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7" r:id="rId2"/>
    <p:sldId id="261" r:id="rId3"/>
    <p:sldId id="285" r:id="rId4"/>
    <p:sldId id="286" r:id="rId5"/>
    <p:sldId id="290" r:id="rId6"/>
    <p:sldId id="292" r:id="rId7"/>
    <p:sldId id="293" r:id="rId8"/>
    <p:sldId id="291" r:id="rId9"/>
    <p:sldId id="295" r:id="rId10"/>
    <p:sldId id="296" r:id="rId11"/>
    <p:sldId id="331" r:id="rId12"/>
    <p:sldId id="287" r:id="rId13"/>
    <p:sldId id="298" r:id="rId14"/>
    <p:sldId id="299" r:id="rId15"/>
    <p:sldId id="300" r:id="rId16"/>
    <p:sldId id="301" r:id="rId17"/>
    <p:sldId id="302" r:id="rId18"/>
    <p:sldId id="303" r:id="rId19"/>
    <p:sldId id="304" r:id="rId20"/>
    <p:sldId id="306" r:id="rId21"/>
    <p:sldId id="332" r:id="rId22"/>
    <p:sldId id="308" r:id="rId23"/>
    <p:sldId id="309" r:id="rId24"/>
    <p:sldId id="311" r:id="rId25"/>
    <p:sldId id="312" r:id="rId26"/>
    <p:sldId id="313" r:id="rId27"/>
    <p:sldId id="314" r:id="rId28"/>
    <p:sldId id="354" r:id="rId29"/>
    <p:sldId id="333" r:id="rId30"/>
    <p:sldId id="334" r:id="rId31"/>
    <p:sldId id="352" r:id="rId32"/>
    <p:sldId id="335" r:id="rId33"/>
    <p:sldId id="336" r:id="rId34"/>
    <p:sldId id="337" r:id="rId35"/>
    <p:sldId id="338" r:id="rId36"/>
    <p:sldId id="339" r:id="rId37"/>
    <p:sldId id="340" r:id="rId38"/>
    <p:sldId id="341" r:id="rId39"/>
    <p:sldId id="342" r:id="rId40"/>
    <p:sldId id="343" r:id="rId41"/>
    <p:sldId id="344" r:id="rId42"/>
    <p:sldId id="345" r:id="rId43"/>
    <p:sldId id="350" r:id="rId44"/>
    <p:sldId id="351" r:id="rId45"/>
    <p:sldId id="347" r:id="rId46"/>
    <p:sldId id="348" r:id="rId47"/>
    <p:sldId id="360" r:id="rId48"/>
    <p:sldId id="361" r:id="rId49"/>
    <p:sldId id="349" r:id="rId50"/>
    <p:sldId id="346" r:id="rId51"/>
    <p:sldId id="355" r:id="rId52"/>
    <p:sldId id="356" r:id="rId53"/>
    <p:sldId id="357" r:id="rId54"/>
    <p:sldId id="362" r:id="rId5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BA275"/>
    <a:srgbClr val="FFBFBF"/>
    <a:srgbClr val="0000FF"/>
    <a:srgbClr val="EFBC40"/>
    <a:srgbClr val="D95319"/>
    <a:srgbClr val="E4885F"/>
    <a:srgbClr val="008000"/>
    <a:srgbClr val="C55A11"/>
    <a:srgbClr val="33CC33"/>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703" autoAdjust="0"/>
  </p:normalViewPr>
  <p:slideViewPr>
    <p:cSldViewPr snapToGrid="0">
      <p:cViewPr varScale="1">
        <p:scale>
          <a:sx n="101" d="100"/>
          <a:sy n="101" d="100"/>
        </p:scale>
        <p:origin x="18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0C090F2-4D66-464D-BA74-5C7F6BA6C2BF}" type="datetimeFigureOut">
              <a:rPr lang="en-US" smtClean="0"/>
              <a:t>4/12/2018</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0162F28-DB68-486E-A474-C6096326A251}" type="slidenum">
              <a:rPr lang="en-US" smtClean="0"/>
              <a:t>‹#›</a:t>
            </a:fld>
            <a:endParaRPr lang="en-US"/>
          </a:p>
        </p:txBody>
      </p:sp>
    </p:spTree>
    <p:extLst>
      <p:ext uri="{BB962C8B-B14F-4D97-AF65-F5344CB8AC3E}">
        <p14:creationId xmlns:p14="http://schemas.microsoft.com/office/powerpoint/2010/main" val="312104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there</a:t>
            </a:r>
            <a:r>
              <a:rPr lang="en-US" baseline="0" dirty="0" smtClean="0"/>
              <a:t> is no time dependence the solution</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7</a:t>
            </a:fld>
            <a:endParaRPr lang="en-US"/>
          </a:p>
        </p:txBody>
      </p:sp>
    </p:spTree>
    <p:extLst>
      <p:ext uri="{BB962C8B-B14F-4D97-AF65-F5344CB8AC3E}">
        <p14:creationId xmlns:p14="http://schemas.microsoft.com/office/powerpoint/2010/main" val="217647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19</a:t>
            </a:fld>
            <a:endParaRPr lang="en-US"/>
          </a:p>
        </p:txBody>
      </p:sp>
    </p:spTree>
    <p:extLst>
      <p:ext uri="{BB962C8B-B14F-4D97-AF65-F5344CB8AC3E}">
        <p14:creationId xmlns:p14="http://schemas.microsoft.com/office/powerpoint/2010/main" val="76171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20</a:t>
            </a:fld>
            <a:endParaRPr lang="en-US"/>
          </a:p>
        </p:txBody>
      </p:sp>
    </p:spTree>
    <p:extLst>
      <p:ext uri="{BB962C8B-B14F-4D97-AF65-F5344CB8AC3E}">
        <p14:creationId xmlns:p14="http://schemas.microsoft.com/office/powerpoint/2010/main" val="1951826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22</a:t>
            </a:fld>
            <a:endParaRPr lang="en-US"/>
          </a:p>
        </p:txBody>
      </p:sp>
    </p:spTree>
    <p:extLst>
      <p:ext uri="{BB962C8B-B14F-4D97-AF65-F5344CB8AC3E}">
        <p14:creationId xmlns:p14="http://schemas.microsoft.com/office/powerpoint/2010/main" val="368969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23</a:t>
            </a:fld>
            <a:endParaRPr lang="en-US"/>
          </a:p>
        </p:txBody>
      </p:sp>
    </p:spTree>
    <p:extLst>
      <p:ext uri="{BB962C8B-B14F-4D97-AF65-F5344CB8AC3E}">
        <p14:creationId xmlns:p14="http://schemas.microsoft.com/office/powerpoint/2010/main" val="403928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24</a:t>
            </a:fld>
            <a:endParaRPr lang="en-US"/>
          </a:p>
        </p:txBody>
      </p:sp>
    </p:spTree>
    <p:extLst>
      <p:ext uri="{BB962C8B-B14F-4D97-AF65-F5344CB8AC3E}">
        <p14:creationId xmlns:p14="http://schemas.microsoft.com/office/powerpoint/2010/main" val="3090347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25</a:t>
            </a:fld>
            <a:endParaRPr lang="en-US"/>
          </a:p>
        </p:txBody>
      </p:sp>
    </p:spTree>
    <p:extLst>
      <p:ext uri="{BB962C8B-B14F-4D97-AF65-F5344CB8AC3E}">
        <p14:creationId xmlns:p14="http://schemas.microsoft.com/office/powerpoint/2010/main" val="1030510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26</a:t>
            </a:fld>
            <a:endParaRPr lang="en-US"/>
          </a:p>
        </p:txBody>
      </p:sp>
    </p:spTree>
    <p:extLst>
      <p:ext uri="{BB962C8B-B14F-4D97-AF65-F5344CB8AC3E}">
        <p14:creationId xmlns:p14="http://schemas.microsoft.com/office/powerpoint/2010/main" val="1628155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27</a:t>
            </a:fld>
            <a:endParaRPr lang="en-US"/>
          </a:p>
        </p:txBody>
      </p:sp>
    </p:spTree>
    <p:extLst>
      <p:ext uri="{BB962C8B-B14F-4D97-AF65-F5344CB8AC3E}">
        <p14:creationId xmlns:p14="http://schemas.microsoft.com/office/powerpoint/2010/main" val="1060473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28</a:t>
            </a:fld>
            <a:endParaRPr lang="en-US"/>
          </a:p>
        </p:txBody>
      </p:sp>
    </p:spTree>
    <p:extLst>
      <p:ext uri="{BB962C8B-B14F-4D97-AF65-F5344CB8AC3E}">
        <p14:creationId xmlns:p14="http://schemas.microsoft.com/office/powerpoint/2010/main" val="1879031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29</a:t>
            </a:fld>
            <a:endParaRPr lang="en-US"/>
          </a:p>
        </p:txBody>
      </p:sp>
    </p:spTree>
    <p:extLst>
      <p:ext uri="{BB962C8B-B14F-4D97-AF65-F5344CB8AC3E}">
        <p14:creationId xmlns:p14="http://schemas.microsoft.com/office/powerpoint/2010/main" val="2365218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denominator of the</a:t>
            </a:r>
            <a:r>
              <a:rPr lang="en-US" baseline="0" dirty="0" smtClean="0"/>
              <a:t> characteristic time gets larger the faster the jump in the loading state.</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9</a:t>
            </a:fld>
            <a:endParaRPr lang="en-US"/>
          </a:p>
        </p:txBody>
      </p:sp>
    </p:spTree>
    <p:extLst>
      <p:ext uri="{BB962C8B-B14F-4D97-AF65-F5344CB8AC3E}">
        <p14:creationId xmlns:p14="http://schemas.microsoft.com/office/powerpoint/2010/main" val="1341471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30</a:t>
            </a:fld>
            <a:endParaRPr lang="en-US"/>
          </a:p>
        </p:txBody>
      </p:sp>
    </p:spTree>
    <p:extLst>
      <p:ext uri="{BB962C8B-B14F-4D97-AF65-F5344CB8AC3E}">
        <p14:creationId xmlns:p14="http://schemas.microsoft.com/office/powerpoint/2010/main" val="3283120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31</a:t>
            </a:fld>
            <a:endParaRPr lang="en-US"/>
          </a:p>
        </p:txBody>
      </p:sp>
    </p:spTree>
    <p:extLst>
      <p:ext uri="{BB962C8B-B14F-4D97-AF65-F5344CB8AC3E}">
        <p14:creationId xmlns:p14="http://schemas.microsoft.com/office/powerpoint/2010/main" val="424067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32</a:t>
            </a:fld>
            <a:endParaRPr lang="en-US"/>
          </a:p>
        </p:txBody>
      </p:sp>
    </p:spTree>
    <p:extLst>
      <p:ext uri="{BB962C8B-B14F-4D97-AF65-F5344CB8AC3E}">
        <p14:creationId xmlns:p14="http://schemas.microsoft.com/office/powerpoint/2010/main" val="2633322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33</a:t>
            </a:fld>
            <a:endParaRPr lang="en-US"/>
          </a:p>
        </p:txBody>
      </p:sp>
    </p:spTree>
    <p:extLst>
      <p:ext uri="{BB962C8B-B14F-4D97-AF65-F5344CB8AC3E}">
        <p14:creationId xmlns:p14="http://schemas.microsoft.com/office/powerpoint/2010/main" val="1166161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34</a:t>
            </a:fld>
            <a:endParaRPr lang="en-US"/>
          </a:p>
        </p:txBody>
      </p:sp>
    </p:spTree>
    <p:extLst>
      <p:ext uri="{BB962C8B-B14F-4D97-AF65-F5344CB8AC3E}">
        <p14:creationId xmlns:p14="http://schemas.microsoft.com/office/powerpoint/2010/main" val="2655923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35</a:t>
            </a:fld>
            <a:endParaRPr lang="en-US"/>
          </a:p>
        </p:txBody>
      </p:sp>
    </p:spTree>
    <p:extLst>
      <p:ext uri="{BB962C8B-B14F-4D97-AF65-F5344CB8AC3E}">
        <p14:creationId xmlns:p14="http://schemas.microsoft.com/office/powerpoint/2010/main" val="3520621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36</a:t>
            </a:fld>
            <a:endParaRPr lang="en-US"/>
          </a:p>
        </p:txBody>
      </p:sp>
    </p:spTree>
    <p:extLst>
      <p:ext uri="{BB962C8B-B14F-4D97-AF65-F5344CB8AC3E}">
        <p14:creationId xmlns:p14="http://schemas.microsoft.com/office/powerpoint/2010/main" val="338736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37</a:t>
            </a:fld>
            <a:endParaRPr lang="en-US"/>
          </a:p>
        </p:txBody>
      </p:sp>
    </p:spTree>
    <p:extLst>
      <p:ext uri="{BB962C8B-B14F-4D97-AF65-F5344CB8AC3E}">
        <p14:creationId xmlns:p14="http://schemas.microsoft.com/office/powerpoint/2010/main" val="861460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38</a:t>
            </a:fld>
            <a:endParaRPr lang="en-US"/>
          </a:p>
        </p:txBody>
      </p:sp>
    </p:spTree>
    <p:extLst>
      <p:ext uri="{BB962C8B-B14F-4D97-AF65-F5344CB8AC3E}">
        <p14:creationId xmlns:p14="http://schemas.microsoft.com/office/powerpoint/2010/main" val="1357592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40</a:t>
            </a:fld>
            <a:endParaRPr lang="en-US"/>
          </a:p>
        </p:txBody>
      </p:sp>
    </p:spTree>
    <p:extLst>
      <p:ext uri="{BB962C8B-B14F-4D97-AF65-F5344CB8AC3E}">
        <p14:creationId xmlns:p14="http://schemas.microsoft.com/office/powerpoint/2010/main" val="265184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K(t) is not</a:t>
            </a:r>
            <a:r>
              <a:rPr lang="en-US" baseline="0" dirty="0" smtClean="0"/>
              <a:t> a material property it is a description of a time dependent stress field</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12</a:t>
            </a:fld>
            <a:endParaRPr lang="en-US"/>
          </a:p>
        </p:txBody>
      </p:sp>
    </p:spTree>
    <p:extLst>
      <p:ext uri="{BB962C8B-B14F-4D97-AF65-F5344CB8AC3E}">
        <p14:creationId xmlns:p14="http://schemas.microsoft.com/office/powerpoint/2010/main" val="494569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kink angle found is at a local maximum</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41</a:t>
            </a:fld>
            <a:endParaRPr lang="en-US"/>
          </a:p>
        </p:txBody>
      </p:sp>
    </p:spTree>
    <p:extLst>
      <p:ext uri="{BB962C8B-B14F-4D97-AF65-F5344CB8AC3E}">
        <p14:creationId xmlns:p14="http://schemas.microsoft.com/office/powerpoint/2010/main" val="3605549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42</a:t>
            </a:fld>
            <a:endParaRPr lang="en-US"/>
          </a:p>
        </p:txBody>
      </p:sp>
    </p:spTree>
    <p:extLst>
      <p:ext uri="{BB962C8B-B14F-4D97-AF65-F5344CB8AC3E}">
        <p14:creationId xmlns:p14="http://schemas.microsoft.com/office/powerpoint/2010/main" val="2334743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43</a:t>
            </a:fld>
            <a:endParaRPr lang="en-US"/>
          </a:p>
        </p:txBody>
      </p:sp>
    </p:spTree>
    <p:extLst>
      <p:ext uri="{BB962C8B-B14F-4D97-AF65-F5344CB8AC3E}">
        <p14:creationId xmlns:p14="http://schemas.microsoft.com/office/powerpoint/2010/main" val="3679665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44</a:t>
            </a:fld>
            <a:endParaRPr lang="en-US"/>
          </a:p>
        </p:txBody>
      </p:sp>
    </p:spTree>
    <p:extLst>
      <p:ext uri="{BB962C8B-B14F-4D97-AF65-F5344CB8AC3E}">
        <p14:creationId xmlns:p14="http://schemas.microsoft.com/office/powerpoint/2010/main" val="1491232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50</a:t>
            </a:fld>
            <a:endParaRPr lang="en-US"/>
          </a:p>
        </p:txBody>
      </p:sp>
    </p:spTree>
    <p:extLst>
      <p:ext uri="{BB962C8B-B14F-4D97-AF65-F5344CB8AC3E}">
        <p14:creationId xmlns:p14="http://schemas.microsoft.com/office/powerpoint/2010/main" val="3902716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51</a:t>
            </a:fld>
            <a:endParaRPr lang="en-US"/>
          </a:p>
        </p:txBody>
      </p:sp>
    </p:spTree>
    <p:extLst>
      <p:ext uri="{BB962C8B-B14F-4D97-AF65-F5344CB8AC3E}">
        <p14:creationId xmlns:p14="http://schemas.microsoft.com/office/powerpoint/2010/main" val="432316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52</a:t>
            </a:fld>
            <a:endParaRPr lang="en-US"/>
          </a:p>
        </p:txBody>
      </p:sp>
    </p:spTree>
    <p:extLst>
      <p:ext uri="{BB962C8B-B14F-4D97-AF65-F5344CB8AC3E}">
        <p14:creationId xmlns:p14="http://schemas.microsoft.com/office/powerpoint/2010/main" val="317142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53</a:t>
            </a:fld>
            <a:endParaRPr lang="en-US"/>
          </a:p>
        </p:txBody>
      </p:sp>
    </p:spTree>
    <p:extLst>
      <p:ext uri="{BB962C8B-B14F-4D97-AF65-F5344CB8AC3E}">
        <p14:creationId xmlns:p14="http://schemas.microsoft.com/office/powerpoint/2010/main" val="23406197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54</a:t>
            </a:fld>
            <a:endParaRPr lang="en-US"/>
          </a:p>
        </p:txBody>
      </p:sp>
    </p:spTree>
    <p:extLst>
      <p:ext uri="{BB962C8B-B14F-4D97-AF65-F5344CB8AC3E}">
        <p14:creationId xmlns:p14="http://schemas.microsoft.com/office/powerpoint/2010/main" val="215800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stress intensity factor</a:t>
            </a:r>
            <a:r>
              <a:rPr lang="en-US" baseline="0" dirty="0" smtClean="0"/>
              <a:t> is known up to the value of C_I</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13</a:t>
            </a:fld>
            <a:endParaRPr lang="en-US"/>
          </a:p>
        </p:txBody>
      </p:sp>
    </p:spTree>
    <p:extLst>
      <p:ext uri="{BB962C8B-B14F-4D97-AF65-F5344CB8AC3E}">
        <p14:creationId xmlns:p14="http://schemas.microsoft.com/office/powerpoint/2010/main" val="88465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stress intensity factor</a:t>
            </a:r>
            <a:r>
              <a:rPr lang="en-US" baseline="0" dirty="0" smtClean="0"/>
              <a:t> is known up to </a:t>
            </a:r>
            <a:r>
              <a:rPr lang="en-US" baseline="0" smtClean="0"/>
              <a:t>the value of C_I</a:t>
            </a:r>
            <a:endParaRPr lang="en-US"/>
          </a:p>
        </p:txBody>
      </p:sp>
      <p:sp>
        <p:nvSpPr>
          <p:cNvPr id="4" name="Slide Number Placeholder 3"/>
          <p:cNvSpPr>
            <a:spLocks noGrp="1"/>
          </p:cNvSpPr>
          <p:nvPr>
            <p:ph type="sldNum" sz="quarter" idx="10"/>
          </p:nvPr>
        </p:nvSpPr>
        <p:spPr/>
        <p:txBody>
          <a:bodyPr/>
          <a:lstStyle/>
          <a:p>
            <a:fld id="{50162F28-DB68-486E-A474-C6096326A251}" type="slidenum">
              <a:rPr lang="en-US" smtClean="0"/>
              <a:t>14</a:t>
            </a:fld>
            <a:endParaRPr lang="en-US"/>
          </a:p>
        </p:txBody>
      </p:sp>
    </p:spTree>
    <p:extLst>
      <p:ext uri="{BB962C8B-B14F-4D97-AF65-F5344CB8AC3E}">
        <p14:creationId xmlns:p14="http://schemas.microsoft.com/office/powerpoint/2010/main" val="772389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stress intensity factor</a:t>
            </a:r>
            <a:r>
              <a:rPr lang="en-US" baseline="0" dirty="0" smtClean="0"/>
              <a:t> is known up to </a:t>
            </a:r>
            <a:r>
              <a:rPr lang="en-US" baseline="0" smtClean="0"/>
              <a:t>the value of C_I</a:t>
            </a:r>
            <a:endParaRPr lang="en-US"/>
          </a:p>
        </p:txBody>
      </p:sp>
      <p:sp>
        <p:nvSpPr>
          <p:cNvPr id="4" name="Slide Number Placeholder 3"/>
          <p:cNvSpPr>
            <a:spLocks noGrp="1"/>
          </p:cNvSpPr>
          <p:nvPr>
            <p:ph type="sldNum" sz="quarter" idx="10"/>
          </p:nvPr>
        </p:nvSpPr>
        <p:spPr/>
        <p:txBody>
          <a:bodyPr/>
          <a:lstStyle/>
          <a:p>
            <a:fld id="{50162F28-DB68-486E-A474-C6096326A251}" type="slidenum">
              <a:rPr lang="en-US" smtClean="0"/>
              <a:t>15</a:t>
            </a:fld>
            <a:endParaRPr lang="en-US"/>
          </a:p>
        </p:txBody>
      </p:sp>
    </p:spTree>
    <p:extLst>
      <p:ext uri="{BB962C8B-B14F-4D97-AF65-F5344CB8AC3E}">
        <p14:creationId xmlns:p14="http://schemas.microsoft.com/office/powerpoint/2010/main" val="78983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16</a:t>
            </a:fld>
            <a:endParaRPr lang="en-US"/>
          </a:p>
        </p:txBody>
      </p:sp>
    </p:spTree>
    <p:extLst>
      <p:ext uri="{BB962C8B-B14F-4D97-AF65-F5344CB8AC3E}">
        <p14:creationId xmlns:p14="http://schemas.microsoft.com/office/powerpoint/2010/main" val="1910930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17</a:t>
            </a:fld>
            <a:endParaRPr lang="en-US"/>
          </a:p>
        </p:txBody>
      </p:sp>
    </p:spTree>
    <p:extLst>
      <p:ext uri="{BB962C8B-B14F-4D97-AF65-F5344CB8AC3E}">
        <p14:creationId xmlns:p14="http://schemas.microsoft.com/office/powerpoint/2010/main" val="1277980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L is our characteristic length</a:t>
            </a:r>
            <a:endParaRPr lang="en-US" dirty="0"/>
          </a:p>
        </p:txBody>
      </p:sp>
      <p:sp>
        <p:nvSpPr>
          <p:cNvPr id="4" name="Slide Number Placeholder 3"/>
          <p:cNvSpPr>
            <a:spLocks noGrp="1"/>
          </p:cNvSpPr>
          <p:nvPr>
            <p:ph type="sldNum" sz="quarter" idx="10"/>
          </p:nvPr>
        </p:nvSpPr>
        <p:spPr/>
        <p:txBody>
          <a:bodyPr/>
          <a:lstStyle/>
          <a:p>
            <a:fld id="{50162F28-DB68-486E-A474-C6096326A251}" type="slidenum">
              <a:rPr lang="en-US" smtClean="0"/>
              <a:t>18</a:t>
            </a:fld>
            <a:endParaRPr lang="en-US"/>
          </a:p>
        </p:txBody>
      </p:sp>
    </p:spTree>
    <p:extLst>
      <p:ext uri="{BB962C8B-B14F-4D97-AF65-F5344CB8AC3E}">
        <p14:creationId xmlns:p14="http://schemas.microsoft.com/office/powerpoint/2010/main" val="718424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67116E-9A18-4026-A2FF-2CF2892F1AE2}"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1E52F-12AE-4C44-A35E-AE15B469513B}" type="slidenum">
              <a:rPr lang="en-US" smtClean="0"/>
              <a:t>‹#›</a:t>
            </a:fld>
            <a:endParaRPr lang="en-US"/>
          </a:p>
        </p:txBody>
      </p:sp>
    </p:spTree>
    <p:extLst>
      <p:ext uri="{BB962C8B-B14F-4D97-AF65-F5344CB8AC3E}">
        <p14:creationId xmlns:p14="http://schemas.microsoft.com/office/powerpoint/2010/main" val="1434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67116E-9A18-4026-A2FF-2CF2892F1AE2}"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1E52F-12AE-4C44-A35E-AE15B469513B}" type="slidenum">
              <a:rPr lang="en-US" smtClean="0"/>
              <a:t>‹#›</a:t>
            </a:fld>
            <a:endParaRPr lang="en-US"/>
          </a:p>
        </p:txBody>
      </p:sp>
    </p:spTree>
    <p:extLst>
      <p:ext uri="{BB962C8B-B14F-4D97-AF65-F5344CB8AC3E}">
        <p14:creationId xmlns:p14="http://schemas.microsoft.com/office/powerpoint/2010/main" val="998592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67116E-9A18-4026-A2FF-2CF2892F1AE2}"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1E52F-12AE-4C44-A35E-AE15B469513B}" type="slidenum">
              <a:rPr lang="en-US" smtClean="0"/>
              <a:t>‹#›</a:t>
            </a:fld>
            <a:endParaRPr lang="en-US"/>
          </a:p>
        </p:txBody>
      </p:sp>
    </p:spTree>
    <p:extLst>
      <p:ext uri="{BB962C8B-B14F-4D97-AF65-F5344CB8AC3E}">
        <p14:creationId xmlns:p14="http://schemas.microsoft.com/office/powerpoint/2010/main" val="9715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67116E-9A18-4026-A2FF-2CF2892F1AE2}"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1E52F-12AE-4C44-A35E-AE15B469513B}" type="slidenum">
              <a:rPr lang="en-US" smtClean="0"/>
              <a:t>‹#›</a:t>
            </a:fld>
            <a:endParaRPr lang="en-US"/>
          </a:p>
        </p:txBody>
      </p:sp>
    </p:spTree>
    <p:extLst>
      <p:ext uri="{BB962C8B-B14F-4D97-AF65-F5344CB8AC3E}">
        <p14:creationId xmlns:p14="http://schemas.microsoft.com/office/powerpoint/2010/main" val="1369966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D67116E-9A18-4026-A2FF-2CF2892F1AE2}"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1E52F-12AE-4C44-A35E-AE15B469513B}" type="slidenum">
              <a:rPr lang="en-US" smtClean="0"/>
              <a:t>‹#›</a:t>
            </a:fld>
            <a:endParaRPr lang="en-US"/>
          </a:p>
        </p:txBody>
      </p:sp>
    </p:spTree>
    <p:extLst>
      <p:ext uri="{BB962C8B-B14F-4D97-AF65-F5344CB8AC3E}">
        <p14:creationId xmlns:p14="http://schemas.microsoft.com/office/powerpoint/2010/main" val="1424331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D67116E-9A18-4026-A2FF-2CF2892F1AE2}" type="datetimeFigureOut">
              <a:rPr lang="en-US" smtClean="0"/>
              <a:t>4/12/2018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1E52F-12AE-4C44-A35E-AE15B469513B}" type="slidenum">
              <a:rPr lang="en-US" smtClean="0"/>
              <a:t>‹#›</a:t>
            </a:fld>
            <a:endParaRPr lang="en-US"/>
          </a:p>
        </p:txBody>
      </p:sp>
    </p:spTree>
    <p:extLst>
      <p:ext uri="{BB962C8B-B14F-4D97-AF65-F5344CB8AC3E}">
        <p14:creationId xmlns:p14="http://schemas.microsoft.com/office/powerpoint/2010/main" val="608599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D67116E-9A18-4026-A2FF-2CF2892F1AE2}" type="datetimeFigureOut">
              <a:rPr lang="en-US" smtClean="0"/>
              <a:t>4/12/2018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B1E52F-12AE-4C44-A35E-AE15B469513B}" type="slidenum">
              <a:rPr lang="en-US" smtClean="0"/>
              <a:t>‹#›</a:t>
            </a:fld>
            <a:endParaRPr lang="en-US"/>
          </a:p>
        </p:txBody>
      </p:sp>
    </p:spTree>
    <p:extLst>
      <p:ext uri="{BB962C8B-B14F-4D97-AF65-F5344CB8AC3E}">
        <p14:creationId xmlns:p14="http://schemas.microsoft.com/office/powerpoint/2010/main" val="4036284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D67116E-9A18-4026-A2FF-2CF2892F1AE2}" type="datetimeFigureOut">
              <a:rPr lang="en-US" smtClean="0"/>
              <a:t>4/12/2018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B1E52F-12AE-4C44-A35E-AE15B469513B}" type="slidenum">
              <a:rPr lang="en-US" smtClean="0"/>
              <a:t>‹#›</a:t>
            </a:fld>
            <a:endParaRPr lang="en-US"/>
          </a:p>
        </p:txBody>
      </p:sp>
    </p:spTree>
    <p:extLst>
      <p:ext uri="{BB962C8B-B14F-4D97-AF65-F5344CB8AC3E}">
        <p14:creationId xmlns:p14="http://schemas.microsoft.com/office/powerpoint/2010/main" val="2126215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67116E-9A18-4026-A2FF-2CF2892F1AE2}" type="datetimeFigureOut">
              <a:rPr lang="en-US" smtClean="0"/>
              <a:t>4/12/2018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B1E52F-12AE-4C44-A35E-AE15B469513B}" type="slidenum">
              <a:rPr lang="en-US" smtClean="0"/>
              <a:t>‹#›</a:t>
            </a:fld>
            <a:endParaRPr lang="en-US"/>
          </a:p>
        </p:txBody>
      </p:sp>
    </p:spTree>
    <p:extLst>
      <p:ext uri="{BB962C8B-B14F-4D97-AF65-F5344CB8AC3E}">
        <p14:creationId xmlns:p14="http://schemas.microsoft.com/office/powerpoint/2010/main" val="725986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D67116E-9A18-4026-A2FF-2CF2892F1AE2}" type="datetimeFigureOut">
              <a:rPr lang="en-US" smtClean="0"/>
              <a:t>4/12/2018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1E52F-12AE-4C44-A35E-AE15B469513B}" type="slidenum">
              <a:rPr lang="en-US" smtClean="0"/>
              <a:t>‹#›</a:t>
            </a:fld>
            <a:endParaRPr lang="en-US"/>
          </a:p>
        </p:txBody>
      </p:sp>
    </p:spTree>
    <p:extLst>
      <p:ext uri="{BB962C8B-B14F-4D97-AF65-F5344CB8AC3E}">
        <p14:creationId xmlns:p14="http://schemas.microsoft.com/office/powerpoint/2010/main" val="1147645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D67116E-9A18-4026-A2FF-2CF2892F1AE2}" type="datetimeFigureOut">
              <a:rPr lang="en-US" smtClean="0"/>
              <a:t>4/12/2018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1E52F-12AE-4C44-A35E-AE15B469513B}" type="slidenum">
              <a:rPr lang="en-US" smtClean="0"/>
              <a:t>‹#›</a:t>
            </a:fld>
            <a:endParaRPr lang="en-US"/>
          </a:p>
        </p:txBody>
      </p:sp>
    </p:spTree>
    <p:extLst>
      <p:ext uri="{BB962C8B-B14F-4D97-AF65-F5344CB8AC3E}">
        <p14:creationId xmlns:p14="http://schemas.microsoft.com/office/powerpoint/2010/main" val="103150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67116E-9A18-4026-A2FF-2CF2892F1AE2}" type="datetimeFigureOut">
              <a:rPr lang="en-US" smtClean="0"/>
              <a:t>4/12/2018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B1E52F-12AE-4C44-A35E-AE15B469513B}" type="slidenum">
              <a:rPr lang="en-US" smtClean="0"/>
              <a:t>‹#›</a:t>
            </a:fld>
            <a:endParaRPr lang="en-US"/>
          </a:p>
        </p:txBody>
      </p:sp>
    </p:spTree>
    <p:extLst>
      <p:ext uri="{BB962C8B-B14F-4D97-AF65-F5344CB8AC3E}">
        <p14:creationId xmlns:p14="http://schemas.microsoft.com/office/powerpoint/2010/main" val="1736202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2.tif"/></Relationships>
</file>

<file path=ppt/slides/_rels/slide11.xml.rels><?xml version="1.0" encoding="UTF-8" standalone="yes"?>
<Relationships xmlns="http://schemas.openxmlformats.org/package/2006/relationships"><Relationship Id="rId13" Type="http://schemas.openxmlformats.org/officeDocument/2006/relationships/image" Target="../media/image112.png"/><Relationship Id="rId8" Type="http://schemas.openxmlformats.org/officeDocument/2006/relationships/image" Target="../media/image123.png"/><Relationship Id="rId12" Type="http://schemas.openxmlformats.org/officeDocument/2006/relationships/image" Target="../media/image111.png"/><Relationship Id="rId17" Type="http://schemas.openxmlformats.org/officeDocument/2006/relationships/image" Target="../media/image116.png"/><Relationship Id="rId7" Type="http://schemas.openxmlformats.org/officeDocument/2006/relationships/image" Target="../media/image122.png"/><Relationship Id="rId2" Type="http://schemas.openxmlformats.org/officeDocument/2006/relationships/image" Target="../media/image1.png"/><Relationship Id="rId16" Type="http://schemas.openxmlformats.org/officeDocument/2006/relationships/image" Target="../media/image115.png"/><Relationship Id="rId1" Type="http://schemas.openxmlformats.org/officeDocument/2006/relationships/slideLayout" Target="../slideLayouts/slideLayout2.xml"/><Relationship Id="rId11" Type="http://schemas.openxmlformats.org/officeDocument/2006/relationships/image" Target="../media/image110.png"/><Relationship Id="rId6" Type="http://schemas.openxmlformats.org/officeDocument/2006/relationships/image" Target="../media/image121.png"/><Relationship Id="rId15" Type="http://schemas.openxmlformats.org/officeDocument/2006/relationships/image" Target="../media/image114.png"/><Relationship Id="rId5" Type="http://schemas.openxmlformats.org/officeDocument/2006/relationships/image" Target="../media/image120.png"/><Relationship Id="rId10" Type="http://schemas.openxmlformats.org/officeDocument/2006/relationships/image" Target="../media/image107.png"/><Relationship Id="rId14" Type="http://schemas.openxmlformats.org/officeDocument/2006/relationships/image" Target="../media/image113.png"/><Relationship Id="rId4" Type="http://schemas.openxmlformats.org/officeDocument/2006/relationships/image" Target="../media/image119.png"/><Relationship Id="rId9" Type="http://schemas.openxmlformats.org/officeDocument/2006/relationships/image" Target="../media/image124.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0.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1.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4.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3.emf"/></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1.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4.emf"/></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2.png"/><Relationship Id="rId18" Type="http://schemas.openxmlformats.org/officeDocument/2006/relationships/image" Target="../media/image5.emf"/><Relationship Id="rId3" Type="http://schemas.openxmlformats.org/officeDocument/2006/relationships/image" Target="../media/image1.png"/><Relationship Id="rId7" Type="http://schemas.openxmlformats.org/officeDocument/2006/relationships/image" Target="../media/image104.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notesSlide" Target="../notesSlides/notesSlide7.xml"/><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10.png"/><Relationship Id="rId5" Type="http://schemas.openxmlformats.org/officeDocument/2006/relationships/image" Target="../media/image102.png"/><Relationship Id="rId15" Type="http://schemas.openxmlformats.org/officeDocument/2006/relationships/image" Target="../media/image114.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3.png"/></Relationships>
</file>

<file path=ppt/slides/_rels/slide17.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118.png"/><Relationship Id="rId21" Type="http://schemas.openxmlformats.org/officeDocument/2006/relationships/image" Target="../media/image135.png"/><Relationship Id="rId7" Type="http://schemas.openxmlformats.org/officeDocument/2006/relationships/image" Target="../media/image122.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notesSlide" Target="../notesSlides/notesSlide8.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5.png"/><Relationship Id="rId5" Type="http://schemas.openxmlformats.org/officeDocument/2006/relationships/image" Target="../media/image120.png"/><Relationship Id="rId15" Type="http://schemas.openxmlformats.org/officeDocument/2006/relationships/image" Target="../media/image129.png"/><Relationship Id="rId10" Type="http://schemas.openxmlformats.org/officeDocument/2006/relationships/image" Target="../media/image1.png"/><Relationship Id="rId19" Type="http://schemas.openxmlformats.org/officeDocument/2006/relationships/image" Target="../media/image133.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8.png"/><Relationship Id="rId22" Type="http://schemas.openxmlformats.org/officeDocument/2006/relationships/image" Target="../media/image136.png"/></Relationships>
</file>

<file path=ppt/slides/_rels/slide1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6.emf"/><Relationship Id="rId9" Type="http://schemas.openxmlformats.org/officeDocument/2006/relationships/image" Target="../media/image142.png"/></Relationships>
</file>

<file path=ppt/slides/_rels/slide1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png"/><Relationship Id="rId7" Type="http://schemas.openxmlformats.org/officeDocument/2006/relationships/image" Target="../media/image1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7.emf"/><Relationship Id="rId4" Type="http://schemas.openxmlformats.org/officeDocument/2006/relationships/image" Target="../media/image144.pn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8" Type="http://schemas.openxmlformats.org/officeDocument/2006/relationships/image" Target="../media/image1650.png"/><Relationship Id="rId26" Type="http://schemas.openxmlformats.org/officeDocument/2006/relationships/image" Target="../media/image230.png"/><Relationship Id="rId21" Type="http://schemas.openxmlformats.org/officeDocument/2006/relationships/image" Target="../media/image1630.png"/><Relationship Id="rId7" Type="http://schemas.openxmlformats.org/officeDocument/2006/relationships/image" Target="../media/image1640.png"/><Relationship Id="rId25" Type="http://schemas.openxmlformats.org/officeDocument/2006/relationships/image" Target="../media/image1620.png"/><Relationship Id="rId2" Type="http://schemas.openxmlformats.org/officeDocument/2006/relationships/image" Target="../media/image1.png"/><Relationship Id="rId20"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630.png"/><Relationship Id="rId24" Type="http://schemas.openxmlformats.org/officeDocument/2006/relationships/image" Target="../media/image209.png"/><Relationship Id="rId5" Type="http://schemas.openxmlformats.org/officeDocument/2006/relationships/image" Target="../media/image1620.png"/><Relationship Id="rId23" Type="http://schemas.openxmlformats.org/officeDocument/2006/relationships/image" Target="../media/image208.png"/><Relationship Id="rId9" Type="http://schemas.openxmlformats.org/officeDocument/2006/relationships/image" Target="../media/image1660.png"/><Relationship Id="rId22" Type="http://schemas.openxmlformats.org/officeDocument/2006/relationships/image" Target="../media/image207.png"/><Relationship Id="rId27" Type="http://schemas.openxmlformats.org/officeDocument/2006/relationships/image" Target="../media/image231.png"/></Relationships>
</file>

<file path=ppt/slides/_rels/slide22.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4.png"/><Relationship Id="rId18" Type="http://schemas.openxmlformats.org/officeDocument/2006/relationships/image" Target="../media/image159.png"/><Relationship Id="rId3" Type="http://schemas.openxmlformats.org/officeDocument/2006/relationships/image" Target="../media/image1.png"/><Relationship Id="rId7" Type="http://schemas.openxmlformats.org/officeDocument/2006/relationships/image" Target="../media/image137.png"/><Relationship Id="rId12" Type="http://schemas.openxmlformats.org/officeDocument/2006/relationships/image" Target="../media/image153.png"/><Relationship Id="rId17" Type="http://schemas.openxmlformats.org/officeDocument/2006/relationships/image" Target="../media/image158.png"/><Relationship Id="rId2" Type="http://schemas.openxmlformats.org/officeDocument/2006/relationships/notesSlide" Target="../notesSlides/notesSlide12.xml"/><Relationship Id="rId16" Type="http://schemas.openxmlformats.org/officeDocument/2006/relationships/image" Target="../media/image157.png"/><Relationship Id="rId20"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52.png"/><Relationship Id="rId5" Type="http://schemas.openxmlformats.org/officeDocument/2006/relationships/image" Target="../media/image99.png"/><Relationship Id="rId15" Type="http://schemas.openxmlformats.org/officeDocument/2006/relationships/image" Target="../media/image156.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88.png"/><Relationship Id="rId9" Type="http://schemas.openxmlformats.org/officeDocument/2006/relationships/image" Target="../media/image150.png"/><Relationship Id="rId14" Type="http://schemas.openxmlformats.org/officeDocument/2006/relationships/image" Target="../media/image155.png"/></Relationships>
</file>

<file path=ppt/slides/_rels/slide23.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730.png"/><Relationship Id="rId3" Type="http://schemas.openxmlformats.org/officeDocument/2006/relationships/image" Target="../media/image1.png"/><Relationship Id="rId7" Type="http://schemas.openxmlformats.org/officeDocument/2006/relationships/image" Target="../media/image16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235.png"/><Relationship Id="rId15" Type="http://schemas.openxmlformats.org/officeDocument/2006/relationships/image" Target="../media/image1750.png"/><Relationship Id="rId10" Type="http://schemas.openxmlformats.org/officeDocument/2006/relationships/image" Target="../media/image166.png"/><Relationship Id="rId4" Type="http://schemas.openxmlformats.org/officeDocument/2006/relationships/image" Target="../media/image234.png"/><Relationship Id="rId9" Type="http://schemas.openxmlformats.org/officeDocument/2006/relationships/image" Target="../media/image165.png"/><Relationship Id="rId14" Type="http://schemas.openxmlformats.org/officeDocument/2006/relationships/image" Target="../media/image1740.png"/></Relationships>
</file>

<file path=ppt/slides/_rels/slide24.xml.rels><?xml version="1.0" encoding="UTF-8" standalone="yes"?>
<Relationships xmlns="http://schemas.openxmlformats.org/package/2006/relationships"><Relationship Id="rId8" Type="http://schemas.openxmlformats.org/officeDocument/2006/relationships/image" Target="../media/image1650.png"/><Relationship Id="rId13" Type="http://schemas.openxmlformats.org/officeDocument/2006/relationships/image" Target="../media/image170.png"/><Relationship Id="rId18" Type="http://schemas.openxmlformats.org/officeDocument/2006/relationships/image" Target="../media/image176.png"/><Relationship Id="rId26" Type="http://schemas.openxmlformats.org/officeDocument/2006/relationships/image" Target="../media/image185.png"/><Relationship Id="rId3" Type="http://schemas.openxmlformats.org/officeDocument/2006/relationships/image" Target="../media/image1.png"/><Relationship Id="rId21" Type="http://schemas.openxmlformats.org/officeDocument/2006/relationships/image" Target="../media/image179.png"/><Relationship Id="rId7" Type="http://schemas.openxmlformats.org/officeDocument/2006/relationships/image" Target="../media/image1640.png"/><Relationship Id="rId12" Type="http://schemas.openxmlformats.org/officeDocument/2006/relationships/image" Target="../media/image169.png"/><Relationship Id="rId17" Type="http://schemas.openxmlformats.org/officeDocument/2006/relationships/image" Target="../media/image175.png"/><Relationship Id="rId25" Type="http://schemas.openxmlformats.org/officeDocument/2006/relationships/image" Target="../media/image184.png"/><Relationship Id="rId2" Type="http://schemas.openxmlformats.org/officeDocument/2006/relationships/notesSlide" Target="../notesSlides/notesSlide14.xml"/><Relationship Id="rId16" Type="http://schemas.openxmlformats.org/officeDocument/2006/relationships/image" Target="../media/image174.png"/><Relationship Id="rId20" Type="http://schemas.openxmlformats.org/officeDocument/2006/relationships/image" Target="../media/image178.png"/><Relationship Id="rId29"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630.png"/><Relationship Id="rId11" Type="http://schemas.openxmlformats.org/officeDocument/2006/relationships/image" Target="../media/image168.png"/><Relationship Id="rId24" Type="http://schemas.openxmlformats.org/officeDocument/2006/relationships/image" Target="../media/image183.png"/><Relationship Id="rId5" Type="http://schemas.openxmlformats.org/officeDocument/2006/relationships/image" Target="../media/image1620.png"/><Relationship Id="rId15" Type="http://schemas.openxmlformats.org/officeDocument/2006/relationships/image" Target="../media/image173.png"/><Relationship Id="rId23" Type="http://schemas.openxmlformats.org/officeDocument/2006/relationships/image" Target="../media/image182.png"/><Relationship Id="rId28" Type="http://schemas.openxmlformats.org/officeDocument/2006/relationships/image" Target="../media/image187.png"/><Relationship Id="rId10" Type="http://schemas.openxmlformats.org/officeDocument/2006/relationships/image" Target="../media/image1670.png"/><Relationship Id="rId19" Type="http://schemas.openxmlformats.org/officeDocument/2006/relationships/image" Target="../media/image177.png"/><Relationship Id="rId9" Type="http://schemas.openxmlformats.org/officeDocument/2006/relationships/image" Target="../media/image1660.png"/><Relationship Id="rId14" Type="http://schemas.openxmlformats.org/officeDocument/2006/relationships/image" Target="../media/image172.png"/><Relationship Id="rId22" Type="http://schemas.openxmlformats.org/officeDocument/2006/relationships/image" Target="../media/image180.png"/><Relationship Id="rId27" Type="http://schemas.openxmlformats.org/officeDocument/2006/relationships/image" Target="../media/image186.png"/><Relationship Id="rId30" Type="http://schemas.openxmlformats.org/officeDocument/2006/relationships/image" Target="../media/image189.png"/></Relationships>
</file>

<file path=ppt/slides/_rels/slide25.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18" Type="http://schemas.openxmlformats.org/officeDocument/2006/relationships/image" Target="../media/image205.png"/><Relationship Id="rId26" Type="http://schemas.openxmlformats.org/officeDocument/2006/relationships/image" Target="../media/image211.png"/><Relationship Id="rId3" Type="http://schemas.openxmlformats.org/officeDocument/2006/relationships/image" Target="../media/image1.png"/><Relationship Id="rId21" Type="http://schemas.openxmlformats.org/officeDocument/2006/relationships/image" Target="../media/image1630.png"/><Relationship Id="rId7" Type="http://schemas.openxmlformats.org/officeDocument/2006/relationships/image" Target="../media/image194.png"/><Relationship Id="rId12" Type="http://schemas.openxmlformats.org/officeDocument/2006/relationships/image" Target="../media/image199.png"/><Relationship Id="rId17" Type="http://schemas.openxmlformats.org/officeDocument/2006/relationships/image" Target="../media/image204.png"/><Relationship Id="rId25" Type="http://schemas.openxmlformats.org/officeDocument/2006/relationships/image" Target="../media/image210.png"/><Relationship Id="rId2" Type="http://schemas.openxmlformats.org/officeDocument/2006/relationships/notesSlide" Target="../notesSlides/notesSlide15.xml"/><Relationship Id="rId16" Type="http://schemas.openxmlformats.org/officeDocument/2006/relationships/image" Target="../media/image203.png"/><Relationship Id="rId20"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93.png"/><Relationship Id="rId11" Type="http://schemas.openxmlformats.org/officeDocument/2006/relationships/image" Target="../media/image198.png"/><Relationship Id="rId24" Type="http://schemas.openxmlformats.org/officeDocument/2006/relationships/image" Target="../media/image209.png"/><Relationship Id="rId5" Type="http://schemas.openxmlformats.org/officeDocument/2006/relationships/image" Target="../media/image192.png"/><Relationship Id="rId15" Type="http://schemas.openxmlformats.org/officeDocument/2006/relationships/image" Target="../media/image202.png"/><Relationship Id="rId23" Type="http://schemas.openxmlformats.org/officeDocument/2006/relationships/image" Target="../media/image208.png"/><Relationship Id="rId10" Type="http://schemas.openxmlformats.org/officeDocument/2006/relationships/image" Target="../media/image197.png"/><Relationship Id="rId19" Type="http://schemas.openxmlformats.org/officeDocument/2006/relationships/image" Target="../media/image206.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201.png"/><Relationship Id="rId22" Type="http://schemas.openxmlformats.org/officeDocument/2006/relationships/image" Target="../media/image207.png"/><Relationship Id="rId27" Type="http://schemas.openxmlformats.org/officeDocument/2006/relationships/image" Target="../media/image212.png"/></Relationships>
</file>

<file path=ppt/slides/_rels/slide26.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18" Type="http://schemas.openxmlformats.org/officeDocument/2006/relationships/image" Target="../media/image227.png"/><Relationship Id="rId3" Type="http://schemas.openxmlformats.org/officeDocument/2006/relationships/image" Target="../media/image1.png"/><Relationship Id="rId21" Type="http://schemas.openxmlformats.org/officeDocument/2006/relationships/image" Target="../media/image1620.png"/><Relationship Id="rId7" Type="http://schemas.openxmlformats.org/officeDocument/2006/relationships/image" Target="../media/image216.png"/><Relationship Id="rId12" Type="http://schemas.openxmlformats.org/officeDocument/2006/relationships/image" Target="../media/image221.png"/><Relationship Id="rId17" Type="http://schemas.openxmlformats.org/officeDocument/2006/relationships/image" Target="../media/image226.png"/><Relationship Id="rId2" Type="http://schemas.openxmlformats.org/officeDocument/2006/relationships/notesSlide" Target="../notesSlides/notesSlide16.xml"/><Relationship Id="rId16" Type="http://schemas.openxmlformats.org/officeDocument/2006/relationships/image" Target="../media/image225.png"/><Relationship Id="rId20"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15.png"/><Relationship Id="rId11" Type="http://schemas.openxmlformats.org/officeDocument/2006/relationships/image" Target="../media/image220.png"/><Relationship Id="rId24" Type="http://schemas.openxmlformats.org/officeDocument/2006/relationships/image" Target="../media/image232.png"/><Relationship Id="rId5" Type="http://schemas.openxmlformats.org/officeDocument/2006/relationships/image" Target="../media/image214.png"/><Relationship Id="rId15" Type="http://schemas.openxmlformats.org/officeDocument/2006/relationships/image" Target="../media/image224.png"/><Relationship Id="rId23" Type="http://schemas.openxmlformats.org/officeDocument/2006/relationships/image" Target="../media/image231.png"/><Relationship Id="rId10" Type="http://schemas.openxmlformats.org/officeDocument/2006/relationships/image" Target="../media/image219.png"/><Relationship Id="rId19" Type="http://schemas.openxmlformats.org/officeDocument/2006/relationships/image" Target="../media/image228.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3.png"/><Relationship Id="rId22" Type="http://schemas.openxmlformats.org/officeDocument/2006/relationships/image" Target="../media/image23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29.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1.png"/><Relationship Id="rId7" Type="http://schemas.openxmlformats.org/officeDocument/2006/relationships/image" Target="../media/image2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7.png"/><Relationship Id="rId11" Type="http://schemas.openxmlformats.org/officeDocument/2006/relationships/image" Target="../media/image243.png"/><Relationship Id="rId5" Type="http://schemas.openxmlformats.org/officeDocument/2006/relationships/image" Target="../media/image236.png"/><Relationship Id="rId10" Type="http://schemas.openxmlformats.org/officeDocument/2006/relationships/image" Target="../media/image242.png"/><Relationship Id="rId4" Type="http://schemas.openxmlformats.org/officeDocument/2006/relationships/image" Target="../media/image233.png"/><Relationship Id="rId9" Type="http://schemas.openxmlformats.org/officeDocument/2006/relationships/image" Target="../media/image241.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4.png"/><Relationship Id="rId3" Type="http://schemas.openxmlformats.org/officeDocument/2006/relationships/image" Target="../media/image1.png"/><Relationship Id="rId7" Type="http://schemas.openxmlformats.org/officeDocument/2006/relationships/image" Target="../media/image247.png"/><Relationship Id="rId12" Type="http://schemas.openxmlformats.org/officeDocument/2006/relationships/image" Target="../media/image2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image" Target="../media/image1711.png"/><Relationship Id="rId5" Type="http://schemas.openxmlformats.org/officeDocument/2006/relationships/image" Target="../media/image245.png"/><Relationship Id="rId15" Type="http://schemas.openxmlformats.org/officeDocument/2006/relationships/image" Target="../media/image256.png"/><Relationship Id="rId10" Type="http://schemas.openxmlformats.org/officeDocument/2006/relationships/image" Target="../media/image251.png"/><Relationship Id="rId4" Type="http://schemas.openxmlformats.org/officeDocument/2006/relationships/image" Target="../media/image244.png"/><Relationship Id="rId9" Type="http://schemas.openxmlformats.org/officeDocument/2006/relationships/image" Target="../media/image249.png"/><Relationship Id="rId14" Type="http://schemas.openxmlformats.org/officeDocument/2006/relationships/image" Target="../media/image255.png"/></Relationships>
</file>

<file path=ppt/slides/_rels/slide31.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4.png"/><Relationship Id="rId18" Type="http://schemas.openxmlformats.org/officeDocument/2006/relationships/image" Target="../media/image159.png"/><Relationship Id="rId3" Type="http://schemas.openxmlformats.org/officeDocument/2006/relationships/image" Target="../media/image1.png"/><Relationship Id="rId7" Type="http://schemas.openxmlformats.org/officeDocument/2006/relationships/image" Target="../media/image137.png"/><Relationship Id="rId12" Type="http://schemas.openxmlformats.org/officeDocument/2006/relationships/image" Target="../media/image153.png"/><Relationship Id="rId17" Type="http://schemas.openxmlformats.org/officeDocument/2006/relationships/image" Target="../media/image158.png"/><Relationship Id="rId2" Type="http://schemas.openxmlformats.org/officeDocument/2006/relationships/notesSlide" Target="../notesSlides/notesSlide21.xml"/><Relationship Id="rId16" Type="http://schemas.openxmlformats.org/officeDocument/2006/relationships/image" Target="../media/image157.png"/><Relationship Id="rId20"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52.png"/><Relationship Id="rId5" Type="http://schemas.openxmlformats.org/officeDocument/2006/relationships/image" Target="../media/image99.png"/><Relationship Id="rId15" Type="http://schemas.openxmlformats.org/officeDocument/2006/relationships/image" Target="../media/image156.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88.png"/><Relationship Id="rId9" Type="http://schemas.openxmlformats.org/officeDocument/2006/relationships/image" Target="../media/image150.png"/><Relationship Id="rId14" Type="http://schemas.openxmlformats.org/officeDocument/2006/relationships/image" Target="../media/image155.png"/></Relationships>
</file>

<file path=ppt/slides/_rels/slide32.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18" Type="http://schemas.openxmlformats.org/officeDocument/2006/relationships/image" Target="../media/image273.png"/><Relationship Id="rId3" Type="http://schemas.openxmlformats.org/officeDocument/2006/relationships/image" Target="../media/image1.png"/><Relationship Id="rId21" Type="http://schemas.openxmlformats.org/officeDocument/2006/relationships/image" Target="../media/image276.png"/><Relationship Id="rId7" Type="http://schemas.openxmlformats.org/officeDocument/2006/relationships/image" Target="../media/image2610.png"/><Relationship Id="rId12" Type="http://schemas.openxmlformats.org/officeDocument/2006/relationships/image" Target="../media/image266.png"/><Relationship Id="rId17" Type="http://schemas.openxmlformats.org/officeDocument/2006/relationships/image" Target="../media/image272.png"/><Relationship Id="rId2" Type="http://schemas.openxmlformats.org/officeDocument/2006/relationships/notesSlide" Target="../notesSlides/notesSlide22.xml"/><Relationship Id="rId16" Type="http://schemas.openxmlformats.org/officeDocument/2006/relationships/image" Target="../media/image2710.png"/><Relationship Id="rId20"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59.png"/><Relationship Id="rId11" Type="http://schemas.openxmlformats.org/officeDocument/2006/relationships/image" Target="../media/image265.png"/><Relationship Id="rId24" Type="http://schemas.openxmlformats.org/officeDocument/2006/relationships/image" Target="../media/image279.png"/><Relationship Id="rId5" Type="http://schemas.openxmlformats.org/officeDocument/2006/relationships/image" Target="../media/image258.png"/><Relationship Id="rId15" Type="http://schemas.openxmlformats.org/officeDocument/2006/relationships/image" Target="../media/image269.png"/><Relationship Id="rId23" Type="http://schemas.openxmlformats.org/officeDocument/2006/relationships/image" Target="../media/image278.png"/><Relationship Id="rId10" Type="http://schemas.openxmlformats.org/officeDocument/2006/relationships/image" Target="../media/image264.png"/><Relationship Id="rId19" Type="http://schemas.openxmlformats.org/officeDocument/2006/relationships/image" Target="../media/image274.png"/><Relationship Id="rId4" Type="http://schemas.openxmlformats.org/officeDocument/2006/relationships/image" Target="../media/image257.png"/><Relationship Id="rId9" Type="http://schemas.openxmlformats.org/officeDocument/2006/relationships/image" Target="../media/image263.png"/><Relationship Id="rId14" Type="http://schemas.openxmlformats.org/officeDocument/2006/relationships/image" Target="../media/image268.png"/><Relationship Id="rId22" Type="http://schemas.openxmlformats.org/officeDocument/2006/relationships/image" Target="../media/image27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2.png"/><Relationship Id="rId4" Type="http://schemas.openxmlformats.org/officeDocument/2006/relationships/image" Target="../media/image181.png"/></Relationships>
</file>

<file path=ppt/slides/_rels/slide34.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1.png"/><Relationship Id="rId7" Type="http://schemas.openxmlformats.org/officeDocument/2006/relationships/image" Target="../media/image28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5.png"/><Relationship Id="rId11" Type="http://schemas.openxmlformats.org/officeDocument/2006/relationships/image" Target="../media/image290.png"/><Relationship Id="rId5" Type="http://schemas.openxmlformats.org/officeDocument/2006/relationships/image" Target="../media/image284.png"/><Relationship Id="rId10" Type="http://schemas.openxmlformats.org/officeDocument/2006/relationships/image" Target="../media/image289.png"/><Relationship Id="rId4" Type="http://schemas.openxmlformats.org/officeDocument/2006/relationships/image" Target="../media/image283.png"/><Relationship Id="rId9" Type="http://schemas.openxmlformats.org/officeDocument/2006/relationships/image" Target="../media/image288.png"/></Relationships>
</file>

<file path=ppt/slides/_rels/slide35.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29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291.png"/></Relationships>
</file>

<file path=ppt/slides/_rels/slide37.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301.png"/><Relationship Id="rId12" Type="http://schemas.openxmlformats.org/officeDocument/2006/relationships/image" Target="../media/image30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52.png"/><Relationship Id="rId5" Type="http://schemas.openxmlformats.org/officeDocument/2006/relationships/image" Target="../media/image299.png"/><Relationship Id="rId10" Type="http://schemas.openxmlformats.org/officeDocument/2006/relationships/image" Target="../media/image304.png"/><Relationship Id="rId4" Type="http://schemas.openxmlformats.org/officeDocument/2006/relationships/image" Target="../media/image298.png"/><Relationship Id="rId9" Type="http://schemas.openxmlformats.org/officeDocument/2006/relationships/image" Target="../media/image30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297.png"/><Relationship Id="rId4" Type="http://schemas.openxmlformats.org/officeDocument/2006/relationships/image" Target="../media/image31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image" Target="../media/image1.png"/><Relationship Id="rId7" Type="http://schemas.openxmlformats.org/officeDocument/2006/relationships/image" Target="../media/image31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2.png"/><Relationship Id="rId11" Type="http://schemas.openxmlformats.org/officeDocument/2006/relationships/image" Target="../media/image317.png"/><Relationship Id="rId5" Type="http://schemas.openxmlformats.org/officeDocument/2006/relationships/image" Target="../media/image305.png"/><Relationship Id="rId10" Type="http://schemas.openxmlformats.org/officeDocument/2006/relationships/image" Target="../media/image316.png"/><Relationship Id="rId4" Type="http://schemas.openxmlformats.org/officeDocument/2006/relationships/image" Target="../media/image310.png"/><Relationship Id="rId9" Type="http://schemas.openxmlformats.org/officeDocument/2006/relationships/image" Target="../media/image315.png"/></Relationships>
</file>

<file path=ppt/slides/_rels/slide41.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308.png"/><Relationship Id="rId3" Type="http://schemas.openxmlformats.org/officeDocument/2006/relationships/image" Target="../media/image318.png"/><Relationship Id="rId7" Type="http://schemas.openxmlformats.org/officeDocument/2006/relationships/image" Target="../media/image1.png"/><Relationship Id="rId12" Type="http://schemas.openxmlformats.org/officeDocument/2006/relationships/image" Target="../media/image30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1.png"/><Relationship Id="rId11" Type="http://schemas.openxmlformats.org/officeDocument/2006/relationships/image" Target="../media/image325.png"/><Relationship Id="rId5" Type="http://schemas.openxmlformats.org/officeDocument/2006/relationships/image" Target="../media/image320.png"/><Relationship Id="rId10" Type="http://schemas.openxmlformats.org/officeDocument/2006/relationships/image" Target="../media/image324.png"/><Relationship Id="rId4" Type="http://schemas.openxmlformats.org/officeDocument/2006/relationships/image" Target="../media/image319.png"/><Relationship Id="rId9" Type="http://schemas.openxmlformats.org/officeDocument/2006/relationships/image" Target="../media/image323.png"/><Relationship Id="rId14" Type="http://schemas.openxmlformats.org/officeDocument/2006/relationships/image" Target="../media/image309.png"/></Relationships>
</file>

<file path=ppt/slides/_rels/slide42.xml.rels><?xml version="1.0" encoding="UTF-8" standalone="yes"?>
<Relationships xmlns="http://schemas.openxmlformats.org/package/2006/relationships"><Relationship Id="rId8" Type="http://schemas.openxmlformats.org/officeDocument/2006/relationships/image" Target="../media/image333.png"/><Relationship Id="rId13" Type="http://schemas.openxmlformats.org/officeDocument/2006/relationships/image" Target="../media/image338.png"/><Relationship Id="rId18" Type="http://schemas.openxmlformats.org/officeDocument/2006/relationships/image" Target="../media/image343.png"/><Relationship Id="rId3" Type="http://schemas.openxmlformats.org/officeDocument/2006/relationships/image" Target="../media/image1.png"/><Relationship Id="rId21" Type="http://schemas.openxmlformats.org/officeDocument/2006/relationships/image" Target="../media/image346.png"/><Relationship Id="rId7" Type="http://schemas.openxmlformats.org/officeDocument/2006/relationships/image" Target="../media/image332.png"/><Relationship Id="rId12" Type="http://schemas.openxmlformats.org/officeDocument/2006/relationships/image" Target="../media/image327.png"/><Relationship Id="rId17" Type="http://schemas.openxmlformats.org/officeDocument/2006/relationships/image" Target="../media/image342.png"/><Relationship Id="rId2" Type="http://schemas.openxmlformats.org/officeDocument/2006/relationships/notesSlide" Target="../notesSlides/notesSlide31.xml"/><Relationship Id="rId16" Type="http://schemas.openxmlformats.org/officeDocument/2006/relationships/image" Target="../media/image341.png"/><Relationship Id="rId20" Type="http://schemas.openxmlformats.org/officeDocument/2006/relationships/image" Target="../media/image345.png"/><Relationship Id="rId1" Type="http://schemas.openxmlformats.org/officeDocument/2006/relationships/slideLayout" Target="../slideLayouts/slideLayout2.xml"/><Relationship Id="rId6" Type="http://schemas.openxmlformats.org/officeDocument/2006/relationships/image" Target="../media/image331.png"/><Relationship Id="rId11" Type="http://schemas.openxmlformats.org/officeDocument/2006/relationships/image" Target="../media/image336.png"/><Relationship Id="rId5" Type="http://schemas.openxmlformats.org/officeDocument/2006/relationships/image" Target="../media/image326.png"/><Relationship Id="rId15" Type="http://schemas.openxmlformats.org/officeDocument/2006/relationships/image" Target="../media/image340.png"/><Relationship Id="rId10" Type="http://schemas.openxmlformats.org/officeDocument/2006/relationships/image" Target="../media/image335.png"/><Relationship Id="rId19" Type="http://schemas.openxmlformats.org/officeDocument/2006/relationships/image" Target="../media/image344.png"/><Relationship Id="rId4" Type="http://schemas.openxmlformats.org/officeDocument/2006/relationships/image" Target="../media/image311.png"/><Relationship Id="rId9" Type="http://schemas.openxmlformats.org/officeDocument/2006/relationships/image" Target="../media/image334.png"/><Relationship Id="rId14" Type="http://schemas.openxmlformats.org/officeDocument/2006/relationships/image" Target="../media/image339.png"/></Relationships>
</file>

<file path=ppt/slides/_rels/slide43.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1.png"/><Relationship Id="rId7" Type="http://schemas.openxmlformats.org/officeDocument/2006/relationships/image" Target="../media/image33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50.png"/><Relationship Id="rId5" Type="http://schemas.openxmlformats.org/officeDocument/2006/relationships/image" Target="../media/image298.emf"/><Relationship Id="rId10" Type="http://schemas.openxmlformats.org/officeDocument/2006/relationships/image" Target="../media/image349.png"/><Relationship Id="rId4" Type="http://schemas.openxmlformats.org/officeDocument/2006/relationships/image" Target="../media/image297.emf"/><Relationship Id="rId9" Type="http://schemas.openxmlformats.org/officeDocument/2006/relationships/image" Target="../media/image348.png"/></Relationships>
</file>

<file path=ppt/slides/_rels/slide44.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60.png"/><Relationship Id="rId18" Type="http://schemas.openxmlformats.org/officeDocument/2006/relationships/image" Target="../media/image365.png"/><Relationship Id="rId3" Type="http://schemas.openxmlformats.org/officeDocument/2006/relationships/image" Target="../media/image1.png"/><Relationship Id="rId7" Type="http://schemas.openxmlformats.org/officeDocument/2006/relationships/image" Target="../media/image354.png"/><Relationship Id="rId12" Type="http://schemas.openxmlformats.org/officeDocument/2006/relationships/image" Target="../media/image359.png"/><Relationship Id="rId17" Type="http://schemas.openxmlformats.org/officeDocument/2006/relationships/image" Target="../media/image364.png"/><Relationship Id="rId2" Type="http://schemas.openxmlformats.org/officeDocument/2006/relationships/notesSlide" Target="../notesSlides/notesSlide33.xml"/><Relationship Id="rId16" Type="http://schemas.openxmlformats.org/officeDocument/2006/relationships/image" Target="../media/image363.png"/><Relationship Id="rId1" Type="http://schemas.openxmlformats.org/officeDocument/2006/relationships/slideLayout" Target="../slideLayouts/slideLayout2.xml"/><Relationship Id="rId6" Type="http://schemas.openxmlformats.org/officeDocument/2006/relationships/image" Target="../media/image353.png"/><Relationship Id="rId11" Type="http://schemas.openxmlformats.org/officeDocument/2006/relationships/image" Target="../media/image358.png"/><Relationship Id="rId5" Type="http://schemas.openxmlformats.org/officeDocument/2006/relationships/image" Target="../media/image352.png"/><Relationship Id="rId15" Type="http://schemas.openxmlformats.org/officeDocument/2006/relationships/image" Target="../media/image362.png"/><Relationship Id="rId10" Type="http://schemas.openxmlformats.org/officeDocument/2006/relationships/image" Target="../media/image357.png"/><Relationship Id="rId4" Type="http://schemas.openxmlformats.org/officeDocument/2006/relationships/image" Target="../media/image351.png"/><Relationship Id="rId9" Type="http://schemas.openxmlformats.org/officeDocument/2006/relationships/image" Target="../media/image356.png"/><Relationship Id="rId14" Type="http://schemas.openxmlformats.org/officeDocument/2006/relationships/image" Target="../media/image361.png"/></Relationships>
</file>

<file path=ppt/slides/_rels/slide45.xml.rels><?xml version="1.0" encoding="UTF-8" standalone="yes"?>
<Relationships xmlns="http://schemas.openxmlformats.org/package/2006/relationships"><Relationship Id="rId3" Type="http://schemas.openxmlformats.org/officeDocument/2006/relationships/image" Target="../media/image297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70.png"/></Relationships>
</file>

<file path=ppt/slides/_rels/slide46.xml.rels><?xml version="1.0" encoding="UTF-8" standalone="yes"?>
<Relationships xmlns="http://schemas.openxmlformats.org/package/2006/relationships"><Relationship Id="rId3" Type="http://schemas.openxmlformats.org/officeDocument/2006/relationships/image" Target="../media/image328.png"/><Relationship Id="rId7" Type="http://schemas.openxmlformats.org/officeDocument/2006/relationships/image" Target="../media/image300.t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9.emf"/><Relationship Id="rId5" Type="http://schemas.openxmlformats.org/officeDocument/2006/relationships/image" Target="../media/image366.png"/><Relationship Id="rId4" Type="http://schemas.openxmlformats.org/officeDocument/2006/relationships/image" Target="../media/image329.png"/></Relationships>
</file>

<file path=ppt/slides/_rels/slide47.xml.rels><?xml version="1.0" encoding="UTF-8" standalone="yes"?>
<Relationships xmlns="http://schemas.openxmlformats.org/package/2006/relationships"><Relationship Id="rId3" Type="http://schemas.openxmlformats.org/officeDocument/2006/relationships/image" Target="../media/image301.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4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02.tiff"/><Relationship Id="rId1" Type="http://schemas.openxmlformats.org/officeDocument/2006/relationships/slideLayout" Target="../slideLayouts/slideLayout2.xml"/><Relationship Id="rId6" Type="http://schemas.openxmlformats.org/officeDocument/2006/relationships/image" Target="../media/image376.png"/><Relationship Id="rId5" Type="http://schemas.openxmlformats.org/officeDocument/2006/relationships/image" Target="../media/image303.emf"/><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0.png"/><Relationship Id="rId7" Type="http://schemas.openxmlformats.org/officeDocument/2006/relationships/image" Target="../media/image240.png"/><Relationship Id="rId2" Type="http://schemas.openxmlformats.org/officeDocument/2006/relationships/image" Target="../media/image1.png"/><Relationship Id="rId1" Type="http://schemas.openxmlformats.org/officeDocument/2006/relationships/slideLayout" Target="../slideLayouts/slideLayout2.xml"/><Relationship Id="rId11" Type="http://schemas.openxmlformats.org/officeDocument/2006/relationships/image" Target="../media/image280.png"/><Relationship Id="rId10" Type="http://schemas.openxmlformats.org/officeDocument/2006/relationships/image" Target="../media/image270.png"/><Relationship Id="rId9" Type="http://schemas.openxmlformats.org/officeDocument/2006/relationships/image" Target="../media/image260.png"/></Relationships>
</file>

<file path=ppt/slides/_rels/slide50.xml.rels><?xml version="1.0" encoding="UTF-8" standalone="yes"?>
<Relationships xmlns="http://schemas.openxmlformats.org/package/2006/relationships"><Relationship Id="rId8" Type="http://schemas.openxmlformats.org/officeDocument/2006/relationships/image" Target="../media/image304.tif"/><Relationship Id="rId13" Type="http://schemas.openxmlformats.org/officeDocument/2006/relationships/image" Target="../media/image386.png"/><Relationship Id="rId3" Type="http://schemas.openxmlformats.org/officeDocument/2006/relationships/image" Target="../media/image1.png"/><Relationship Id="rId7" Type="http://schemas.openxmlformats.org/officeDocument/2006/relationships/image" Target="../media/image380.png"/><Relationship Id="rId12" Type="http://schemas.openxmlformats.org/officeDocument/2006/relationships/image" Target="../media/image38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79.png"/><Relationship Id="rId11" Type="http://schemas.openxmlformats.org/officeDocument/2006/relationships/image" Target="../media/image384.png"/><Relationship Id="rId5" Type="http://schemas.openxmlformats.org/officeDocument/2006/relationships/image" Target="../media/image378.png"/><Relationship Id="rId10" Type="http://schemas.openxmlformats.org/officeDocument/2006/relationships/image" Target="../media/image383.png"/><Relationship Id="rId4" Type="http://schemas.openxmlformats.org/officeDocument/2006/relationships/image" Target="../media/image377.png"/><Relationship Id="rId9" Type="http://schemas.openxmlformats.org/officeDocument/2006/relationships/image" Target="../media/image382.png"/><Relationship Id="rId14" Type="http://schemas.openxmlformats.org/officeDocument/2006/relationships/image" Target="../media/image387.png"/></Relationships>
</file>

<file path=ppt/slides/_rels/slide51.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520.png"/><Relationship Id="rId18" Type="http://schemas.openxmlformats.org/officeDocument/2006/relationships/image" Target="../media/image570.png"/><Relationship Id="rId3" Type="http://schemas.openxmlformats.org/officeDocument/2006/relationships/image" Target="../media/image1.png"/><Relationship Id="rId7" Type="http://schemas.openxmlformats.org/officeDocument/2006/relationships/image" Target="../media/image390.png"/><Relationship Id="rId12" Type="http://schemas.openxmlformats.org/officeDocument/2006/relationships/image" Target="../media/image395.png"/><Relationship Id="rId17" Type="http://schemas.openxmlformats.org/officeDocument/2006/relationships/image" Target="../media/image560.png"/><Relationship Id="rId2" Type="http://schemas.openxmlformats.org/officeDocument/2006/relationships/notesSlide" Target="../notesSlides/notesSlide35.xml"/><Relationship Id="rId16"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394.png"/><Relationship Id="rId5" Type="http://schemas.openxmlformats.org/officeDocument/2006/relationships/image" Target="../media/image388.png"/><Relationship Id="rId15" Type="http://schemas.openxmlformats.org/officeDocument/2006/relationships/image" Target="../media/image540.png"/><Relationship Id="rId10" Type="http://schemas.openxmlformats.org/officeDocument/2006/relationships/image" Target="../media/image393.png"/><Relationship Id="rId4" Type="http://schemas.openxmlformats.org/officeDocument/2006/relationships/image" Target="../media/image440.png"/><Relationship Id="rId9" Type="http://schemas.openxmlformats.org/officeDocument/2006/relationships/image" Target="../media/image392.png"/><Relationship Id="rId14" Type="http://schemas.openxmlformats.org/officeDocument/2006/relationships/image" Target="../media/image53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67.png"/></Relationships>
</file>

<file path=ppt/slides/_rels/slide53.xml.rels><?xml version="1.0" encoding="UTF-8" standalone="yes"?>
<Relationships xmlns="http://schemas.openxmlformats.org/package/2006/relationships"><Relationship Id="rId8" Type="http://schemas.openxmlformats.org/officeDocument/2006/relationships/image" Target="../media/image382.emf"/><Relationship Id="rId3" Type="http://schemas.openxmlformats.org/officeDocument/2006/relationships/image" Target="../media/image1.png"/><Relationship Id="rId7" Type="http://schemas.openxmlformats.org/officeDocument/2006/relationships/image" Target="../media/image40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75.emf"/><Relationship Id="rId4" Type="http://schemas.openxmlformats.org/officeDocument/2006/relationships/image" Target="../media/image374.emf"/></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18.png"/><Relationship Id="rId7" Type="http://schemas.openxmlformats.org/officeDocument/2006/relationships/image" Target="../media/image240.png"/><Relationship Id="rId12"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0.png"/><Relationship Id="rId5" Type="http://schemas.openxmlformats.org/officeDocument/2006/relationships/image" Target="../media/image20.png"/><Relationship Id="rId10" Type="http://schemas.openxmlformats.org/officeDocument/2006/relationships/image" Target="../media/image270.png"/><Relationship Id="rId4" Type="http://schemas.openxmlformats.org/officeDocument/2006/relationships/image" Target="../media/image19.png"/><Relationship Id="rId9" Type="http://schemas.openxmlformats.org/officeDocument/2006/relationships/image" Target="../media/image260.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28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71.png"/><Relationship Id="rId5" Type="http://schemas.openxmlformats.org/officeDocument/2006/relationships/image" Target="../media/image24.png"/><Relationship Id="rId15" Type="http://schemas.openxmlformats.org/officeDocument/2006/relationships/image" Target="../media/image109.png"/><Relationship Id="rId10" Type="http://schemas.openxmlformats.org/officeDocument/2006/relationships/image" Target="../media/image261.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Dynamic Fracture</a:t>
            </a:r>
            <a:endParaRPr lang="en-US" dirty="0"/>
          </a:p>
        </p:txBody>
      </p:sp>
      <p:sp>
        <p:nvSpPr>
          <p:cNvPr id="4" name="Title 1"/>
          <p:cNvSpPr>
            <a:spLocks noGrp="1"/>
          </p:cNvSpPr>
          <p:nvPr>
            <p:ph type="ctrTitle"/>
          </p:nvPr>
        </p:nvSpPr>
        <p:spPr>
          <a:xfrm>
            <a:off x="685800" y="1122363"/>
            <a:ext cx="7772400" cy="2387600"/>
          </a:xfrm>
        </p:spPr>
        <p:txBody>
          <a:bodyPr>
            <a:normAutofit/>
          </a:bodyPr>
          <a:lstStyle/>
          <a:p>
            <a:r>
              <a:rPr lang="en-US" sz="4400" b="1" dirty="0" smtClean="0">
                <a:solidFill>
                  <a:srgbClr val="C00000"/>
                </a:solidFill>
                <a:cs typeface="Times New Roman" pitchFamily="18" charset="0"/>
              </a:rPr>
              <a:t>ME EN 6960: Experimental Methods in Solid Mechanics</a:t>
            </a:r>
            <a:endParaRPr lang="en-US" sz="4400" b="1" dirty="0">
              <a:solidFill>
                <a:srgbClr val="C00000"/>
              </a:solidFill>
            </a:endParaRPr>
          </a:p>
        </p:txBody>
      </p:sp>
      <p:grpSp>
        <p:nvGrpSpPr>
          <p:cNvPr id="5" name="Group 4"/>
          <p:cNvGrpSpPr/>
          <p:nvPr/>
        </p:nvGrpSpPr>
        <p:grpSpPr>
          <a:xfrm>
            <a:off x="76200" y="6331529"/>
            <a:ext cx="8915400" cy="480167"/>
            <a:chOff x="76200" y="6331529"/>
            <a:chExt cx="8915400" cy="480167"/>
          </a:xfrm>
        </p:grpSpPr>
        <p:grpSp>
          <p:nvGrpSpPr>
            <p:cNvPr id="6" name="Group 5"/>
            <p:cNvGrpSpPr/>
            <p:nvPr/>
          </p:nvGrpSpPr>
          <p:grpSpPr>
            <a:xfrm>
              <a:off x="76200" y="6331529"/>
              <a:ext cx="8915400" cy="438603"/>
              <a:chOff x="76200" y="6331529"/>
              <a:chExt cx="8915400" cy="438603"/>
            </a:xfrm>
          </p:grpSpPr>
          <p:cxnSp>
            <p:nvCxnSpPr>
              <p:cNvPr id="8" name="Straight Connector 7"/>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10" name="TextBox 9"/>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1" name="TextBox 10"/>
          <p:cNvSpPr txBox="1"/>
          <p:nvPr/>
        </p:nvSpPr>
        <p:spPr>
          <a:xfrm>
            <a:off x="644643" y="4429919"/>
            <a:ext cx="1279068" cy="369332"/>
          </a:xfrm>
          <a:prstGeom prst="rect">
            <a:avLst/>
          </a:prstGeom>
          <a:noFill/>
        </p:spPr>
        <p:txBody>
          <a:bodyPr wrap="none" rtlCol="0">
            <a:spAutoFit/>
          </a:bodyPr>
          <a:lstStyle/>
          <a:p>
            <a:r>
              <a:rPr lang="en-US" dirty="0" smtClean="0"/>
              <a:t>References:</a:t>
            </a:r>
          </a:p>
        </p:txBody>
      </p:sp>
      <p:sp>
        <p:nvSpPr>
          <p:cNvPr id="12" name="Rectangle 11"/>
          <p:cNvSpPr/>
          <p:nvPr/>
        </p:nvSpPr>
        <p:spPr>
          <a:xfrm>
            <a:off x="1824605" y="4429919"/>
            <a:ext cx="6674752" cy="1477328"/>
          </a:xfrm>
          <a:prstGeom prst="rect">
            <a:avLst/>
          </a:prstGeom>
        </p:spPr>
        <p:txBody>
          <a:bodyPr wrap="square">
            <a:spAutoFit/>
          </a:bodyPr>
          <a:lstStyle/>
          <a:p>
            <a:r>
              <a:rPr lang="en-US" dirty="0" smtClean="0"/>
              <a:t>Dynamic Fracture Mechanics, L.B. Freund, Cambridge Press 1990</a:t>
            </a:r>
          </a:p>
          <a:p>
            <a:r>
              <a:rPr lang="en-US" dirty="0" smtClean="0"/>
              <a:t>Experimental Techniques in Fracture, J.S. Epstein, SEM 1993</a:t>
            </a:r>
          </a:p>
          <a:p>
            <a:r>
              <a:rPr lang="en-US" dirty="0" smtClean="0"/>
              <a:t>Fracture Mechanics, T.L. Anderson, CRC Press, NY 1994</a:t>
            </a:r>
          </a:p>
          <a:p>
            <a:r>
              <a:rPr lang="en-US" dirty="0" smtClean="0"/>
              <a:t>Handbook on Experimental Mechanics, Kobayashi, SEM 1987</a:t>
            </a:r>
          </a:p>
          <a:p>
            <a:r>
              <a:rPr lang="en-US" dirty="0" smtClean="0"/>
              <a:t>Dynamic Behavior of Materials, M.A. Meyers, Wiley, 1994</a:t>
            </a:r>
          </a:p>
        </p:txBody>
      </p:sp>
    </p:spTree>
    <p:extLst>
      <p:ext uri="{BB962C8B-B14F-4D97-AF65-F5344CB8AC3E}">
        <p14:creationId xmlns:p14="http://schemas.microsoft.com/office/powerpoint/2010/main" val="2739484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10</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3314541" y="136518"/>
            <a:ext cx="2514919" cy="646331"/>
          </a:xfrm>
          <a:prstGeom prst="rect">
            <a:avLst/>
          </a:prstGeom>
          <a:noFill/>
        </p:spPr>
        <p:txBody>
          <a:bodyPr wrap="none" rtlCol="0">
            <a:spAutoFit/>
          </a:bodyPr>
          <a:lstStyle/>
          <a:p>
            <a:r>
              <a:rPr lang="en-US" sz="3600" dirty="0" smtClean="0">
                <a:solidFill>
                  <a:srgbClr val="C00000"/>
                </a:solidFill>
              </a:rPr>
              <a:t>Introduction</a:t>
            </a:r>
          </a:p>
        </p:txBody>
      </p:sp>
      <p:grpSp>
        <p:nvGrpSpPr>
          <p:cNvPr id="39" name="Group 38"/>
          <p:cNvGrpSpPr/>
          <p:nvPr/>
        </p:nvGrpSpPr>
        <p:grpSpPr>
          <a:xfrm>
            <a:off x="943341" y="2070956"/>
            <a:ext cx="2371200" cy="2148183"/>
            <a:chOff x="1050511" y="2314439"/>
            <a:chExt cx="2371200" cy="2148183"/>
          </a:xfrm>
        </p:grpSpPr>
        <p:grpSp>
          <p:nvGrpSpPr>
            <p:cNvPr id="26" name="Group 25"/>
            <p:cNvGrpSpPr/>
            <p:nvPr/>
          </p:nvGrpSpPr>
          <p:grpSpPr>
            <a:xfrm>
              <a:off x="1050511" y="2314439"/>
              <a:ext cx="2242934" cy="2148183"/>
              <a:chOff x="1642753" y="2483097"/>
              <a:chExt cx="2242934" cy="2148183"/>
            </a:xfrm>
          </p:grpSpPr>
          <p:grpSp>
            <p:nvGrpSpPr>
              <p:cNvPr id="8" name="Group 7"/>
              <p:cNvGrpSpPr/>
              <p:nvPr/>
            </p:nvGrpSpPr>
            <p:grpSpPr>
              <a:xfrm>
                <a:off x="1642753" y="2483097"/>
                <a:ext cx="2242934" cy="2148183"/>
                <a:chOff x="3281053" y="2970450"/>
                <a:chExt cx="2242934" cy="2148183"/>
              </a:xfrm>
            </p:grpSpPr>
            <p:sp>
              <p:nvSpPr>
                <p:cNvPr id="22" name="Oval 21"/>
                <p:cNvSpPr/>
                <p:nvPr/>
              </p:nvSpPr>
              <p:spPr>
                <a:xfrm>
                  <a:off x="3293445" y="2970450"/>
                  <a:ext cx="2227960" cy="2148183"/>
                </a:xfrm>
                <a:prstGeom prst="ellipse">
                  <a:avLst/>
                </a:prstGeom>
                <a:solidFill>
                  <a:schemeClr val="accent1">
                    <a:lumMod val="40000"/>
                    <a:lumOff val="60000"/>
                    <a:alpha val="5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p:cNvSpPr/>
                <p:nvPr/>
              </p:nvSpPr>
              <p:spPr>
                <a:xfrm>
                  <a:off x="3281053" y="3735660"/>
                  <a:ext cx="2227960" cy="671266"/>
                </a:xfrm>
                <a:prstGeom prst="arc">
                  <a:avLst>
                    <a:gd name="adj1" fmla="val 11013808"/>
                    <a:gd name="adj2" fmla="val 0"/>
                  </a:avLst>
                </a:prstGeom>
                <a:ln w="12700">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3296027" y="3735660"/>
                  <a:ext cx="2227960" cy="671266"/>
                </a:xfrm>
                <a:prstGeom prst="arc">
                  <a:avLst>
                    <a:gd name="adj1" fmla="val 226207"/>
                    <a:gd name="adj2" fmla="val 10776828"/>
                  </a:avLst>
                </a:prstGeom>
                <a:ln w="19050">
                  <a:solidFill>
                    <a:srgbClr val="0000FF"/>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1" name="Straight Connector 10"/>
              <p:cNvCxnSpPr>
                <a:stCxn id="24" idx="2"/>
                <a:endCxn id="22" idx="6"/>
              </p:cNvCxnSpPr>
              <p:nvPr/>
            </p:nvCxnSpPr>
            <p:spPr>
              <a:xfrm flipV="1">
                <a:off x="1658006" y="3557189"/>
                <a:ext cx="2225099" cy="34258"/>
              </a:xfrm>
              <a:prstGeom prst="line">
                <a:avLst/>
              </a:prstGeom>
              <a:ln w="127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756733" y="3248307"/>
                <a:ext cx="12392" cy="671266"/>
              </a:xfrm>
              <a:prstGeom prst="line">
                <a:avLst/>
              </a:prstGeom>
              <a:ln w="127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20538" y="3528598"/>
                <a:ext cx="91440" cy="91440"/>
              </a:xfrm>
              <a:prstGeom prst="ellipse">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p:cNvCxnSpPr>
              <a:stCxn id="25" idx="7"/>
            </p:cNvCxnSpPr>
            <p:nvPr/>
          </p:nvCxnSpPr>
          <p:spPr>
            <a:xfrm flipV="1">
              <a:off x="2206345" y="2525864"/>
              <a:ext cx="1215366" cy="84746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3208670" y="2314439"/>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3208670" y="2314439"/>
                  <a:ext cx="166969" cy="276999"/>
                </a:xfrm>
                <a:prstGeom prst="rect">
                  <a:avLst/>
                </a:prstGeom>
                <a:blipFill>
                  <a:blip r:embed="rId3"/>
                  <a:stretch>
                    <a:fillRect l="-22222" r="-1851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TextBox 40"/>
              <p:cNvSpPr txBox="1"/>
              <p:nvPr/>
            </p:nvSpPr>
            <p:spPr>
              <a:xfrm>
                <a:off x="739755" y="858053"/>
                <a:ext cx="7511359" cy="646331"/>
              </a:xfrm>
              <a:prstGeom prst="rect">
                <a:avLst/>
              </a:prstGeom>
              <a:noFill/>
            </p:spPr>
            <p:txBody>
              <a:bodyPr wrap="square" rtlCol="0">
                <a:spAutoFit/>
              </a:bodyPr>
              <a:lstStyle/>
              <a:p>
                <a:r>
                  <a:rPr lang="en-US" dirty="0" smtClean="0"/>
                  <a:t>A 3-D symmetric problem: spherical cavity in an infinite body where a jump in pressure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a:t>
                </a:r>
                <a:r>
                  <a:rPr lang="en-US" dirty="0" smtClean="0"/>
                  <a:t> is applied.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(0)=0</m:t>
                    </m:r>
                  </m:oMath>
                </a14:m>
                <a:r>
                  <a:rPr lang="en-US" dirty="0" smtClean="0"/>
                  <a:t>  and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(&gt;0) = </m:t>
                    </m:r>
                    <m:r>
                      <a:rPr lang="en-US" i="1" dirty="0" smtClean="0">
                        <a:latin typeface="Cambria Math" panose="02040503050406030204" pitchFamily="18" charset="0"/>
                      </a:rPr>
                      <m:t>𝑐𝑜𝑛𝑠𝑡</m:t>
                    </m:r>
                    <m:r>
                      <a:rPr lang="en-US" i="1" dirty="0" smtClean="0">
                        <a:latin typeface="Cambria Math" panose="02040503050406030204" pitchFamily="18" charset="0"/>
                      </a:rPr>
                      <m:t>.)</m:t>
                    </m:r>
                  </m:oMath>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739755" y="858053"/>
                <a:ext cx="7511359" cy="646331"/>
              </a:xfrm>
              <a:prstGeom prst="rect">
                <a:avLst/>
              </a:prstGeom>
              <a:blipFill>
                <a:blip r:embed="rId4"/>
                <a:stretch>
                  <a:fillRect l="-649" t="-5660" b="-14151"/>
                </a:stretch>
              </a:blipFill>
            </p:spPr>
            <p:txBody>
              <a:bodyPr/>
              <a:lstStyle/>
              <a:p>
                <a:r>
                  <a:rPr lang="en-US">
                    <a:noFill/>
                  </a:rPr>
                  <a:t> </a:t>
                </a:r>
              </a:p>
            </p:txBody>
          </p:sp>
        </mc:Fallback>
      </mc:AlternateContent>
      <p:grpSp>
        <p:nvGrpSpPr>
          <p:cNvPr id="44" name="Group 43"/>
          <p:cNvGrpSpPr/>
          <p:nvPr/>
        </p:nvGrpSpPr>
        <p:grpSpPr>
          <a:xfrm>
            <a:off x="3588861" y="1739937"/>
            <a:ext cx="4846240" cy="1263232"/>
            <a:chOff x="4180532" y="1756181"/>
            <a:chExt cx="4846240" cy="1263232"/>
          </a:xfrm>
        </p:grpSpPr>
        <p:sp>
          <p:nvSpPr>
            <p:cNvPr id="42" name="TextBox 41"/>
            <p:cNvSpPr txBox="1"/>
            <p:nvPr/>
          </p:nvSpPr>
          <p:spPr>
            <a:xfrm>
              <a:off x="4195609" y="1756181"/>
              <a:ext cx="2036648" cy="369332"/>
            </a:xfrm>
            <a:prstGeom prst="rect">
              <a:avLst/>
            </a:prstGeom>
            <a:noFill/>
          </p:spPr>
          <p:txBody>
            <a:bodyPr wrap="none" rtlCol="0">
              <a:spAutoFit/>
            </a:bodyPr>
            <a:lstStyle/>
            <a:p>
              <a:r>
                <a:rPr lang="en-US" dirty="0" smtClean="0"/>
                <a:t>Using </a:t>
              </a:r>
              <a:r>
                <a:rPr lang="en-US" dirty="0" err="1" smtClean="0"/>
                <a:t>elasto</a:t>
              </a:r>
              <a:r>
                <a:rPr lang="en-US" dirty="0" smtClean="0"/>
                <a:t>-statics,</a:t>
              </a:r>
              <a:endParaRPr lang="en-US" dirty="0"/>
            </a:p>
          </p:txBody>
        </p:sp>
        <mc:AlternateContent xmlns:mc="http://schemas.openxmlformats.org/markup-compatibility/2006" xmlns:a14="http://schemas.microsoft.com/office/drawing/2010/main">
          <mc:Choice Requires="a14">
            <p:sp>
              <p:nvSpPr>
                <p:cNvPr id="43" name="TextBox 42"/>
                <p:cNvSpPr txBox="1"/>
                <p:nvPr/>
              </p:nvSpPr>
              <p:spPr>
                <a:xfrm>
                  <a:off x="5213933" y="2067781"/>
                  <a:ext cx="3812839"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−3</m:t>
                          </m:r>
                        </m:sup>
                      </m:sSup>
                    </m:oMath>
                  </a14:m>
                  <a:r>
                    <a:rPr lang="en-US" dirty="0" smtClean="0"/>
                    <a:t>  (elliptical equilibrium field)</a:t>
                  </a:r>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5213933" y="2067781"/>
                  <a:ext cx="3812839" cy="276999"/>
                </a:xfrm>
                <a:prstGeom prst="rect">
                  <a:avLst/>
                </a:prstGeom>
                <a:blipFill>
                  <a:blip r:embed="rId5"/>
                  <a:stretch>
                    <a:fillRect l="-1597" t="-28889" r="-3035" b="-51111"/>
                  </a:stretch>
                </a:blipFill>
              </p:spPr>
              <p:txBody>
                <a:bodyPr/>
                <a:lstStyle/>
                <a:p>
                  <a:r>
                    <a:rPr lang="en-US">
                      <a:noFill/>
                    </a:rPr>
                    <a:t> </a:t>
                  </a:r>
                </a:p>
              </p:txBody>
            </p:sp>
          </mc:Fallback>
        </mc:AlternateContent>
        <p:sp>
          <p:nvSpPr>
            <p:cNvPr id="51" name="TextBox 50"/>
            <p:cNvSpPr txBox="1"/>
            <p:nvPr/>
          </p:nvSpPr>
          <p:spPr>
            <a:xfrm>
              <a:off x="4180532" y="2388311"/>
              <a:ext cx="2332690" cy="369332"/>
            </a:xfrm>
            <a:prstGeom prst="rect">
              <a:avLst/>
            </a:prstGeom>
            <a:noFill/>
          </p:spPr>
          <p:txBody>
            <a:bodyPr wrap="none" rtlCol="0">
              <a:spAutoFit/>
            </a:bodyPr>
            <a:lstStyle/>
            <a:p>
              <a:r>
                <a:rPr lang="en-US" dirty="0" smtClean="0"/>
                <a:t>Using </a:t>
              </a:r>
              <a:r>
                <a:rPr lang="en-US" dirty="0" err="1" smtClean="0"/>
                <a:t>elasto</a:t>
              </a:r>
              <a:r>
                <a:rPr lang="en-US" dirty="0" smtClean="0"/>
                <a:t>-dynamics,</a:t>
              </a:r>
              <a:endParaRPr lang="en-US" dirty="0"/>
            </a:p>
          </p:txBody>
        </p:sp>
        <mc:AlternateContent xmlns:mc="http://schemas.openxmlformats.org/markup-compatibility/2006" xmlns:a14="http://schemas.microsoft.com/office/drawing/2010/main">
          <mc:Choice Requires="a14">
            <p:sp>
              <p:nvSpPr>
                <p:cNvPr id="52" name="TextBox 51"/>
                <p:cNvSpPr txBox="1"/>
                <p:nvPr/>
              </p:nvSpPr>
              <p:spPr>
                <a:xfrm>
                  <a:off x="5213933" y="2742414"/>
                  <a:ext cx="3423694"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−1</m:t>
                          </m:r>
                        </m:sup>
                      </m:sSup>
                    </m:oMath>
                  </a14:m>
                  <a:r>
                    <a:rPr lang="en-US" dirty="0" smtClean="0"/>
                    <a:t>  (hyperbolic wave field)</a:t>
                  </a:r>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5213933" y="2742414"/>
                  <a:ext cx="3423694" cy="276999"/>
                </a:xfrm>
                <a:prstGeom prst="rect">
                  <a:avLst/>
                </a:prstGeom>
                <a:blipFill>
                  <a:blip r:embed="rId6"/>
                  <a:stretch>
                    <a:fillRect l="-1779" t="-28261" r="-3559" b="-5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6" name="TextBox 45"/>
              <p:cNvSpPr txBox="1"/>
              <p:nvPr/>
            </p:nvSpPr>
            <p:spPr>
              <a:xfrm>
                <a:off x="890040" y="5084393"/>
                <a:ext cx="7545061" cy="1200329"/>
              </a:xfrm>
              <a:prstGeom prst="rect">
                <a:avLst/>
              </a:prstGeom>
              <a:noFill/>
            </p:spPr>
            <p:txBody>
              <a:bodyPr wrap="square" rtlCol="0">
                <a:spAutoFit/>
              </a:bodyPr>
              <a:lstStyle/>
              <a:p>
                <a:r>
                  <a:rPr lang="en-US" b="1" dirty="0" smtClean="0">
                    <a:solidFill>
                      <a:srgbClr val="C00000"/>
                    </a:solidFill>
                  </a:rPr>
                  <a:t>Take-away</a:t>
                </a:r>
                <a:r>
                  <a:rPr lang="en-US" dirty="0" smtClean="0"/>
                  <a:t>: During dynamic fracture mechanics, wave interactions with the stationary (or propagating crack) can lead to stress intensity factors (SIFs) greater than the </a:t>
                </a:r>
                <a:r>
                  <a:rPr lang="en-US" dirty="0" err="1" smtClean="0"/>
                  <a:t>elasto</a:t>
                </a:r>
                <a:r>
                  <a:rPr lang="en-US" dirty="0" smtClean="0"/>
                  <a:t>-statics stress intensity factors.</a:t>
                </a:r>
              </a:p>
              <a:p>
                <a:r>
                  <a:rPr lang="en-US" dirty="0"/>
                  <a:t> </a:t>
                </a:r>
                <a:r>
                  <a:rPr lang="en-US" dirty="0" smtClean="0"/>
                  <a:t> </a:t>
                </a:r>
                <a14:m>
                  <m:oMath xmlns:m="http://schemas.openxmlformats.org/officeDocument/2006/math">
                    <m:r>
                      <a:rPr lang="en-US" i="1" dirty="0" smtClean="0">
                        <a:latin typeface="Cambria Math" panose="02040503050406030204" pitchFamily="18" charset="0"/>
                      </a:rPr>
                      <m:t>→</m:t>
                    </m:r>
                  </m:oMath>
                </a14:m>
                <a:r>
                  <a:rPr lang="en-US" dirty="0" smtClean="0"/>
                  <a:t> Stress intensity factors become field and time dependent!!</a:t>
                </a:r>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890040" y="5084393"/>
                <a:ext cx="7545061" cy="1200329"/>
              </a:xfrm>
              <a:prstGeom prst="rect">
                <a:avLst/>
              </a:prstGeom>
              <a:blipFill>
                <a:blip r:embed="rId7"/>
                <a:stretch>
                  <a:fillRect l="-646"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396788" y="3117111"/>
                <a:ext cx="3686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396788" y="3117111"/>
                <a:ext cx="368626" cy="369332"/>
              </a:xfrm>
              <a:prstGeom prst="rect">
                <a:avLst/>
              </a:prstGeom>
              <a:blipFill>
                <a:blip r:embed="rId8"/>
                <a:stretch>
                  <a:fillRect b="-6557"/>
                </a:stretch>
              </a:blipFill>
            </p:spPr>
            <p:txBody>
              <a:bodyPr/>
              <a:lstStyle/>
              <a:p>
                <a:r>
                  <a:rPr lang="en-US">
                    <a:noFill/>
                  </a:rPr>
                  <a:t> </a:t>
                </a:r>
              </a:p>
            </p:txBody>
          </p:sp>
        </mc:Fallback>
      </mc:AlternateContent>
      <p:pic>
        <p:nvPicPr>
          <p:cNvPr id="3" name="Picture 2"/>
          <p:cNvPicPr>
            <a:picLocks noChangeAspect="1"/>
          </p:cNvPicPr>
          <p:nvPr/>
        </p:nvPicPr>
        <p:blipFill rotWithShape="1">
          <a:blip r:embed="rId9">
            <a:extLst>
              <a:ext uri="{28A0092B-C50C-407E-A947-70E740481C1C}">
                <a14:useLocalDpi xmlns:a14="http://schemas.microsoft.com/office/drawing/2010/main" val="0"/>
              </a:ext>
            </a:extLst>
          </a:blip>
          <a:srcRect l="2858" t="4139" r="6071"/>
          <a:stretch/>
        </p:blipFill>
        <p:spPr>
          <a:xfrm>
            <a:off x="3695860" y="3044641"/>
            <a:ext cx="4267200" cy="2093421"/>
          </a:xfrm>
          <a:prstGeom prst="rect">
            <a:avLst/>
          </a:prstGeom>
        </p:spPr>
      </p:pic>
      <p:sp>
        <p:nvSpPr>
          <p:cNvPr id="4" name="TextBox 3"/>
          <p:cNvSpPr txBox="1"/>
          <p:nvPr/>
        </p:nvSpPr>
        <p:spPr>
          <a:xfrm>
            <a:off x="5151509" y="3805945"/>
            <a:ext cx="978153" cy="369332"/>
          </a:xfrm>
          <a:prstGeom prst="rect">
            <a:avLst/>
          </a:prstGeom>
          <a:noFill/>
        </p:spPr>
        <p:txBody>
          <a:bodyPr wrap="none" rtlCol="0">
            <a:spAutoFit/>
          </a:bodyPr>
          <a:lstStyle/>
          <a:p>
            <a:r>
              <a:rPr lang="en-US" dirty="0" smtClean="0"/>
              <a:t>dynamic</a:t>
            </a:r>
            <a:endParaRPr lang="en-US" dirty="0"/>
          </a:p>
        </p:txBody>
      </p:sp>
      <p:sp>
        <p:nvSpPr>
          <p:cNvPr id="31" name="TextBox 30"/>
          <p:cNvSpPr txBox="1"/>
          <p:nvPr/>
        </p:nvSpPr>
        <p:spPr>
          <a:xfrm>
            <a:off x="4281207" y="4362858"/>
            <a:ext cx="682110" cy="369332"/>
          </a:xfrm>
          <a:prstGeom prst="rect">
            <a:avLst/>
          </a:prstGeom>
          <a:noFill/>
        </p:spPr>
        <p:txBody>
          <a:bodyPr wrap="none" rtlCol="0">
            <a:spAutoFit/>
          </a:bodyPr>
          <a:lstStyle/>
          <a:p>
            <a:r>
              <a:rPr lang="en-US" dirty="0" smtClean="0"/>
              <a:t>static</a:t>
            </a:r>
            <a:endParaRPr lang="en-US" dirty="0"/>
          </a:p>
        </p:txBody>
      </p:sp>
    </p:spTree>
    <p:extLst>
      <p:ext uri="{BB962C8B-B14F-4D97-AF65-F5344CB8AC3E}">
        <p14:creationId xmlns:p14="http://schemas.microsoft.com/office/powerpoint/2010/main" val="28962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11</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3787170" y="136518"/>
            <a:ext cx="1569660" cy="646331"/>
          </a:xfrm>
          <a:prstGeom prst="rect">
            <a:avLst/>
          </a:prstGeom>
          <a:noFill/>
        </p:spPr>
        <p:txBody>
          <a:bodyPr wrap="none" rtlCol="0">
            <a:spAutoFit/>
          </a:bodyPr>
          <a:lstStyle/>
          <a:p>
            <a:r>
              <a:rPr lang="en-US" sz="3600" dirty="0" smtClean="0">
                <a:solidFill>
                  <a:srgbClr val="C00000"/>
                </a:solidFill>
              </a:rPr>
              <a:t>Outline</a:t>
            </a:r>
          </a:p>
        </p:txBody>
      </p:sp>
      <p:sp>
        <p:nvSpPr>
          <p:cNvPr id="3" name="TextBox 2"/>
          <p:cNvSpPr txBox="1"/>
          <p:nvPr/>
        </p:nvSpPr>
        <p:spPr>
          <a:xfrm>
            <a:off x="485775" y="983676"/>
            <a:ext cx="1352230" cy="369332"/>
          </a:xfrm>
          <a:prstGeom prst="rect">
            <a:avLst/>
          </a:prstGeom>
          <a:noFill/>
        </p:spPr>
        <p:txBody>
          <a:bodyPr wrap="none" rtlCol="0">
            <a:spAutoFit/>
          </a:bodyPr>
          <a:lstStyle/>
          <a:p>
            <a:r>
              <a:rPr lang="en-US" dirty="0" smtClean="0"/>
              <a:t>Introduction</a:t>
            </a:r>
            <a:endParaRPr lang="en-US" dirty="0"/>
          </a:p>
        </p:txBody>
      </p:sp>
      <p:sp>
        <p:nvSpPr>
          <p:cNvPr id="5" name="TextBox 4"/>
          <p:cNvSpPr txBox="1"/>
          <p:nvPr/>
        </p:nvSpPr>
        <p:spPr>
          <a:xfrm>
            <a:off x="485775" y="1545580"/>
            <a:ext cx="2259145" cy="923330"/>
          </a:xfrm>
          <a:prstGeom prst="rect">
            <a:avLst/>
          </a:prstGeom>
          <a:noFill/>
        </p:spPr>
        <p:txBody>
          <a:bodyPr wrap="none" rtlCol="0">
            <a:spAutoFit/>
          </a:bodyPr>
          <a:lstStyle/>
          <a:p>
            <a:r>
              <a:rPr lang="en-US" b="1" dirty="0" smtClean="0">
                <a:solidFill>
                  <a:srgbClr val="C00000"/>
                </a:solidFill>
              </a:rPr>
              <a:t>Stationary Cracks</a:t>
            </a:r>
          </a:p>
          <a:p>
            <a:r>
              <a:rPr lang="en-US" dirty="0"/>
              <a:t> </a:t>
            </a:r>
            <a:r>
              <a:rPr lang="en-US" dirty="0" smtClean="0"/>
              <a:t>   • Dynamic Loading</a:t>
            </a:r>
          </a:p>
          <a:p>
            <a:r>
              <a:rPr lang="en-US" dirty="0"/>
              <a:t> </a:t>
            </a:r>
            <a:r>
              <a:rPr lang="en-US" dirty="0" smtClean="0"/>
              <a:t>   • Initiation criterion</a:t>
            </a:r>
          </a:p>
        </p:txBody>
      </p:sp>
      <p:sp>
        <p:nvSpPr>
          <p:cNvPr id="20" name="TextBox 19"/>
          <p:cNvSpPr txBox="1"/>
          <p:nvPr/>
        </p:nvSpPr>
        <p:spPr>
          <a:xfrm>
            <a:off x="485775" y="2661482"/>
            <a:ext cx="3252365" cy="1754326"/>
          </a:xfrm>
          <a:prstGeom prst="rect">
            <a:avLst/>
          </a:prstGeom>
          <a:noFill/>
        </p:spPr>
        <p:txBody>
          <a:bodyPr wrap="none" rtlCol="0">
            <a:spAutoFit/>
          </a:bodyPr>
          <a:lstStyle/>
          <a:p>
            <a:r>
              <a:rPr lang="en-US" dirty="0" smtClean="0"/>
              <a:t>Growing Cracks – Mode I</a:t>
            </a:r>
          </a:p>
          <a:p>
            <a:r>
              <a:rPr lang="en-US" dirty="0"/>
              <a:t> </a:t>
            </a:r>
            <a:r>
              <a:rPr lang="en-US" dirty="0" smtClean="0"/>
              <a:t>   • Asymptotic fields</a:t>
            </a:r>
          </a:p>
          <a:p>
            <a:r>
              <a:rPr lang="en-US" dirty="0"/>
              <a:t> </a:t>
            </a:r>
            <a:r>
              <a:rPr lang="en-US" dirty="0" smtClean="0"/>
              <a:t>   • Crack tip equation of motion</a:t>
            </a:r>
          </a:p>
          <a:p>
            <a:r>
              <a:rPr lang="en-US" dirty="0"/>
              <a:t> </a:t>
            </a:r>
            <a:r>
              <a:rPr lang="en-US" dirty="0" smtClean="0"/>
              <a:t>   • Limiting speed</a:t>
            </a:r>
          </a:p>
          <a:p>
            <a:r>
              <a:rPr lang="en-US" dirty="0" smtClean="0"/>
              <a:t>    • Transient effects</a:t>
            </a:r>
          </a:p>
          <a:p>
            <a:r>
              <a:rPr lang="en-US" dirty="0" smtClean="0"/>
              <a:t>    • Crack arrest</a:t>
            </a:r>
            <a:endParaRPr lang="en-US" dirty="0"/>
          </a:p>
        </p:txBody>
      </p:sp>
      <p:sp>
        <p:nvSpPr>
          <p:cNvPr id="22" name="TextBox 21"/>
          <p:cNvSpPr txBox="1"/>
          <p:nvPr/>
        </p:nvSpPr>
        <p:spPr>
          <a:xfrm>
            <a:off x="485775" y="4608379"/>
            <a:ext cx="3163815" cy="1200329"/>
          </a:xfrm>
          <a:prstGeom prst="rect">
            <a:avLst/>
          </a:prstGeom>
          <a:noFill/>
        </p:spPr>
        <p:txBody>
          <a:bodyPr wrap="none" rtlCol="0">
            <a:spAutoFit/>
          </a:bodyPr>
          <a:lstStyle/>
          <a:p>
            <a:r>
              <a:rPr lang="en-US" dirty="0" smtClean="0"/>
              <a:t>Shear Cracks</a:t>
            </a:r>
          </a:p>
          <a:p>
            <a:r>
              <a:rPr lang="en-US" dirty="0"/>
              <a:t> </a:t>
            </a:r>
            <a:r>
              <a:rPr lang="en-US" dirty="0" smtClean="0"/>
              <a:t>   • Failure mode transition</a:t>
            </a:r>
          </a:p>
          <a:p>
            <a:r>
              <a:rPr lang="en-US" dirty="0"/>
              <a:t> </a:t>
            </a:r>
            <a:r>
              <a:rPr lang="en-US" dirty="0" smtClean="0"/>
              <a:t>   • Dynamic interfacial fracture</a:t>
            </a:r>
          </a:p>
          <a:p>
            <a:r>
              <a:rPr lang="en-US" dirty="0"/>
              <a:t> </a:t>
            </a:r>
            <a:r>
              <a:rPr lang="en-US" dirty="0" smtClean="0"/>
              <a:t>   • </a:t>
            </a:r>
            <a:r>
              <a:rPr lang="en-US" dirty="0" err="1" smtClean="0"/>
              <a:t>Intersonic</a:t>
            </a:r>
            <a:r>
              <a:rPr lang="en-US" dirty="0" smtClean="0"/>
              <a:t> crack growth</a:t>
            </a:r>
          </a:p>
        </p:txBody>
      </p:sp>
      <p:grpSp>
        <p:nvGrpSpPr>
          <p:cNvPr id="2" name="Group 1"/>
          <p:cNvGrpSpPr/>
          <p:nvPr/>
        </p:nvGrpSpPr>
        <p:grpSpPr>
          <a:xfrm>
            <a:off x="4869111" y="1037373"/>
            <a:ext cx="3350098" cy="4783401"/>
            <a:chOff x="4535736" y="1037373"/>
            <a:chExt cx="3350098" cy="4783401"/>
          </a:xfrm>
        </p:grpSpPr>
        <p:grpSp>
          <p:nvGrpSpPr>
            <p:cNvPr id="16" name="Group 15"/>
            <p:cNvGrpSpPr/>
            <p:nvPr/>
          </p:nvGrpSpPr>
          <p:grpSpPr>
            <a:xfrm>
              <a:off x="4761889" y="1037373"/>
              <a:ext cx="3123945" cy="1939743"/>
              <a:chOff x="1075762" y="3314941"/>
              <a:chExt cx="3123945" cy="1939743"/>
            </a:xfrm>
          </p:grpSpPr>
          <p:sp>
            <p:nvSpPr>
              <p:cNvPr id="21" name="Oval 20"/>
              <p:cNvSpPr/>
              <p:nvPr/>
            </p:nvSpPr>
            <p:spPr>
              <a:xfrm>
                <a:off x="1075762" y="4310922"/>
                <a:ext cx="2217683" cy="91440"/>
              </a:xfrm>
              <a:prstGeom prst="ellipse">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flipV="1">
                <a:off x="3301721" y="3465671"/>
                <a:ext cx="0" cy="881986"/>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301721" y="4360440"/>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052356" y="4053427"/>
                    <a:ext cx="147351"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95" name="TextBox 94"/>
                  <p:cNvSpPr txBox="1">
                    <a:spLocks noRot="1" noChangeAspect="1" noMove="1" noResize="1" noEditPoints="1" noAdjustHandles="1" noChangeArrowheads="1" noChangeShapeType="1" noTextEdit="1"/>
                  </p:cNvSpPr>
                  <p:nvPr/>
                </p:nvSpPr>
                <p:spPr>
                  <a:xfrm>
                    <a:off x="4052356" y="4053427"/>
                    <a:ext cx="147351" cy="222650"/>
                  </a:xfrm>
                  <a:prstGeom prst="rect">
                    <a:avLst/>
                  </a:prstGeom>
                  <a:blipFill>
                    <a:blip r:embed="rId10"/>
                    <a:stretch>
                      <a:fillRect l="-37500" r="-291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379541" y="3314941"/>
                    <a:ext cx="150082"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96" name="TextBox 95"/>
                  <p:cNvSpPr txBox="1">
                    <a:spLocks noRot="1" noChangeAspect="1" noMove="1" noResize="1" noEditPoints="1" noAdjustHandles="1" noChangeArrowheads="1" noChangeShapeType="1" noTextEdit="1"/>
                  </p:cNvSpPr>
                  <p:nvPr/>
                </p:nvSpPr>
                <p:spPr>
                  <a:xfrm>
                    <a:off x="3379541" y="3314941"/>
                    <a:ext cx="150082" cy="222650"/>
                  </a:xfrm>
                  <a:prstGeom prst="rect">
                    <a:avLst/>
                  </a:prstGeom>
                  <a:blipFill>
                    <a:blip r:embed="rId11"/>
                    <a:stretch>
                      <a:fillRect l="-52000" r="-44000" b="-58333"/>
                    </a:stretch>
                  </a:blipFill>
                </p:spPr>
                <p:txBody>
                  <a:bodyPr/>
                  <a:lstStyle/>
                  <a:p>
                    <a:r>
                      <a:rPr lang="en-US">
                        <a:noFill/>
                      </a:rPr>
                      <a:t> </a:t>
                    </a:r>
                  </a:p>
                </p:txBody>
              </p:sp>
            </mc:Fallback>
          </mc:AlternateContent>
          <p:cxnSp>
            <p:nvCxnSpPr>
              <p:cNvPr id="27" name="Straight Connector 26"/>
              <p:cNvCxnSpPr/>
              <p:nvPr/>
            </p:nvCxnSpPr>
            <p:spPr>
              <a:xfrm>
                <a:off x="2063235" y="3697891"/>
                <a:ext cx="1207938" cy="0"/>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904138" y="3999768"/>
                <a:ext cx="734989" cy="734989"/>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611741" y="3699360"/>
                <a:ext cx="1322980" cy="1322979"/>
              </a:xfrm>
              <a:prstGeom prst="ellipse">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2020553" y="5022340"/>
                <a:ext cx="1207938" cy="0"/>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9" idx="2"/>
                <a:endCxn id="28" idx="1"/>
              </p:cNvCxnSpPr>
              <p:nvPr/>
            </p:nvCxnSpPr>
            <p:spPr>
              <a:xfrm flipV="1">
                <a:off x="2611741" y="4107405"/>
                <a:ext cx="400035" cy="253445"/>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9" idx="2"/>
                <a:endCxn id="28" idx="3"/>
              </p:cNvCxnSpPr>
              <p:nvPr/>
            </p:nvCxnSpPr>
            <p:spPr>
              <a:xfrm>
                <a:off x="2611741" y="4360849"/>
                <a:ext cx="400035" cy="26627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349926" y="3539875"/>
                <a:ext cx="0" cy="302183"/>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101985" y="3393220"/>
                    <a:ext cx="221310"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2101985" y="3393220"/>
                    <a:ext cx="221310" cy="222650"/>
                  </a:xfrm>
                  <a:prstGeom prst="rect">
                    <a:avLst/>
                  </a:prstGeom>
                  <a:blipFill>
                    <a:blip r:embed="rId12"/>
                    <a:stretch>
                      <a:fillRect l="-27027" r="-18919" b="-43243"/>
                    </a:stretch>
                  </a:blipFill>
                </p:spPr>
                <p:txBody>
                  <a:bodyPr/>
                  <a:lstStyle/>
                  <a:p>
                    <a:r>
                      <a:rPr lang="en-US">
                        <a:noFill/>
                      </a:rPr>
                      <a:t> </a:t>
                    </a:r>
                  </a:p>
                </p:txBody>
              </p:sp>
            </mc:Fallback>
          </mc:AlternateContent>
          <p:cxnSp>
            <p:nvCxnSpPr>
              <p:cNvPr id="35" name="Straight Arrow Connector 34"/>
              <p:cNvCxnSpPr/>
              <p:nvPr/>
            </p:nvCxnSpPr>
            <p:spPr>
              <a:xfrm rot="2700000" flipV="1">
                <a:off x="3721127" y="3698472"/>
                <a:ext cx="0" cy="302183"/>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809867" y="3528830"/>
                    <a:ext cx="221310"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107" name="TextBox 106"/>
                  <p:cNvSpPr txBox="1">
                    <a:spLocks noRot="1" noChangeAspect="1" noMove="1" noResize="1" noEditPoints="1" noAdjustHandles="1" noChangeArrowheads="1" noChangeShapeType="1" noTextEdit="1"/>
                  </p:cNvSpPr>
                  <p:nvPr/>
                </p:nvSpPr>
                <p:spPr>
                  <a:xfrm>
                    <a:off x="3809867" y="3528830"/>
                    <a:ext cx="221310" cy="222650"/>
                  </a:xfrm>
                  <a:prstGeom prst="rect">
                    <a:avLst/>
                  </a:prstGeom>
                  <a:blipFill>
                    <a:blip r:embed="rId13"/>
                    <a:stretch>
                      <a:fillRect l="-27778" r="-22222" b="-47222"/>
                    </a:stretch>
                  </a:blipFill>
                </p:spPr>
                <p:txBody>
                  <a:bodyPr/>
                  <a:lstStyle/>
                  <a:p>
                    <a:r>
                      <a:rPr lang="en-US">
                        <a:noFill/>
                      </a:rPr>
                      <a:t> </a:t>
                    </a:r>
                  </a:p>
                </p:txBody>
              </p:sp>
            </mc:Fallback>
          </mc:AlternateContent>
          <p:cxnSp>
            <p:nvCxnSpPr>
              <p:cNvPr id="37" name="Straight Arrow Connector 36"/>
              <p:cNvCxnSpPr/>
              <p:nvPr/>
            </p:nvCxnSpPr>
            <p:spPr>
              <a:xfrm rot="18900000">
                <a:off x="3543379" y="4485999"/>
                <a:ext cx="0" cy="302183"/>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3414243" y="4674278"/>
                    <a:ext cx="199200"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109" name="TextBox 108"/>
                  <p:cNvSpPr txBox="1">
                    <a:spLocks noRot="1" noChangeAspect="1" noMove="1" noResize="1" noEditPoints="1" noAdjustHandles="1" noChangeArrowheads="1" noChangeShapeType="1" noTextEdit="1"/>
                  </p:cNvSpPr>
                  <p:nvPr/>
                </p:nvSpPr>
                <p:spPr>
                  <a:xfrm>
                    <a:off x="3414243" y="4674278"/>
                    <a:ext cx="199200" cy="222650"/>
                  </a:xfrm>
                  <a:prstGeom prst="rect">
                    <a:avLst/>
                  </a:prstGeom>
                  <a:blipFill>
                    <a:blip r:embed="rId14"/>
                    <a:stretch>
                      <a:fillRect l="-31250" r="-15625" b="-38889"/>
                    </a:stretch>
                  </a:blipFill>
                </p:spPr>
                <p:txBody>
                  <a:bodyPr/>
                  <a:lstStyle/>
                  <a:p>
                    <a:r>
                      <a:rPr lang="en-US">
                        <a:noFill/>
                      </a:rPr>
                      <a:t> </a:t>
                    </a:r>
                  </a:p>
                </p:txBody>
              </p:sp>
            </mc:Fallback>
          </mc:AlternateContent>
          <p:cxnSp>
            <p:nvCxnSpPr>
              <p:cNvPr id="39" name="Straight Arrow Connector 38"/>
              <p:cNvCxnSpPr/>
              <p:nvPr/>
            </p:nvCxnSpPr>
            <p:spPr>
              <a:xfrm>
                <a:off x="2349926" y="4896812"/>
                <a:ext cx="0" cy="302183"/>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2101985" y="5032034"/>
                    <a:ext cx="221310"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111" name="TextBox 110"/>
                  <p:cNvSpPr txBox="1">
                    <a:spLocks noRot="1" noChangeAspect="1" noMove="1" noResize="1" noEditPoints="1" noAdjustHandles="1" noChangeArrowheads="1" noChangeShapeType="1" noTextEdit="1"/>
                  </p:cNvSpPr>
                  <p:nvPr/>
                </p:nvSpPr>
                <p:spPr>
                  <a:xfrm>
                    <a:off x="2101985" y="5032034"/>
                    <a:ext cx="221310" cy="222650"/>
                  </a:xfrm>
                  <a:prstGeom prst="rect">
                    <a:avLst/>
                  </a:prstGeom>
                  <a:blipFill>
                    <a:blip r:embed="rId15"/>
                    <a:stretch>
                      <a:fillRect l="-27027" r="-18919" b="-43243"/>
                    </a:stretch>
                  </a:blipFill>
                </p:spPr>
                <p:txBody>
                  <a:bodyPr/>
                  <a:lstStyle/>
                  <a:p>
                    <a:r>
                      <a:rPr lang="en-US">
                        <a:noFill/>
                      </a:rPr>
                      <a:t> </a:t>
                    </a:r>
                  </a:p>
                </p:txBody>
              </p:sp>
            </mc:Fallback>
          </mc:AlternateContent>
          <p:cxnSp>
            <p:nvCxnSpPr>
              <p:cNvPr id="41" name="Straight Arrow Connector 40"/>
              <p:cNvCxnSpPr/>
              <p:nvPr/>
            </p:nvCxnSpPr>
            <p:spPr>
              <a:xfrm flipH="1" flipV="1">
                <a:off x="2696886" y="4078534"/>
                <a:ext cx="168355" cy="251323"/>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2629971" y="3796522"/>
                    <a:ext cx="199200" cy="222650"/>
                  </a:xfrm>
                  <a:prstGeom prst="rect">
                    <a:avLst/>
                  </a:prstGeom>
                  <a:solidFill>
                    <a:schemeClr val="bg1">
                      <a:alpha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113" name="TextBox 112"/>
                  <p:cNvSpPr txBox="1">
                    <a:spLocks noRot="1" noChangeAspect="1" noMove="1" noResize="1" noEditPoints="1" noAdjustHandles="1" noChangeArrowheads="1" noChangeShapeType="1" noTextEdit="1"/>
                  </p:cNvSpPr>
                  <p:nvPr/>
                </p:nvSpPr>
                <p:spPr>
                  <a:xfrm>
                    <a:off x="2629971" y="3796522"/>
                    <a:ext cx="199200" cy="222650"/>
                  </a:xfrm>
                  <a:prstGeom prst="rect">
                    <a:avLst/>
                  </a:prstGeom>
                  <a:blipFill>
                    <a:blip r:embed="rId16"/>
                    <a:stretch>
                      <a:fillRect l="-30303" r="-12121" b="-38889"/>
                    </a:stretch>
                  </a:blipFill>
                </p:spPr>
                <p:txBody>
                  <a:bodyPr/>
                  <a:lstStyle/>
                  <a:p>
                    <a:r>
                      <a:rPr lang="en-US">
                        <a:noFill/>
                      </a:rPr>
                      <a:t> </a:t>
                    </a:r>
                  </a:p>
                </p:txBody>
              </p:sp>
            </mc:Fallback>
          </mc:AlternateContent>
          <p:grpSp>
            <p:nvGrpSpPr>
              <p:cNvPr id="44" name="Group 43"/>
              <p:cNvGrpSpPr/>
              <p:nvPr/>
            </p:nvGrpSpPr>
            <p:grpSpPr>
              <a:xfrm>
                <a:off x="2730658" y="4464872"/>
                <a:ext cx="360606" cy="323704"/>
                <a:chOff x="2184603" y="4266757"/>
                <a:chExt cx="360606" cy="323704"/>
              </a:xfrm>
            </p:grpSpPr>
            <p:cxnSp>
              <p:nvCxnSpPr>
                <p:cNvPr id="46" name="Straight Arrow Connector 45"/>
                <p:cNvCxnSpPr/>
                <p:nvPr/>
              </p:nvCxnSpPr>
              <p:spPr>
                <a:xfrm flipH="1">
                  <a:off x="2184603" y="4266757"/>
                  <a:ext cx="360606" cy="0"/>
                </a:xfrm>
                <a:prstGeom prst="straightConnector1">
                  <a:avLst/>
                </a:prstGeom>
                <a:ln w="19050">
                  <a:solidFill>
                    <a:schemeClr val="accent2">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2263852" y="4313462"/>
                      <a:ext cx="278281" cy="276999"/>
                    </a:xfrm>
                    <a:prstGeom prst="rect">
                      <a:avLst/>
                    </a:prstGeom>
                    <a:solidFill>
                      <a:schemeClr val="bg1">
                        <a:alpha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oMath>
                        </m:oMathPara>
                      </a14:m>
                      <a:endParaRPr lang="en-US" dirty="0"/>
                    </a:p>
                  </p:txBody>
                </p:sp>
              </mc:Choice>
              <mc:Fallback xmlns="">
                <p:sp>
                  <p:nvSpPr>
                    <p:cNvPr id="117" name="TextBox 116"/>
                    <p:cNvSpPr txBox="1">
                      <a:spLocks noRot="1" noChangeAspect="1" noMove="1" noResize="1" noEditPoints="1" noAdjustHandles="1" noChangeArrowheads="1" noChangeShapeType="1" noTextEdit="1"/>
                    </p:cNvSpPr>
                    <p:nvPr/>
                  </p:nvSpPr>
                  <p:spPr>
                    <a:xfrm>
                      <a:off x="2263852" y="4313462"/>
                      <a:ext cx="278281" cy="276999"/>
                    </a:xfrm>
                    <a:prstGeom prst="rect">
                      <a:avLst/>
                    </a:prstGeom>
                    <a:blipFill>
                      <a:blip r:embed="rId17"/>
                      <a:stretch>
                        <a:fillRect l="-13043" r="-4348" b="-15556"/>
                      </a:stretch>
                    </a:blipFill>
                  </p:spPr>
                  <p:txBody>
                    <a:bodyPr/>
                    <a:lstStyle/>
                    <a:p>
                      <a:r>
                        <a:rPr lang="en-US">
                          <a:noFill/>
                        </a:rPr>
                        <a:t> </a:t>
                      </a:r>
                    </a:p>
                  </p:txBody>
                </p:sp>
              </mc:Fallback>
            </mc:AlternateContent>
          </p:grpSp>
          <p:cxnSp>
            <p:nvCxnSpPr>
              <p:cNvPr id="45" name="Straight Arrow Connector 44"/>
              <p:cNvCxnSpPr/>
              <p:nvPr/>
            </p:nvCxnSpPr>
            <p:spPr>
              <a:xfrm flipH="1">
                <a:off x="2710186" y="4262429"/>
                <a:ext cx="360606" cy="0"/>
              </a:xfrm>
              <a:prstGeom prst="straightConnector1">
                <a:avLst/>
              </a:prstGeom>
              <a:ln w="19050">
                <a:solidFill>
                  <a:schemeClr val="accent2">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4535736" y="3455121"/>
              <a:ext cx="3181568" cy="2365653"/>
              <a:chOff x="854719" y="1444792"/>
              <a:chExt cx="3181568" cy="2365653"/>
            </a:xfrm>
          </p:grpSpPr>
          <p:grpSp>
            <p:nvGrpSpPr>
              <p:cNvPr id="49" name="Group 48"/>
              <p:cNvGrpSpPr/>
              <p:nvPr/>
            </p:nvGrpSpPr>
            <p:grpSpPr>
              <a:xfrm>
                <a:off x="1108685" y="1444792"/>
                <a:ext cx="2805490" cy="834288"/>
                <a:chOff x="1108369" y="3569622"/>
                <a:chExt cx="2805490" cy="834288"/>
              </a:xfrm>
            </p:grpSpPr>
            <p:cxnSp>
              <p:nvCxnSpPr>
                <p:cNvPr id="58" name="Straight Arrow Connector 57"/>
                <p:cNvCxnSpPr>
                  <a:stCxn id="59" idx="6"/>
                </p:cNvCxnSpPr>
                <p:nvPr/>
              </p:nvCxnSpPr>
              <p:spPr>
                <a:xfrm flipV="1">
                  <a:off x="3340056" y="3661401"/>
                  <a:ext cx="0" cy="69678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122373" y="4312470"/>
                  <a:ext cx="2217683" cy="91440"/>
                </a:xfrm>
                <a:prstGeom prst="ellipse">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a:off x="1108370" y="4139336"/>
                  <a:ext cx="2221992"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08369" y="4047896"/>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2136368" y="4008097"/>
                      <a:ext cx="181075"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144" name="TextBox 143"/>
                    <p:cNvSpPr txBox="1">
                      <a:spLocks noRot="1" noChangeAspect="1" noMove="1" noResize="1" noEditPoints="1" noAdjustHandles="1" noChangeArrowheads="1" noChangeShapeType="1" noTextEdit="1"/>
                    </p:cNvSpPr>
                    <p:nvPr/>
                  </p:nvSpPr>
                  <p:spPr>
                    <a:xfrm>
                      <a:off x="2136368" y="4008097"/>
                      <a:ext cx="181075" cy="276999"/>
                    </a:xfrm>
                    <a:prstGeom prst="rect">
                      <a:avLst/>
                    </a:prstGeom>
                    <a:blipFill>
                      <a:blip r:embed="rId4"/>
                      <a:stretch>
                        <a:fillRect l="-33333" r="-23333" b="-6522"/>
                      </a:stretch>
                    </a:blipFill>
                  </p:spPr>
                  <p:txBody>
                    <a:bodyPr/>
                    <a:lstStyle/>
                    <a:p>
                      <a:r>
                        <a:rPr lang="en-US">
                          <a:noFill/>
                        </a:rPr>
                        <a:t> </a:t>
                      </a:r>
                    </a:p>
                  </p:txBody>
                </p:sp>
              </mc:Fallback>
            </mc:AlternateContent>
            <p:cxnSp>
              <p:nvCxnSpPr>
                <p:cNvPr id="65" name="Straight Arrow Connector 64"/>
                <p:cNvCxnSpPr/>
                <p:nvPr/>
              </p:nvCxnSpPr>
              <p:spPr>
                <a:xfrm flipV="1">
                  <a:off x="3349751" y="4347679"/>
                  <a:ext cx="54864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a:off x="3730539" y="4026901"/>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46" name="TextBox 145"/>
                    <p:cNvSpPr txBox="1">
                      <a:spLocks noRot="1" noChangeAspect="1" noMove="1" noResize="1" noEditPoints="1" noAdjustHandles="1" noChangeArrowheads="1" noChangeShapeType="1" noTextEdit="1"/>
                    </p:cNvSpPr>
                    <p:nvPr/>
                  </p:nvSpPr>
                  <p:spPr>
                    <a:xfrm>
                      <a:off x="3730539" y="4026901"/>
                      <a:ext cx="183320" cy="276999"/>
                    </a:xfrm>
                    <a:prstGeom prst="rect">
                      <a:avLst/>
                    </a:prstGeom>
                    <a:blipFill>
                      <a:blip r:embed="rId5"/>
                      <a:stretch>
                        <a:fillRect l="-19355"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3386100" y="3569622"/>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47" name="TextBox 146"/>
                    <p:cNvSpPr txBox="1">
                      <a:spLocks noRot="1" noChangeAspect="1" noMove="1" noResize="1" noEditPoints="1" noAdjustHandles="1" noChangeArrowheads="1" noChangeShapeType="1" noTextEdit="1"/>
                    </p:cNvSpPr>
                    <p:nvPr/>
                  </p:nvSpPr>
                  <p:spPr>
                    <a:xfrm>
                      <a:off x="3386100" y="3569622"/>
                      <a:ext cx="186718" cy="276999"/>
                    </a:xfrm>
                    <a:prstGeom prst="rect">
                      <a:avLst/>
                    </a:prstGeom>
                    <a:blipFill>
                      <a:blip r:embed="rId6"/>
                      <a:stretch>
                        <a:fillRect l="-32258" r="-25806" b="-23913"/>
                      </a:stretch>
                    </a:blipFill>
                  </p:spPr>
                  <p:txBody>
                    <a:bodyPr/>
                    <a:lstStyle/>
                    <a:p>
                      <a:r>
                        <a:rPr lang="en-US">
                          <a:noFill/>
                        </a:rPr>
                        <a:t> </a:t>
                      </a:r>
                    </a:p>
                  </p:txBody>
                </p:sp>
              </mc:Fallback>
            </mc:AlternateContent>
          </p:grpSp>
          <p:cxnSp>
            <p:nvCxnSpPr>
              <p:cNvPr id="50" name="Straight Connector 49"/>
              <p:cNvCxnSpPr/>
              <p:nvPr/>
            </p:nvCxnSpPr>
            <p:spPr>
              <a:xfrm>
                <a:off x="854719" y="2924175"/>
                <a:ext cx="2468880"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2288320" y="2695575"/>
                <a:ext cx="0" cy="457200"/>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2294756" y="3011311"/>
                    <a:ext cx="2753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294756" y="3011311"/>
                    <a:ext cx="275332" cy="276999"/>
                  </a:xfrm>
                  <a:prstGeom prst="rect">
                    <a:avLst/>
                  </a:prstGeom>
                  <a:blipFill>
                    <a:blip r:embed="rId7"/>
                    <a:stretch>
                      <a:fillRect l="-13333" r="-6667" b="-15217"/>
                    </a:stretch>
                  </a:blipFill>
                </p:spPr>
                <p:txBody>
                  <a:bodyPr/>
                  <a:lstStyle/>
                  <a:p>
                    <a:r>
                      <a:rPr lang="en-US">
                        <a:noFill/>
                      </a:rPr>
                      <a:t> </a:t>
                    </a:r>
                  </a:p>
                </p:txBody>
              </p:sp>
            </mc:Fallback>
          </mc:AlternateContent>
          <p:sp>
            <p:nvSpPr>
              <p:cNvPr id="53" name="Rectangle 52"/>
              <p:cNvSpPr/>
              <p:nvPr/>
            </p:nvSpPr>
            <p:spPr>
              <a:xfrm>
                <a:off x="3423246" y="2924175"/>
                <a:ext cx="368778" cy="591478"/>
              </a:xfrm>
              <a:prstGeom prst="rect">
                <a:avLst/>
              </a:prstGeom>
              <a:solidFill>
                <a:schemeClr val="accent6">
                  <a:lumMod val="40000"/>
                  <a:lumOff val="60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p:nvPr/>
            </p:nvCxnSpPr>
            <p:spPr>
              <a:xfrm>
                <a:off x="3414991" y="2924175"/>
                <a:ext cx="621296"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414991" y="2924175"/>
                <a:ext cx="0" cy="88627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3703311" y="2606203"/>
                    <a:ext cx="292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m:t>
                              </m:r>
                            </m:sup>
                          </m:sSup>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3703311" y="2606203"/>
                    <a:ext cx="292388" cy="276999"/>
                  </a:xfrm>
                  <a:prstGeom prst="rect">
                    <a:avLst/>
                  </a:prstGeom>
                  <a:blipFill>
                    <a:blip r:embed="rId8"/>
                    <a:stretch>
                      <a:fillRect l="-10417" r="-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122969" y="3367310"/>
                    <a:ext cx="2485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oMath>
                      </m:oMathPara>
                    </a14:m>
                    <a:endParaRPr lang="en-US" dirty="0"/>
                  </a:p>
                </p:txBody>
              </p:sp>
            </mc:Choice>
            <mc:Fallback xmlns="">
              <p:sp>
                <p:nvSpPr>
                  <p:cNvPr id="151" name="TextBox 150"/>
                  <p:cNvSpPr txBox="1">
                    <a:spLocks noRot="1" noChangeAspect="1" noMove="1" noResize="1" noEditPoints="1" noAdjustHandles="1" noChangeArrowheads="1" noChangeShapeType="1" noTextEdit="1"/>
                  </p:cNvSpPr>
                  <p:nvPr/>
                </p:nvSpPr>
                <p:spPr>
                  <a:xfrm>
                    <a:off x="3122969" y="3367310"/>
                    <a:ext cx="248530" cy="276999"/>
                  </a:xfrm>
                  <a:prstGeom prst="rect">
                    <a:avLst/>
                  </a:prstGeom>
                  <a:blipFill>
                    <a:blip r:embed="rId9"/>
                    <a:stretch>
                      <a:fillRect l="-21951" r="-2439" b="-4444"/>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721140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12</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869771" y="136518"/>
            <a:ext cx="3404458" cy="646331"/>
          </a:xfrm>
          <a:prstGeom prst="rect">
            <a:avLst/>
          </a:prstGeom>
          <a:noFill/>
        </p:spPr>
        <p:txBody>
          <a:bodyPr wrap="none" rtlCol="0">
            <a:spAutoFit/>
          </a:bodyPr>
          <a:lstStyle/>
          <a:p>
            <a:r>
              <a:rPr lang="en-US" sz="3600" dirty="0" smtClean="0">
                <a:solidFill>
                  <a:srgbClr val="C00000"/>
                </a:solidFill>
              </a:rPr>
              <a:t>Stationary Cracks</a:t>
            </a:r>
          </a:p>
        </p:txBody>
      </p:sp>
      <p:sp>
        <p:nvSpPr>
          <p:cNvPr id="4" name="TextBox 3"/>
          <p:cNvSpPr txBox="1"/>
          <p:nvPr/>
        </p:nvSpPr>
        <p:spPr>
          <a:xfrm>
            <a:off x="462579" y="710657"/>
            <a:ext cx="2741904" cy="369332"/>
          </a:xfrm>
          <a:prstGeom prst="rect">
            <a:avLst/>
          </a:prstGeom>
          <a:noFill/>
        </p:spPr>
        <p:txBody>
          <a:bodyPr wrap="none" rtlCol="0">
            <a:spAutoFit/>
          </a:bodyPr>
          <a:lstStyle/>
          <a:p>
            <a:r>
              <a:rPr lang="en-US" dirty="0" smtClean="0"/>
              <a:t>Fundamental Assumptions: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8505" y="995767"/>
                <a:ext cx="5455724" cy="945259"/>
              </a:xfrm>
              <a:prstGeom prst="rect">
                <a:avLst/>
              </a:prstGeom>
              <a:noFill/>
            </p:spPr>
            <p:txBody>
              <a:bodyPr wrap="none" rtlCol="0">
                <a:spAutoFit/>
              </a:bodyPr>
              <a:lstStyle/>
              <a:p>
                <a:pPr marL="342900" indent="-342900">
                  <a:buAutoNum type="arabicParenR"/>
                </a:pPr>
                <a:r>
                  <a:rPr lang="en-US" dirty="0" smtClean="0"/>
                  <a:t>Small strain formulation of continuum mechanics</a:t>
                </a:r>
              </a:p>
              <a:p>
                <a:pPr marL="342900" indent="-342900">
                  <a:buAutoNum type="arabicParenR"/>
                </a:pPr>
                <a:r>
                  <a:rPr lang="en-US" dirty="0" smtClean="0"/>
                  <a:t>Cracks are planar features</a:t>
                </a:r>
              </a:p>
              <a:p>
                <a:pPr marL="342900" indent="-342900">
                  <a:buAutoNum type="arabicParenR"/>
                </a:pPr>
                <a:r>
                  <a:rPr lang="en-US" dirty="0" smtClean="0"/>
                  <a:t>In-plane fields only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𝑧</m:t>
                        </m:r>
                      </m:sub>
                    </m:sSub>
                  </m:oMath>
                </a14:m>
                <a:r>
                  <a:rPr lang="en-US" dirty="0" smtClean="0"/>
                  <a:t> is independent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𝑥</m:t>
                        </m:r>
                      </m:sub>
                    </m:sSub>
                  </m:oMath>
                </a14:m>
                <a:r>
                  <a:rPr lang="en-US" dirty="0" smtClean="0"/>
                  <a:t> and </a:t>
                </a:r>
                <a14:m>
                  <m:oMath xmlns:m="http://schemas.openxmlformats.org/officeDocument/2006/math">
                    <m:sSub>
                      <m:sSubPr>
                        <m:ctrlPr>
                          <a:rPr lang="en-US" i="1" dirty="0" err="1"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err="1" smtClean="0">
                            <a:latin typeface="Cambria Math" panose="02040503050406030204" pitchFamily="18" charset="0"/>
                          </a:rPr>
                          <m:t>𝑦</m:t>
                        </m:r>
                      </m:sub>
                    </m:sSub>
                  </m:oMath>
                </a14:m>
                <a:r>
                  <a:rPr lang="en-US" dirty="0" smtClean="0"/>
                  <a:t>)</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18505" y="995767"/>
                <a:ext cx="5455724" cy="945259"/>
              </a:xfrm>
              <a:prstGeom prst="rect">
                <a:avLst/>
              </a:prstGeom>
              <a:blipFill>
                <a:blip r:embed="rId4"/>
                <a:stretch>
                  <a:fillRect l="-894" t="-3226" b="-7742"/>
                </a:stretch>
              </a:blipFill>
            </p:spPr>
            <p:txBody>
              <a:bodyPr/>
              <a:lstStyle/>
              <a:p>
                <a:r>
                  <a:rPr lang="en-US">
                    <a:noFill/>
                  </a:rPr>
                  <a:t> </a:t>
                </a:r>
              </a:p>
            </p:txBody>
          </p:sp>
        </mc:Fallback>
      </mc:AlternateContent>
      <p:sp>
        <p:nvSpPr>
          <p:cNvPr id="88" name="TextBox 87"/>
          <p:cNvSpPr txBox="1"/>
          <p:nvPr/>
        </p:nvSpPr>
        <p:spPr>
          <a:xfrm>
            <a:off x="462579" y="2105433"/>
            <a:ext cx="8320474" cy="646331"/>
          </a:xfrm>
          <a:prstGeom prst="rect">
            <a:avLst/>
          </a:prstGeom>
          <a:noFill/>
        </p:spPr>
        <p:txBody>
          <a:bodyPr wrap="square" rtlCol="0">
            <a:spAutoFit/>
          </a:bodyPr>
          <a:lstStyle/>
          <a:p>
            <a:r>
              <a:rPr lang="en-US" dirty="0" smtClean="0"/>
              <a:t>Wave motion/interaction will play a role in the stresses experienced at a  material point, therefore, we must revise our near crack stress field:</a:t>
            </a:r>
            <a:endParaRPr lang="en-US" dirty="0"/>
          </a:p>
        </p:txBody>
      </p:sp>
      <p:grpSp>
        <p:nvGrpSpPr>
          <p:cNvPr id="101" name="Group 100"/>
          <p:cNvGrpSpPr/>
          <p:nvPr/>
        </p:nvGrpSpPr>
        <p:grpSpPr>
          <a:xfrm>
            <a:off x="2803359" y="2863516"/>
            <a:ext cx="3506966" cy="781765"/>
            <a:chOff x="2803359" y="2887580"/>
            <a:chExt cx="3506966" cy="781765"/>
          </a:xfrm>
        </p:grpSpPr>
        <p:sp>
          <p:nvSpPr>
            <p:cNvPr id="100" name="Rectangle 99"/>
            <p:cNvSpPr/>
            <p:nvPr/>
          </p:nvSpPr>
          <p:spPr>
            <a:xfrm>
              <a:off x="2803359" y="2887580"/>
              <a:ext cx="3506966" cy="781765"/>
            </a:xfrm>
            <a:prstGeom prst="rect">
              <a:avLst/>
            </a:prstGeom>
            <a:solidFill>
              <a:srgbClr val="FFBFBF"/>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p:cNvSpPr txBox="1"/>
                <p:nvPr/>
              </p:nvSpPr>
              <p:spPr>
                <a:xfrm>
                  <a:off x="2931301" y="2983766"/>
                  <a:ext cx="3251083" cy="589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𝑜</m:t>
                        </m:r>
                        <m:r>
                          <a:rPr lang="en-US" b="0" i="1" smtClean="0">
                            <a:latin typeface="Cambria Math" panose="02040503050406030204" pitchFamily="18" charset="0"/>
                          </a:rPr>
                          <m:t>(1)</m:t>
                        </m:r>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2931301" y="2983766"/>
                  <a:ext cx="3251083" cy="58939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0" name="Rectangle 89"/>
              <p:cNvSpPr/>
              <p:nvPr/>
            </p:nvSpPr>
            <p:spPr>
              <a:xfrm>
                <a:off x="5348360" y="5623753"/>
                <a:ext cx="3262240"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𝑖𝑗</m:t>
                          </m:r>
                        </m:sub>
                        <m:sup>
                          <m:r>
                            <a:rPr lang="en-US" i="1">
                              <a:latin typeface="Cambria Math" panose="02040503050406030204" pitchFamily="18" charset="0"/>
                            </a:rPr>
                            <m:t>(1)</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𝑟</m:t>
                              </m:r>
                              <m:r>
                                <a:rPr lang="en-US" b="0" i="1" smtClean="0">
                                  <a:latin typeface="Cambria Math" panose="02040503050406030204" pitchFamily="18" charset="0"/>
                                </a:rPr>
                                <m:t>→0</m:t>
                              </m:r>
                            </m:lim>
                          </m:limLow>
                        </m:fName>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𝐾</m:t>
                                  </m:r>
                                  <m:d>
                                    <m:dPr>
                                      <m:ctrlPr>
                                        <a:rPr lang="en-US" i="1">
                                          <a:latin typeface="Cambria Math" panose="02040503050406030204" pitchFamily="18" charset="0"/>
                                        </a:rPr>
                                      </m:ctrlPr>
                                    </m:dPr>
                                    <m:e>
                                      <m:r>
                                        <a:rPr lang="en-US" i="1">
                                          <a:latin typeface="Cambria Math" panose="02040503050406030204" pitchFamily="18" charset="0"/>
                                        </a:rPr>
                                        <m:t>𝑡</m:t>
                                      </m:r>
                                    </m:e>
                                  </m:d>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𝑟</m:t>
                                      </m:r>
                                    </m:e>
                                  </m:rad>
                                </m:den>
                              </m:f>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𝜃</m:t>
                                  </m:r>
                                </m:e>
                              </m:d>
                            </m:e>
                          </m:d>
                        </m:e>
                      </m:func>
                    </m:oMath>
                  </m:oMathPara>
                </a14:m>
                <a:endParaRPr lang="en-US" dirty="0"/>
              </a:p>
            </p:txBody>
          </p:sp>
        </mc:Choice>
        <mc:Fallback xmlns="">
          <p:sp>
            <p:nvSpPr>
              <p:cNvPr id="90" name="Rectangle 89"/>
              <p:cNvSpPr>
                <a:spLocks noRot="1" noChangeAspect="1" noMove="1" noResize="1" noEditPoints="1" noAdjustHandles="1" noChangeArrowheads="1" noChangeShapeType="1" noTextEdit="1"/>
              </p:cNvSpPr>
              <p:nvPr/>
            </p:nvSpPr>
            <p:spPr>
              <a:xfrm>
                <a:off x="5348360" y="5623753"/>
                <a:ext cx="3262240" cy="7101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p:cNvSpPr/>
              <p:nvPr/>
            </p:nvSpPr>
            <p:spPr>
              <a:xfrm>
                <a:off x="5348360" y="3648677"/>
                <a:ext cx="3483902"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a:rPr lang="en-US" b="0" i="1" smtClean="0">
                              <a:latin typeface="Cambria Math" panose="02040503050406030204" pitchFamily="18" charset="0"/>
                            </a:rPr>
                            <m:t>11</m:t>
                          </m:r>
                        </m:sub>
                      </m:sSub>
                      <m:d>
                        <m:dPr>
                          <m:ctrlPr>
                            <a:rPr lang="en-US" i="1">
                              <a:latin typeface="Cambria Math" panose="02040503050406030204" pitchFamily="18" charset="0"/>
                            </a:rPr>
                          </m:ctrlPr>
                        </m:dPr>
                        <m:e>
                          <m:r>
                            <a:rPr lang="en-US" i="1">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d>
                        <m:dPr>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e>
                      </m:d>
                    </m:oMath>
                  </m:oMathPara>
                </a14:m>
                <a:endParaRPr lang="en-US" dirty="0"/>
              </a:p>
            </p:txBody>
          </p:sp>
        </mc:Choice>
        <mc:Fallback xmlns="">
          <p:sp>
            <p:nvSpPr>
              <p:cNvPr id="92" name="Rectangle 91"/>
              <p:cNvSpPr>
                <a:spLocks noRot="1" noChangeAspect="1" noMove="1" noResize="1" noEditPoints="1" noAdjustHandles="1" noChangeArrowheads="1" noChangeShapeType="1" noTextEdit="1"/>
              </p:cNvSpPr>
              <p:nvPr/>
            </p:nvSpPr>
            <p:spPr>
              <a:xfrm>
                <a:off x="5348360" y="3648677"/>
                <a:ext cx="3483902" cy="71468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p:cNvSpPr/>
              <p:nvPr/>
            </p:nvSpPr>
            <p:spPr>
              <a:xfrm>
                <a:off x="5348360" y="4340848"/>
                <a:ext cx="2860014" cy="613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a:rPr lang="en-US" b="0" i="1" smtClean="0">
                              <a:latin typeface="Cambria Math" panose="02040503050406030204" pitchFamily="18" charset="0"/>
                            </a:rPr>
                            <m:t>12</m:t>
                          </m:r>
                        </m:sub>
                      </m:sSub>
                      <m:d>
                        <m:dPr>
                          <m:ctrlPr>
                            <a:rPr lang="en-US" i="1">
                              <a:latin typeface="Cambria Math" panose="02040503050406030204" pitchFamily="18" charset="0"/>
                            </a:rPr>
                          </m:ctrlPr>
                        </m:dPr>
                        <m:e>
                          <m:r>
                            <a:rPr lang="en-US" i="1">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oMath>
                  </m:oMathPara>
                </a14:m>
                <a:endParaRPr lang="en-US" dirty="0"/>
              </a:p>
            </p:txBody>
          </p:sp>
        </mc:Choice>
        <mc:Fallback xmlns="">
          <p:sp>
            <p:nvSpPr>
              <p:cNvPr id="94" name="Rectangle 93"/>
              <p:cNvSpPr>
                <a:spLocks noRot="1" noChangeAspect="1" noMove="1" noResize="1" noEditPoints="1" noAdjustHandles="1" noChangeArrowheads="1" noChangeShapeType="1" noTextEdit="1"/>
              </p:cNvSpPr>
              <p:nvPr/>
            </p:nvSpPr>
            <p:spPr>
              <a:xfrm>
                <a:off x="5348360" y="4340848"/>
                <a:ext cx="2860014" cy="61324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p:cNvSpPr/>
              <p:nvPr/>
            </p:nvSpPr>
            <p:spPr>
              <a:xfrm>
                <a:off x="818505" y="3825334"/>
                <a:ext cx="3362587"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𝐾</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smtClean="0"/>
                  <a:t>: time dependent elastic SIF</a:t>
                </a:r>
                <a:endParaRPr lang="en-US" dirty="0"/>
              </a:p>
            </p:txBody>
          </p:sp>
        </mc:Choice>
        <mc:Fallback xmlns="">
          <p:sp>
            <p:nvSpPr>
              <p:cNvPr id="93" name="Rectangle 92"/>
              <p:cNvSpPr>
                <a:spLocks noRot="1" noChangeAspect="1" noMove="1" noResize="1" noEditPoints="1" noAdjustHandles="1" noChangeArrowheads="1" noChangeShapeType="1" noTextEdit="1"/>
              </p:cNvSpPr>
              <p:nvPr/>
            </p:nvSpPr>
            <p:spPr>
              <a:xfrm>
                <a:off x="818505" y="3825334"/>
                <a:ext cx="3362587" cy="369332"/>
              </a:xfrm>
              <a:prstGeom prst="rect">
                <a:avLst/>
              </a:prstGeom>
              <a:blipFill>
                <a:blip r:embed="rId9"/>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665830" y="4273162"/>
                <a:ext cx="3601242" cy="690958"/>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i="1">
                            <a:latin typeface="Cambria Math" panose="02040503050406030204" pitchFamily="18" charset="0"/>
                          </a:rPr>
                          <m:t>𝜃</m:t>
                        </m:r>
                      </m:e>
                    </m:d>
                    <m:r>
                      <a:rPr lang="en-US" b="0" i="1" smtClean="0">
                        <a:latin typeface="Cambria Math" panose="02040503050406030204" pitchFamily="18" charset="0"/>
                      </a:rPr>
                      <m:t>:</m:t>
                    </m:r>
                  </m:oMath>
                </a14:m>
                <a:r>
                  <a:rPr lang="en-US" dirty="0" smtClean="0"/>
                  <a:t> angular stress field variation </a:t>
                </a:r>
              </a:p>
              <a:p>
                <a:r>
                  <a:rPr lang="en-US" dirty="0"/>
                  <a:t> </a:t>
                </a:r>
                <a:r>
                  <a:rPr lang="en-US" dirty="0" smtClean="0"/>
                  <a:t>             •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𝑖𝑗</m:t>
                        </m:r>
                      </m:sub>
                    </m:sSub>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=1</m:t>
                    </m:r>
                  </m:oMath>
                </a14:m>
                <a:endParaRPr lang="en-US" dirty="0"/>
              </a:p>
            </p:txBody>
          </p:sp>
        </mc:Choice>
        <mc:Fallback xmlns="">
          <p:sp>
            <p:nvSpPr>
              <p:cNvPr id="97" name="Rectangle 96"/>
              <p:cNvSpPr>
                <a:spLocks noRot="1" noChangeAspect="1" noMove="1" noResize="1" noEditPoints="1" noAdjustHandles="1" noChangeArrowheads="1" noChangeShapeType="1" noTextEdit="1"/>
              </p:cNvSpPr>
              <p:nvPr/>
            </p:nvSpPr>
            <p:spPr>
              <a:xfrm>
                <a:off x="665830" y="4273162"/>
                <a:ext cx="3601242" cy="690958"/>
              </a:xfrm>
              <a:prstGeom prst="rect">
                <a:avLst/>
              </a:prstGeom>
              <a:blipFill>
                <a:blip r:embed="rId10"/>
                <a:stretch>
                  <a:fillRect t="-4425" r="-508" b="-10619"/>
                </a:stretch>
              </a:blipFill>
            </p:spPr>
            <p:txBody>
              <a:bodyPr/>
              <a:lstStyle/>
              <a:p>
                <a:r>
                  <a:rPr lang="en-US">
                    <a:noFill/>
                  </a:rPr>
                  <a:t> </a:t>
                </a:r>
              </a:p>
            </p:txBody>
          </p:sp>
        </mc:Fallback>
      </mc:AlternateContent>
      <p:grpSp>
        <p:nvGrpSpPr>
          <p:cNvPr id="103" name="Group 102"/>
          <p:cNvGrpSpPr/>
          <p:nvPr/>
        </p:nvGrpSpPr>
        <p:grpSpPr>
          <a:xfrm>
            <a:off x="874818" y="5042615"/>
            <a:ext cx="3857082" cy="1142921"/>
            <a:chOff x="874818" y="5042615"/>
            <a:chExt cx="3857082" cy="1142921"/>
          </a:xfrm>
        </p:grpSpPr>
        <mc:AlternateContent xmlns:mc="http://schemas.openxmlformats.org/markup-compatibility/2006" xmlns:a14="http://schemas.microsoft.com/office/drawing/2010/main">
          <mc:Choice Requires="a14">
            <p:sp>
              <p:nvSpPr>
                <p:cNvPr id="98" name="Rectangle 97"/>
                <p:cNvSpPr/>
                <p:nvPr/>
              </p:nvSpPr>
              <p:spPr>
                <a:xfrm>
                  <a:off x="874818" y="5042615"/>
                  <a:ext cx="3857082" cy="476221"/>
                </a:xfrm>
                <a:prstGeom prst="rect">
                  <a:avLst/>
                </a:prstGeom>
              </p:spPr>
              <p:txBody>
                <a:bodyPr wrap="none">
                  <a:spAutoFit/>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𝑖𝑗</m:t>
                          </m:r>
                        </m:sub>
                        <m:sup>
                          <m:r>
                            <a:rPr lang="en-US" i="1">
                              <a:latin typeface="Cambria Math" panose="02040503050406030204" pitchFamily="18" charset="0"/>
                            </a:rPr>
                            <m:t>(1)</m:t>
                          </m:r>
                        </m:sup>
                      </m:sSubSup>
                    </m:oMath>
                  </a14:m>
                  <a:r>
                    <a:rPr lang="en-US" dirty="0" smtClean="0"/>
                    <a:t>: order unity crack tip contribution</a:t>
                  </a:r>
                  <a:endParaRPr lang="en-US" dirty="0"/>
                </a:p>
              </p:txBody>
            </p:sp>
          </mc:Choice>
          <mc:Fallback xmlns="">
            <p:sp>
              <p:nvSpPr>
                <p:cNvPr id="98" name="Rectangle 97"/>
                <p:cNvSpPr>
                  <a:spLocks noRot="1" noChangeAspect="1" noMove="1" noResize="1" noEditPoints="1" noAdjustHandles="1" noChangeArrowheads="1" noChangeShapeType="1" noTextEdit="1"/>
                </p:cNvSpPr>
                <p:nvPr/>
              </p:nvSpPr>
              <p:spPr>
                <a:xfrm>
                  <a:off x="874818" y="5042615"/>
                  <a:ext cx="3857082" cy="476221"/>
                </a:xfrm>
                <a:prstGeom prst="rect">
                  <a:avLst/>
                </a:prstGeom>
                <a:blipFill>
                  <a:blip r:embed="rId11"/>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p:cNvSpPr/>
                <p:nvPr/>
              </p:nvSpPr>
              <p:spPr>
                <a:xfrm>
                  <a:off x="1403765" y="5463607"/>
                  <a:ext cx="3141045" cy="721929"/>
                </a:xfrm>
                <a:prstGeom prst="rect">
                  <a:avLst/>
                </a:prstGeom>
              </p:spPr>
              <p:txBody>
                <a:bodyPr wrap="square">
                  <a:spAutoFit/>
                </a:bodyPr>
                <a:lstStyle/>
                <a:p>
                  <a:r>
                    <a:rPr lang="en-US" dirty="0" smtClean="0"/>
                    <a:t>•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𝑖</m:t>
                          </m:r>
                          <m:r>
                            <a:rPr lang="en-US" b="0" i="1" smtClean="0">
                              <a:latin typeface="Cambria Math" panose="02040503050406030204" pitchFamily="18" charset="0"/>
                            </a:rPr>
                            <m:t>2</m:t>
                          </m:r>
                        </m:sub>
                        <m:sup>
                          <m:r>
                            <a:rPr lang="en-US" i="1">
                              <a:latin typeface="Cambria Math" panose="02040503050406030204" pitchFamily="18" charset="0"/>
                            </a:rPr>
                            <m:t>(1)</m:t>
                          </m:r>
                        </m:sup>
                      </m:sSubSup>
                      <m:r>
                        <a:rPr lang="en-US" b="0" i="1" smtClean="0">
                          <a:latin typeface="Cambria Math" panose="02040503050406030204" pitchFamily="18" charset="0"/>
                        </a:rPr>
                        <m:t>=0</m:t>
                      </m:r>
                    </m:oMath>
                  </a14:m>
                  <a:r>
                    <a:rPr lang="en-US" dirty="0" smtClean="0"/>
                    <a:t>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=1,2,3</m:t>
                      </m:r>
                    </m:oMath>
                  </a14:m>
                  <a:r>
                    <a:rPr lang="en-US" dirty="0" smtClean="0"/>
                    <a:t> when a crack is traction free</a:t>
                  </a:r>
                  <a:endParaRPr lang="en-US" dirty="0"/>
                </a:p>
              </p:txBody>
            </p:sp>
          </mc:Choice>
          <mc:Fallback xmlns="">
            <p:sp>
              <p:nvSpPr>
                <p:cNvPr id="99" name="Rectangle 98"/>
                <p:cNvSpPr>
                  <a:spLocks noRot="1" noChangeAspect="1" noMove="1" noResize="1" noEditPoints="1" noAdjustHandles="1" noChangeArrowheads="1" noChangeShapeType="1" noTextEdit="1"/>
                </p:cNvSpPr>
                <p:nvPr/>
              </p:nvSpPr>
              <p:spPr>
                <a:xfrm>
                  <a:off x="1403765" y="5463607"/>
                  <a:ext cx="3141045" cy="721929"/>
                </a:xfrm>
                <a:prstGeom prst="rect">
                  <a:avLst/>
                </a:prstGeom>
                <a:blipFill>
                  <a:blip r:embed="rId12"/>
                  <a:stretch>
                    <a:fillRect l="-1550" r="-2713" b="-1176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4" name="Rectangle 103"/>
              <p:cNvSpPr/>
              <p:nvPr/>
            </p:nvSpPr>
            <p:spPr>
              <a:xfrm>
                <a:off x="5348360" y="4931581"/>
                <a:ext cx="3483902"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Σ</m:t>
                          </m:r>
                        </m:e>
                        <m:sub>
                          <m:r>
                            <a:rPr lang="en-US" b="0" i="1" smtClean="0">
                              <a:latin typeface="Cambria Math" panose="02040503050406030204" pitchFamily="18" charset="0"/>
                            </a:rPr>
                            <m:t>22</m:t>
                          </m:r>
                        </m:sub>
                      </m:sSub>
                      <m:d>
                        <m:dPr>
                          <m:ctrlPr>
                            <a:rPr lang="en-US" i="1">
                              <a:latin typeface="Cambria Math" panose="02040503050406030204" pitchFamily="18" charset="0"/>
                            </a:rPr>
                          </m:ctrlPr>
                        </m:dPr>
                        <m:e>
                          <m:r>
                            <a:rPr lang="en-US" i="1">
                              <a:latin typeface="Cambria Math" panose="02040503050406030204" pitchFamily="18" charset="0"/>
                            </a:rPr>
                            <m:t>𝜃</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d>
                        <m:dPr>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e>
                      </m:d>
                    </m:oMath>
                  </m:oMathPara>
                </a14:m>
                <a:endParaRPr lang="en-US" dirty="0"/>
              </a:p>
            </p:txBody>
          </p:sp>
        </mc:Choice>
        <mc:Fallback xmlns="">
          <p:sp>
            <p:nvSpPr>
              <p:cNvPr id="104" name="Rectangle 103"/>
              <p:cNvSpPr>
                <a:spLocks noRot="1" noChangeAspect="1" noMove="1" noResize="1" noEditPoints="1" noAdjustHandles="1" noChangeArrowheads="1" noChangeShapeType="1" noTextEdit="1"/>
              </p:cNvSpPr>
              <p:nvPr/>
            </p:nvSpPr>
            <p:spPr>
              <a:xfrm>
                <a:off x="5348360" y="4931581"/>
                <a:ext cx="3483902" cy="714683"/>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75445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13</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074137" y="136518"/>
            <a:ext cx="4995727" cy="646331"/>
          </a:xfrm>
          <a:prstGeom prst="rect">
            <a:avLst/>
          </a:prstGeom>
          <a:noFill/>
        </p:spPr>
        <p:txBody>
          <a:bodyPr wrap="none" rtlCol="0">
            <a:spAutoFit/>
          </a:bodyPr>
          <a:lstStyle/>
          <a:p>
            <a:r>
              <a:rPr lang="en-US" sz="3600" dirty="0" smtClean="0">
                <a:solidFill>
                  <a:srgbClr val="C00000"/>
                </a:solidFill>
              </a:rPr>
              <a:t>Stationary Crack – Mode I</a:t>
            </a:r>
          </a:p>
        </p:txBody>
      </p:sp>
      <p:sp>
        <p:nvSpPr>
          <p:cNvPr id="10" name="TextBox 9"/>
          <p:cNvSpPr txBox="1"/>
          <p:nvPr/>
        </p:nvSpPr>
        <p:spPr>
          <a:xfrm>
            <a:off x="445546" y="856927"/>
            <a:ext cx="8252907" cy="646331"/>
          </a:xfrm>
          <a:prstGeom prst="rect">
            <a:avLst/>
          </a:prstGeom>
          <a:noFill/>
        </p:spPr>
        <p:txBody>
          <a:bodyPr wrap="square" rtlCol="0">
            <a:spAutoFit/>
          </a:bodyPr>
          <a:lstStyle/>
          <a:p>
            <a:r>
              <a:rPr lang="en-US" dirty="0" smtClean="0"/>
              <a:t>Mode-I crack under sudden normal traction along the crack surface in an infinite LEHI body</a:t>
            </a:r>
            <a:endParaRPr lang="en-US" dirty="0"/>
          </a:p>
        </p:txBody>
      </p:sp>
      <p:grpSp>
        <p:nvGrpSpPr>
          <p:cNvPr id="52" name="Group 51"/>
          <p:cNvGrpSpPr/>
          <p:nvPr/>
        </p:nvGrpSpPr>
        <p:grpSpPr>
          <a:xfrm>
            <a:off x="4384752" y="1385892"/>
            <a:ext cx="4346745" cy="1119078"/>
            <a:chOff x="4132458" y="2797850"/>
            <a:chExt cx="4346745" cy="1119078"/>
          </a:xfrm>
        </p:grpSpPr>
        <p:sp>
          <p:nvSpPr>
            <p:cNvPr id="25" name="TextBox 24"/>
            <p:cNvSpPr txBox="1"/>
            <p:nvPr/>
          </p:nvSpPr>
          <p:spPr>
            <a:xfrm>
              <a:off x="4132458" y="2797850"/>
              <a:ext cx="3043847" cy="369332"/>
            </a:xfrm>
            <a:prstGeom prst="rect">
              <a:avLst/>
            </a:prstGeom>
            <a:noFill/>
          </p:spPr>
          <p:txBody>
            <a:bodyPr wrap="none" rtlCol="0">
              <a:spAutoFit/>
            </a:bodyPr>
            <a:lstStyle/>
            <a:p>
              <a:r>
                <a:rPr lang="en-US" dirty="0" smtClean="0"/>
                <a:t>Traction boundary conditions: </a:t>
              </a:r>
              <a:endParaRPr lang="en-US" dirty="0"/>
            </a:p>
          </p:txBody>
        </p:sp>
        <p:grpSp>
          <p:nvGrpSpPr>
            <p:cNvPr id="51" name="Group 50"/>
            <p:cNvGrpSpPr/>
            <p:nvPr/>
          </p:nvGrpSpPr>
          <p:grpSpPr>
            <a:xfrm>
              <a:off x="4389607" y="3248751"/>
              <a:ext cx="4089596" cy="668177"/>
              <a:chOff x="4699708" y="3406400"/>
              <a:chExt cx="4089596" cy="668177"/>
            </a:xfrm>
          </p:grpSpPr>
          <mc:AlternateContent xmlns:mc="http://schemas.openxmlformats.org/markup-compatibility/2006" xmlns:a14="http://schemas.microsoft.com/office/drawing/2010/main">
            <mc:Choice Requires="a14">
              <p:sp>
                <p:nvSpPr>
                  <p:cNvPr id="26" name="TextBox 25"/>
                  <p:cNvSpPr txBox="1"/>
                  <p:nvPr/>
                </p:nvSpPr>
                <p:spPr>
                  <a:xfrm>
                    <a:off x="6124407" y="3406400"/>
                    <a:ext cx="26648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𝑧</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124407" y="3406400"/>
                    <a:ext cx="2664897" cy="276999"/>
                  </a:xfrm>
                  <a:prstGeom prst="rect">
                    <a:avLst/>
                  </a:prstGeom>
                  <a:blipFill>
                    <a:blip r:embed="rId4"/>
                    <a:stretch>
                      <a:fillRect l="-1602" r="-1831"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124407" y="3763243"/>
                    <a:ext cx="2235933"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124407" y="3763243"/>
                    <a:ext cx="2235933" cy="298928"/>
                  </a:xfrm>
                  <a:prstGeom prst="rect">
                    <a:avLst/>
                  </a:prstGeom>
                  <a:blipFill>
                    <a:blip r:embed="rId5"/>
                    <a:stretch>
                      <a:fillRect l="-1907" r="-3270"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699708" y="3618635"/>
                    <a:ext cx="1145378" cy="276999"/>
                  </a:xfrm>
                  <a:prstGeom prst="rect">
                    <a:avLst/>
                  </a:prstGeom>
                  <a:noFill/>
                </p:spPr>
                <p:txBody>
                  <a:bodyPr wrap="none" lIns="0" tIns="0" rIns="0" bIns="0" rtlCol="0">
                    <a:spAutoFit/>
                  </a:bodyPr>
                  <a:lstStyle/>
                  <a:p>
                    <a:r>
                      <a:rPr lang="en-US" b="0" dirty="0" smtClean="0"/>
                      <a:t>For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±0</m:t>
                        </m:r>
                      </m:oMath>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4699708" y="3618635"/>
                    <a:ext cx="1145378" cy="276999"/>
                  </a:xfrm>
                  <a:prstGeom prst="rect">
                    <a:avLst/>
                  </a:prstGeom>
                  <a:blipFill>
                    <a:blip r:embed="rId6"/>
                    <a:stretch>
                      <a:fillRect l="-12234" t="-28261" r="-6383" b="-50000"/>
                    </a:stretch>
                  </a:blipFill>
                </p:spPr>
                <p:txBody>
                  <a:bodyPr/>
                  <a:lstStyle/>
                  <a:p>
                    <a:r>
                      <a:rPr lang="en-US">
                        <a:noFill/>
                      </a:rPr>
                      <a:t> </a:t>
                    </a:r>
                  </a:p>
                </p:txBody>
              </p:sp>
            </mc:Fallback>
          </mc:AlternateContent>
          <p:sp>
            <p:nvSpPr>
              <p:cNvPr id="32" name="Left Brace 31"/>
              <p:cNvSpPr/>
              <p:nvPr/>
            </p:nvSpPr>
            <p:spPr>
              <a:xfrm>
                <a:off x="5955161" y="3434497"/>
                <a:ext cx="155448" cy="64008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37" name="TextBox 36"/>
          <p:cNvSpPr txBox="1"/>
          <p:nvPr/>
        </p:nvSpPr>
        <p:spPr>
          <a:xfrm>
            <a:off x="4351224" y="2664041"/>
            <a:ext cx="2230098" cy="369332"/>
          </a:xfrm>
          <a:prstGeom prst="rect">
            <a:avLst/>
          </a:prstGeom>
          <a:noFill/>
        </p:spPr>
        <p:txBody>
          <a:bodyPr wrap="none" rtlCol="0">
            <a:spAutoFit/>
          </a:bodyPr>
          <a:lstStyle/>
          <a:p>
            <a:r>
              <a:rPr lang="en-US" dirty="0" smtClean="0"/>
              <a:t>Symmetry conditions:</a:t>
            </a:r>
            <a:endParaRPr lang="en-US" dirty="0"/>
          </a:p>
        </p:txBody>
      </p:sp>
      <mc:AlternateContent xmlns:mc="http://schemas.openxmlformats.org/markup-compatibility/2006" xmlns:a14="http://schemas.microsoft.com/office/drawing/2010/main">
        <mc:Choice Requires="a14">
          <p:sp>
            <p:nvSpPr>
              <p:cNvPr id="44" name="TextBox 43"/>
              <p:cNvSpPr txBox="1"/>
              <p:nvPr/>
            </p:nvSpPr>
            <p:spPr>
              <a:xfrm>
                <a:off x="4846972" y="3088674"/>
                <a:ext cx="2479910" cy="57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e>
                      </m:d>
                    </m:oMath>
                  </m:oMathPara>
                </a14:m>
                <a:endParaRPr lang="en-US" b="0" dirty="0" smtClean="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𝑦</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𝑦</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𝑡</m:t>
                          </m:r>
                        </m:e>
                      </m:d>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4846972" y="3088674"/>
                <a:ext cx="2479910" cy="575927"/>
              </a:xfrm>
              <a:prstGeom prst="rect">
                <a:avLst/>
              </a:prstGeom>
              <a:blipFill>
                <a:blip r:embed="rId7"/>
                <a:stretch>
                  <a:fillRect l="-983" b="-10638"/>
                </a:stretch>
              </a:blipFill>
            </p:spPr>
            <p:txBody>
              <a:bodyPr/>
              <a:lstStyle/>
              <a:p>
                <a:r>
                  <a:rPr lang="en-US">
                    <a:noFill/>
                  </a:rPr>
                  <a:t> </a:t>
                </a:r>
              </a:p>
            </p:txBody>
          </p:sp>
        </mc:Fallback>
      </mc:AlternateContent>
      <p:grpSp>
        <p:nvGrpSpPr>
          <p:cNvPr id="3" name="Group 2"/>
          <p:cNvGrpSpPr/>
          <p:nvPr/>
        </p:nvGrpSpPr>
        <p:grpSpPr>
          <a:xfrm>
            <a:off x="4712638" y="3779778"/>
            <a:ext cx="3737367" cy="641086"/>
            <a:chOff x="4978119" y="5430474"/>
            <a:chExt cx="3737367" cy="641086"/>
          </a:xfrm>
        </p:grpSpPr>
        <p:sp>
          <p:nvSpPr>
            <p:cNvPr id="45" name="TextBox 44"/>
            <p:cNvSpPr txBox="1"/>
            <p:nvPr/>
          </p:nvSpPr>
          <p:spPr>
            <a:xfrm>
              <a:off x="4978119" y="5430474"/>
              <a:ext cx="970137" cy="369332"/>
            </a:xfrm>
            <a:prstGeom prst="rect">
              <a:avLst/>
            </a:prstGeom>
            <a:noFill/>
          </p:spPr>
          <p:txBody>
            <a:bodyPr wrap="none" rtlCol="0">
              <a:spAutoFit/>
            </a:bodyPr>
            <a:lstStyle/>
            <a:p>
              <a:r>
                <a:rPr lang="en-US" dirty="0" smtClean="0"/>
                <a:t>Implies, </a:t>
              </a:r>
              <a:endParaRPr lang="en-US" dirty="0"/>
            </a:p>
          </p:txBody>
        </p:sp>
        <mc:AlternateContent xmlns:mc="http://schemas.openxmlformats.org/markup-compatibility/2006" xmlns:a14="http://schemas.microsoft.com/office/drawing/2010/main">
          <mc:Choice Requires="a14">
            <p:sp>
              <p:nvSpPr>
                <p:cNvPr id="46" name="TextBox 45"/>
                <p:cNvSpPr txBox="1"/>
                <p:nvPr/>
              </p:nvSpPr>
              <p:spPr>
                <a:xfrm>
                  <a:off x="5890480" y="5452592"/>
                  <a:ext cx="1542217" cy="597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b="0"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5890480" y="5452592"/>
                  <a:ext cx="1542217" cy="597856"/>
                </a:xfrm>
                <a:prstGeom prst="rect">
                  <a:avLst/>
                </a:prstGeom>
                <a:blipFill>
                  <a:blip r:embed="rId8"/>
                  <a:stretch>
                    <a:fillRect l="-1976" r="-3162" b="-91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7650258" y="5548387"/>
                  <a:ext cx="1065228" cy="406265"/>
                </a:xfrm>
                <a:prstGeom prst="rect">
                  <a:avLst/>
                </a:prstGeom>
                <a:noFill/>
              </p:spPr>
              <p:txBody>
                <a:bodyPr wrap="none" rtlCol="0">
                  <a:spAutoFit/>
                </a:bodyPr>
                <a:lstStyle/>
                <a:p>
                  <a:r>
                    <a:rPr lang="en-US" dirty="0"/>
                    <a:t>f</a:t>
                  </a:r>
                  <a:r>
                    <a:rPr lang="en-US" dirty="0" smtClean="0"/>
                    <a:t>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&gt;0</m:t>
                      </m:r>
                    </m:oMath>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7650258" y="5548387"/>
                  <a:ext cx="1065228" cy="406265"/>
                </a:xfrm>
                <a:prstGeom prst="rect">
                  <a:avLst/>
                </a:prstGeom>
                <a:blipFill>
                  <a:blip r:embed="rId9"/>
                  <a:stretch>
                    <a:fillRect l="-4571" t="-7463" b="-13433"/>
                  </a:stretch>
                </a:blipFill>
              </p:spPr>
              <p:txBody>
                <a:bodyPr/>
                <a:lstStyle/>
                <a:p>
                  <a:r>
                    <a:rPr lang="en-US">
                      <a:noFill/>
                    </a:rPr>
                    <a:t> </a:t>
                  </a:r>
                </a:p>
              </p:txBody>
            </p:sp>
          </mc:Fallback>
        </mc:AlternateContent>
        <p:sp>
          <p:nvSpPr>
            <p:cNvPr id="60" name="Left Brace 59"/>
            <p:cNvSpPr/>
            <p:nvPr/>
          </p:nvSpPr>
          <p:spPr>
            <a:xfrm flipH="1">
              <a:off x="7431048" y="5431480"/>
              <a:ext cx="155448" cy="64008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7" name="Straight Arrow Connector 26"/>
          <p:cNvCxnSpPr/>
          <p:nvPr/>
        </p:nvCxnSpPr>
        <p:spPr>
          <a:xfrm flipH="1" flipV="1">
            <a:off x="2738875" y="1646596"/>
            <a:ext cx="0" cy="1559717"/>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738875" y="3228918"/>
            <a:ext cx="1554480"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4081485" y="2875573"/>
                <a:ext cx="26057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081485" y="2875573"/>
                <a:ext cx="260578" cy="39373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777101" y="1568883"/>
                <a:ext cx="26540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777101" y="1568883"/>
                <a:ext cx="265408" cy="393737"/>
              </a:xfrm>
              <a:prstGeom prst="rect">
                <a:avLst/>
              </a:prstGeom>
              <a:blipFill>
                <a:blip r:embed="rId11"/>
                <a:stretch>
                  <a:fillRect l="-6977" r="-6977"/>
                </a:stretch>
              </a:blipFill>
            </p:spPr>
            <p:txBody>
              <a:bodyPr/>
              <a:lstStyle/>
              <a:p>
                <a:r>
                  <a:rPr lang="en-US">
                    <a:noFill/>
                  </a:rPr>
                  <a:t> </a:t>
                </a:r>
              </a:p>
            </p:txBody>
          </p:sp>
        </mc:Fallback>
      </mc:AlternateContent>
      <p:grpSp>
        <p:nvGrpSpPr>
          <p:cNvPr id="21" name="Group 20"/>
          <p:cNvGrpSpPr/>
          <p:nvPr/>
        </p:nvGrpSpPr>
        <p:grpSpPr>
          <a:xfrm>
            <a:off x="913610" y="2457148"/>
            <a:ext cx="1587753" cy="764568"/>
            <a:chOff x="940566" y="3399416"/>
            <a:chExt cx="1117003" cy="537883"/>
          </a:xfrm>
        </p:grpSpPr>
        <p:cxnSp>
          <p:nvCxnSpPr>
            <p:cNvPr id="19" name="Straight Arrow Connector 18"/>
            <p:cNvCxnSpPr/>
            <p:nvPr/>
          </p:nvCxnSpPr>
          <p:spPr>
            <a:xfrm flipV="1">
              <a:off x="1219817" y="3399416"/>
              <a:ext cx="0" cy="537883"/>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499068" y="3399416"/>
              <a:ext cx="0" cy="537883"/>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778319" y="3399416"/>
              <a:ext cx="0" cy="537883"/>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057569" y="3399416"/>
              <a:ext cx="0" cy="537883"/>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40566" y="3399416"/>
              <a:ext cx="0" cy="537883"/>
            </a:xfrm>
            <a:prstGeom prst="straightConnector1">
              <a:avLst/>
            </a:prstGeom>
            <a:ln w="127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913610" y="3245152"/>
            <a:ext cx="1587753" cy="764568"/>
            <a:chOff x="940566" y="3399416"/>
            <a:chExt cx="1117003" cy="537883"/>
          </a:xfrm>
        </p:grpSpPr>
        <p:cxnSp>
          <p:nvCxnSpPr>
            <p:cNvPr id="39" name="Straight Arrow Connector 38"/>
            <p:cNvCxnSpPr/>
            <p:nvPr/>
          </p:nvCxnSpPr>
          <p:spPr>
            <a:xfrm flipV="1">
              <a:off x="1219817" y="3399416"/>
              <a:ext cx="0" cy="537883"/>
            </a:xfrm>
            <a:prstGeom prst="straightConnector1">
              <a:avLst/>
            </a:prstGeom>
            <a:ln w="12700">
              <a:solidFill>
                <a:srgbClr val="FF000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499068" y="3399416"/>
              <a:ext cx="0" cy="537883"/>
            </a:xfrm>
            <a:prstGeom prst="straightConnector1">
              <a:avLst/>
            </a:prstGeom>
            <a:ln w="12700">
              <a:solidFill>
                <a:srgbClr val="FF000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778319" y="3399416"/>
              <a:ext cx="0" cy="537883"/>
            </a:xfrm>
            <a:prstGeom prst="straightConnector1">
              <a:avLst/>
            </a:prstGeom>
            <a:ln w="12700">
              <a:solidFill>
                <a:srgbClr val="FF000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2057569" y="3399416"/>
              <a:ext cx="0" cy="537883"/>
            </a:xfrm>
            <a:prstGeom prst="straightConnector1">
              <a:avLst/>
            </a:prstGeom>
            <a:ln w="12700">
              <a:solidFill>
                <a:srgbClr val="FF000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940566" y="3399416"/>
              <a:ext cx="0" cy="537883"/>
            </a:xfrm>
            <a:prstGeom prst="straightConnector1">
              <a:avLst/>
            </a:prstGeom>
            <a:ln w="12700">
              <a:solidFill>
                <a:srgbClr val="FF0000"/>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p:nvCxnSpPr>
        <p:spPr>
          <a:xfrm>
            <a:off x="691147" y="3221717"/>
            <a:ext cx="204772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1601641" y="2037644"/>
                <a:ext cx="415612"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m:t>
                          </m:r>
                        </m:sup>
                      </m:sSup>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601641" y="2037644"/>
                <a:ext cx="415612" cy="39373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1601641" y="3951494"/>
                <a:ext cx="415612"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m:t>
                          </m:r>
                        </m:sup>
                      </m:sSup>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1601641" y="3951494"/>
                <a:ext cx="415612" cy="393737"/>
              </a:xfrm>
              <a:prstGeom prst="rect">
                <a:avLst/>
              </a:prstGeom>
              <a:blipFill>
                <a:blip r:embed="rId13"/>
                <a:stretch>
                  <a:fillRect/>
                </a:stretch>
              </a:blipFill>
            </p:spPr>
            <p:txBody>
              <a:bodyPr/>
              <a:lstStyle/>
              <a:p>
                <a:r>
                  <a:rPr lang="en-US">
                    <a:noFill/>
                  </a:rPr>
                  <a:t> </a:t>
                </a:r>
              </a:p>
            </p:txBody>
          </p:sp>
        </mc:Fallback>
      </mc:AlternateContent>
      <p:cxnSp>
        <p:nvCxnSpPr>
          <p:cNvPr id="54" name="Straight Connector 53"/>
          <p:cNvCxnSpPr/>
          <p:nvPr/>
        </p:nvCxnSpPr>
        <p:spPr>
          <a:xfrm>
            <a:off x="536651" y="2045188"/>
            <a:ext cx="2136136" cy="0"/>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2023716" y="2579032"/>
            <a:ext cx="1299765" cy="1299765"/>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506636" y="2047786"/>
            <a:ext cx="2339577" cy="2339576"/>
          </a:xfrm>
          <a:prstGeom prst="ellipse">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461171" y="4387363"/>
            <a:ext cx="2136136" cy="0"/>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5" idx="2"/>
            <a:endCxn id="55" idx="1"/>
          </p:cNvCxnSpPr>
          <p:nvPr/>
        </p:nvCxnSpPr>
        <p:spPr>
          <a:xfrm flipV="1">
            <a:off x="1506636" y="2769379"/>
            <a:ext cx="707427" cy="4481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5" idx="2"/>
            <a:endCxn id="55" idx="3"/>
          </p:cNvCxnSpPr>
          <p:nvPr/>
        </p:nvCxnSpPr>
        <p:spPr>
          <a:xfrm>
            <a:off x="1506636" y="3217574"/>
            <a:ext cx="707427" cy="47087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1043639" y="1765751"/>
            <a:ext cx="0" cy="534385"/>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605177" y="1506404"/>
                <a:ext cx="39136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605177" y="1506404"/>
                <a:ext cx="391368" cy="393737"/>
              </a:xfrm>
              <a:prstGeom prst="rect">
                <a:avLst/>
              </a:prstGeom>
              <a:blipFill>
                <a:blip r:embed="rId14"/>
                <a:stretch>
                  <a:fillRect/>
                </a:stretch>
              </a:blipFill>
            </p:spPr>
            <p:txBody>
              <a:bodyPr/>
              <a:lstStyle/>
              <a:p>
                <a:r>
                  <a:rPr lang="en-US">
                    <a:noFill/>
                  </a:rPr>
                  <a:t> </a:t>
                </a:r>
              </a:p>
            </p:txBody>
          </p:sp>
        </mc:Fallback>
      </mc:AlternateContent>
      <p:cxnSp>
        <p:nvCxnSpPr>
          <p:cNvPr id="79" name="Straight Arrow Connector 78"/>
          <p:cNvCxnSpPr/>
          <p:nvPr/>
        </p:nvCxnSpPr>
        <p:spPr>
          <a:xfrm rot="2700000" flipV="1">
            <a:off x="3468492" y="2046217"/>
            <a:ext cx="0" cy="534385"/>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3625420" y="1746219"/>
                <a:ext cx="39136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3625420" y="1746219"/>
                <a:ext cx="391368" cy="393737"/>
              </a:xfrm>
              <a:prstGeom prst="rect">
                <a:avLst/>
              </a:prstGeom>
              <a:blipFill>
                <a:blip r:embed="rId15"/>
                <a:stretch>
                  <a:fillRect/>
                </a:stretch>
              </a:blipFill>
            </p:spPr>
            <p:txBody>
              <a:bodyPr/>
              <a:lstStyle/>
              <a:p>
                <a:r>
                  <a:rPr lang="en-US">
                    <a:noFill/>
                  </a:rPr>
                  <a:t> </a:t>
                </a:r>
              </a:p>
            </p:txBody>
          </p:sp>
        </mc:Fallback>
      </mc:AlternateContent>
      <p:cxnSp>
        <p:nvCxnSpPr>
          <p:cNvPr id="81" name="Straight Arrow Connector 80"/>
          <p:cNvCxnSpPr/>
          <p:nvPr/>
        </p:nvCxnSpPr>
        <p:spPr>
          <a:xfrm rot="18900000">
            <a:off x="3154160" y="3438890"/>
            <a:ext cx="0" cy="534385"/>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2925793" y="3771846"/>
                <a:ext cx="35226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82" name="TextBox 81"/>
              <p:cNvSpPr txBox="1">
                <a:spLocks noRot="1" noChangeAspect="1" noMove="1" noResize="1" noEditPoints="1" noAdjustHandles="1" noChangeArrowheads="1" noChangeShapeType="1" noTextEdit="1"/>
              </p:cNvSpPr>
              <p:nvPr/>
            </p:nvSpPr>
            <p:spPr>
              <a:xfrm>
                <a:off x="2925793" y="3771846"/>
                <a:ext cx="352268" cy="393737"/>
              </a:xfrm>
              <a:prstGeom prst="rect">
                <a:avLst/>
              </a:prstGeom>
              <a:blipFill>
                <a:blip r:embed="rId16"/>
                <a:stretch>
                  <a:fillRect/>
                </a:stretch>
              </a:blipFill>
            </p:spPr>
            <p:txBody>
              <a:bodyPr/>
              <a:lstStyle/>
              <a:p>
                <a:r>
                  <a:rPr lang="en-US">
                    <a:noFill/>
                  </a:rPr>
                  <a:t> </a:t>
                </a:r>
              </a:p>
            </p:txBody>
          </p:sp>
        </mc:Fallback>
      </mc:AlternateContent>
      <p:cxnSp>
        <p:nvCxnSpPr>
          <p:cNvPr id="83" name="Straight Arrow Connector 82"/>
          <p:cNvCxnSpPr/>
          <p:nvPr/>
        </p:nvCxnSpPr>
        <p:spPr>
          <a:xfrm>
            <a:off x="1043639" y="4165378"/>
            <a:ext cx="0" cy="534385"/>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p:cNvSpPr txBox="1"/>
              <p:nvPr/>
            </p:nvSpPr>
            <p:spPr>
              <a:xfrm>
                <a:off x="605177" y="4404507"/>
                <a:ext cx="39136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84" name="TextBox 83"/>
              <p:cNvSpPr txBox="1">
                <a:spLocks noRot="1" noChangeAspect="1" noMove="1" noResize="1" noEditPoints="1" noAdjustHandles="1" noChangeArrowheads="1" noChangeShapeType="1" noTextEdit="1"/>
              </p:cNvSpPr>
              <p:nvPr/>
            </p:nvSpPr>
            <p:spPr>
              <a:xfrm>
                <a:off x="605177" y="4404507"/>
                <a:ext cx="391368" cy="393737"/>
              </a:xfrm>
              <a:prstGeom prst="rect">
                <a:avLst/>
              </a:prstGeom>
              <a:blipFill>
                <a:blip r:embed="rId17"/>
                <a:stretch>
                  <a:fillRect/>
                </a:stretch>
              </a:blipFill>
            </p:spPr>
            <p:txBody>
              <a:bodyPr/>
              <a:lstStyle/>
              <a:p>
                <a:r>
                  <a:rPr lang="en-US">
                    <a:noFill/>
                  </a:rPr>
                  <a:t> </a:t>
                </a:r>
              </a:p>
            </p:txBody>
          </p:sp>
        </mc:Fallback>
      </mc:AlternateContent>
      <p:cxnSp>
        <p:nvCxnSpPr>
          <p:cNvPr id="85" name="Straight Arrow Connector 84"/>
          <p:cNvCxnSpPr/>
          <p:nvPr/>
        </p:nvCxnSpPr>
        <p:spPr>
          <a:xfrm flipH="1" flipV="1">
            <a:off x="1657208" y="2718324"/>
            <a:ext cx="297721" cy="444443"/>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1221589" y="2452084"/>
                <a:ext cx="35226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87" name="TextBox 86"/>
              <p:cNvSpPr txBox="1">
                <a:spLocks noRot="1" noChangeAspect="1" noMove="1" noResize="1" noEditPoints="1" noAdjustHandles="1" noChangeArrowheads="1" noChangeShapeType="1" noTextEdit="1"/>
              </p:cNvSpPr>
              <p:nvPr/>
            </p:nvSpPr>
            <p:spPr>
              <a:xfrm>
                <a:off x="1221589" y="2452084"/>
                <a:ext cx="352268" cy="39373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61171" y="4755150"/>
                <a:ext cx="8442197" cy="650306"/>
              </a:xfrm>
              <a:prstGeom prst="rect">
                <a:avLst/>
              </a:prstGeom>
              <a:noFill/>
            </p:spPr>
            <p:txBody>
              <a:bodyPr wrap="square" rtlCol="0">
                <a:spAutoFit/>
              </a:bodyPr>
              <a:lstStyle/>
              <a:p>
                <a:r>
                  <a:rPr lang="en-US" dirty="0" smtClean="0"/>
                  <a:t>Near the crack tip the stress field will be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b="0" i="1" dirty="0" smtClean="0">
                            <a:latin typeface="Cambria Math" panose="02040503050406030204" pitchFamily="18" charset="0"/>
                          </a:rPr>
                          <m:t>𝐼</m:t>
                        </m:r>
                      </m:sub>
                    </m:sSub>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 </m:t>
                    </m:r>
                  </m:oMath>
                </a14:m>
                <a:r>
                  <a:rPr lang="en-US" dirty="0" smtClean="0"/>
                  <a:t>dominated, fields are homogeneous, </a:t>
                </a:r>
                <a14:m>
                  <m:oMath xmlns:m="http://schemas.openxmlformats.org/officeDocument/2006/math">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𝑟</m:t>
                        </m:r>
                      </m:e>
                    </m:rad>
                  </m:oMath>
                </a14:m>
                <a:r>
                  <a:rPr lang="en-US" dirty="0" smtClean="0"/>
                  <a:t> variation in the stresses:</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61171" y="4755150"/>
                <a:ext cx="8442197" cy="650306"/>
              </a:xfrm>
              <a:prstGeom prst="rect">
                <a:avLst/>
              </a:prstGeom>
              <a:blipFill>
                <a:blip r:embed="rId19"/>
                <a:stretch>
                  <a:fillRect l="-650" t="-3738" b="-140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71260" y="5402605"/>
                <a:ext cx="1557029"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𝑦𝑦</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𝐼</m:t>
                          </m:r>
                        </m:sub>
                      </m:s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m:t>
                          </m:r>
                        </m:sup>
                      </m:sSup>
                      <m:rad>
                        <m:radPr>
                          <m:degHide m:val="on"/>
                          <m:ctrlPr>
                            <a:rPr lang="en-US" b="0"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𝑥</m:t>
                              </m:r>
                            </m:den>
                          </m:f>
                        </m:e>
                      </m:ra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871260" y="5402605"/>
                <a:ext cx="1557029" cy="81836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635007" y="5516016"/>
                <a:ext cx="2438633" cy="646331"/>
              </a:xfrm>
              <a:prstGeom prst="rect">
                <a:avLst/>
              </a:prstGeom>
              <a:noFill/>
            </p:spPr>
            <p:txBody>
              <a:bodyPr wrap="square" rtlCol="0">
                <a:spAutoFit/>
              </a:bodyPr>
              <a:lstStyle/>
              <a:p>
                <a:r>
                  <a:rPr lang="en-US" dirty="0" smtClean="0"/>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𝐼</m:t>
                        </m:r>
                      </m:sub>
                    </m:sSub>
                  </m:oMath>
                </a14:m>
                <a:r>
                  <a:rPr lang="en-US" dirty="0" smtClean="0"/>
                  <a:t> is a dimensionless constant</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635007" y="5516016"/>
                <a:ext cx="2438633" cy="646331"/>
              </a:xfrm>
              <a:prstGeom prst="rect">
                <a:avLst/>
              </a:prstGeom>
              <a:blipFill>
                <a:blip r:embed="rId21"/>
                <a:stretch>
                  <a:fillRect l="-2000"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718066" y="5466788"/>
                <a:ext cx="3050450" cy="716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m:t>
                                  </m:r>
                                </m:sup>
                              </m:sSup>
                            </m:lim>
                          </m:limLow>
                        </m:fName>
                        <m:e>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𝑥</m:t>
                              </m:r>
                            </m:e>
                          </m:rad>
                        </m:e>
                      </m:func>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𝑦𝑦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m:t>
                          </m:r>
                          <m:r>
                            <a:rPr lang="en-US" b="0" i="1" smtClean="0">
                              <a:latin typeface="Cambria Math" panose="02040503050406030204" pitchFamily="18" charset="0"/>
                            </a:rPr>
                            <m:t>𝑡</m:t>
                          </m:r>
                        </m:e>
                      </m:d>
                    </m:oMath>
                  </m:oMathPara>
                </a14:m>
                <a:endParaRPr lang="en-US" b="0" i="1" dirty="0" smtClean="0">
                  <a:latin typeface="Cambria Math" panose="02040503050406030204" pitchFamily="18" charset="0"/>
                </a:endParaRPr>
              </a:p>
              <a:p>
                <a:r>
                  <a:rPr lang="en-US" b="0" dirty="0" smtClean="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m:t>
                        </m:r>
                      </m:sup>
                    </m:sSup>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𝑥</m:t>
                        </m:r>
                      </m:e>
                    </m:rad>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718066" y="5466788"/>
                <a:ext cx="3050450" cy="716863"/>
              </a:xfrm>
              <a:prstGeom prst="rect">
                <a:avLst/>
              </a:prstGeom>
              <a:blipFill>
                <a:blip r:embed="rId22"/>
                <a:stretch>
                  <a:fillRect l="-600" b="-5128"/>
                </a:stretch>
              </a:blipFill>
            </p:spPr>
            <p:txBody>
              <a:bodyPr/>
              <a:lstStyle/>
              <a:p>
                <a:r>
                  <a:rPr lang="en-US">
                    <a:noFill/>
                  </a:rPr>
                  <a:t> </a:t>
                </a:r>
              </a:p>
            </p:txBody>
          </p:sp>
        </mc:Fallback>
      </mc:AlternateContent>
    </p:spTree>
    <p:extLst>
      <p:ext uri="{BB962C8B-B14F-4D97-AF65-F5344CB8AC3E}">
        <p14:creationId xmlns:p14="http://schemas.microsoft.com/office/powerpoint/2010/main" val="107861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49" grpId="0"/>
      <p:bldP spid="49" grpId="1"/>
      <p:bldP spid="55" grpId="0" animBg="1"/>
      <p:bldP spid="65" grpId="0" animBg="1"/>
      <p:bldP spid="75" grpId="0"/>
      <p:bldP spid="80" grpId="0"/>
      <p:bldP spid="82" grpId="0"/>
      <p:bldP spid="84"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14</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074137" y="136518"/>
            <a:ext cx="4995727" cy="646331"/>
          </a:xfrm>
          <a:prstGeom prst="rect">
            <a:avLst/>
          </a:prstGeom>
          <a:noFill/>
        </p:spPr>
        <p:txBody>
          <a:bodyPr wrap="none" rtlCol="0">
            <a:spAutoFit/>
          </a:bodyPr>
          <a:lstStyle/>
          <a:p>
            <a:r>
              <a:rPr lang="en-US" sz="3600" dirty="0" smtClean="0">
                <a:solidFill>
                  <a:srgbClr val="C00000"/>
                </a:solidFill>
              </a:rPr>
              <a:t>Stationary Crack – Mode I</a:t>
            </a:r>
          </a:p>
        </p:txBody>
      </p:sp>
      <mc:AlternateContent xmlns:mc="http://schemas.openxmlformats.org/markup-compatibility/2006" xmlns:a14="http://schemas.microsoft.com/office/drawing/2010/main">
        <mc:Choice Requires="a14">
          <p:sp>
            <p:nvSpPr>
              <p:cNvPr id="2" name="TextBox 1"/>
              <p:cNvSpPr txBox="1"/>
              <p:nvPr/>
            </p:nvSpPr>
            <p:spPr>
              <a:xfrm>
                <a:off x="493295" y="806114"/>
                <a:ext cx="8337884" cy="646331"/>
              </a:xfrm>
              <a:prstGeom prst="rect">
                <a:avLst/>
              </a:prstGeom>
              <a:noFill/>
            </p:spPr>
            <p:txBody>
              <a:bodyPr wrap="square" rtlCol="0">
                <a:spAutoFit/>
              </a:bodyPr>
              <a:lstStyle/>
              <a:p>
                <a:r>
                  <a:rPr lang="en-US" dirty="0" smtClean="0"/>
                  <a:t>We can derive an analytical solution to determine the time history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𝐼</m:t>
                        </m:r>
                      </m:sub>
                    </m:sSub>
                    <m:d>
                      <m:dPr>
                        <m:ctrlPr>
                          <a:rPr lang="en-US" i="1" dirty="0" smtClean="0">
                            <a:latin typeface="Cambria Math" panose="02040503050406030204" pitchFamily="18" charset="0"/>
                          </a:rPr>
                        </m:ctrlPr>
                      </m:dPr>
                      <m:e>
                        <m:r>
                          <a:rPr lang="en-US" i="1" dirty="0" smtClean="0">
                            <a:latin typeface="Cambria Math" panose="02040503050406030204" pitchFamily="18" charset="0"/>
                          </a:rPr>
                          <m:t>𝑡</m:t>
                        </m:r>
                      </m:e>
                    </m:d>
                    <m:r>
                      <a:rPr lang="en-US" b="0" i="0" dirty="0" smtClean="0">
                        <a:latin typeface="Cambria Math" panose="02040503050406030204" pitchFamily="18" charset="0"/>
                      </a:rPr>
                      <m:t>.</m:t>
                    </m:r>
                  </m:oMath>
                </a14:m>
                <a:endParaRPr lang="en-US" b="0" dirty="0" smtClean="0"/>
              </a:p>
              <a:p>
                <a:r>
                  <a:rPr lang="en-US" dirty="0" smtClean="0"/>
                  <a:t>     </a:t>
                </a:r>
                <a14:m>
                  <m:oMath xmlns:m="http://schemas.openxmlformats.org/officeDocument/2006/math">
                    <m:r>
                      <a:rPr lang="en-US" b="0" i="1" smtClean="0">
                        <a:latin typeface="Cambria Math" panose="02040503050406030204" pitchFamily="18" charset="0"/>
                      </a:rPr>
                      <m:t>→ </m:t>
                    </m:r>
                  </m:oMath>
                </a14:m>
                <a:r>
                  <a:rPr lang="en-US" dirty="0" smtClean="0"/>
                  <a:t>The Wiener-</a:t>
                </a:r>
                <a:r>
                  <a:rPr lang="en-US" dirty="0" err="1" smtClean="0"/>
                  <a:t>Hopf</a:t>
                </a:r>
                <a:r>
                  <a:rPr lang="en-US" dirty="0" smtClean="0"/>
                  <a:t> approach (Freund 1990, </a:t>
                </a:r>
                <a:r>
                  <a:rPr lang="en-US" dirty="0" err="1" smtClean="0"/>
                  <a:t>pg</a:t>
                </a:r>
                <a:r>
                  <a:rPr lang="en-US" dirty="0" smtClean="0"/>
                  <a:t> 77-93)</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93295" y="806114"/>
                <a:ext cx="8337884" cy="646331"/>
              </a:xfrm>
              <a:prstGeom prst="rect">
                <a:avLst/>
              </a:prstGeom>
              <a:blipFill>
                <a:blip r:embed="rId4"/>
                <a:stretch>
                  <a:fillRect l="-658" t="-4717" b="-14151"/>
                </a:stretch>
              </a:blipFill>
            </p:spPr>
            <p:txBody>
              <a:bodyPr/>
              <a:lstStyle/>
              <a:p>
                <a:r>
                  <a:rPr lang="en-US">
                    <a:noFill/>
                  </a:rPr>
                  <a:t> </a:t>
                </a:r>
              </a:p>
            </p:txBody>
          </p:sp>
        </mc:Fallback>
      </mc:AlternateContent>
      <p:grpSp>
        <p:nvGrpSpPr>
          <p:cNvPr id="4" name="Group 3"/>
          <p:cNvGrpSpPr>
            <a:grpSpLocks noChangeAspect="1"/>
          </p:cNvGrpSpPr>
          <p:nvPr/>
        </p:nvGrpSpPr>
        <p:grpSpPr>
          <a:xfrm>
            <a:off x="1333655" y="1462496"/>
            <a:ext cx="2185978" cy="1932919"/>
            <a:chOff x="461171" y="1380042"/>
            <a:chExt cx="3865716" cy="3418202"/>
          </a:xfrm>
        </p:grpSpPr>
        <p:cxnSp>
          <p:nvCxnSpPr>
            <p:cNvPr id="70" name="Straight Arrow Connector 69"/>
            <p:cNvCxnSpPr/>
            <p:nvPr/>
          </p:nvCxnSpPr>
          <p:spPr>
            <a:xfrm flipH="1" flipV="1">
              <a:off x="2738875" y="1646596"/>
              <a:ext cx="0" cy="1559717"/>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2738875" y="3228918"/>
              <a:ext cx="1554480"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p:cNvSpPr txBox="1"/>
                <p:nvPr/>
              </p:nvSpPr>
              <p:spPr>
                <a:xfrm>
                  <a:off x="4066309" y="2685991"/>
                  <a:ext cx="26057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4066309" y="2685991"/>
                  <a:ext cx="260578" cy="393737"/>
                </a:xfrm>
                <a:prstGeom prst="rect">
                  <a:avLst/>
                </a:prstGeom>
                <a:blipFill>
                  <a:blip r:embed="rId5"/>
                  <a:stretch>
                    <a:fillRect l="-37500" r="-29167"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2876493" y="1380042"/>
                  <a:ext cx="265407"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2876493" y="1380042"/>
                  <a:ext cx="265407" cy="393737"/>
                </a:xfrm>
                <a:prstGeom prst="rect">
                  <a:avLst/>
                </a:prstGeom>
                <a:blipFill>
                  <a:blip r:embed="rId6"/>
                  <a:stretch>
                    <a:fillRect l="-54167" r="-50000" b="-58333"/>
                  </a:stretch>
                </a:blipFill>
              </p:spPr>
              <p:txBody>
                <a:bodyPr/>
                <a:lstStyle/>
                <a:p>
                  <a:r>
                    <a:rPr lang="en-US">
                      <a:noFill/>
                    </a:rPr>
                    <a:t> </a:t>
                  </a:r>
                </a:p>
              </p:txBody>
            </p:sp>
          </mc:Fallback>
        </mc:AlternateContent>
        <p:cxnSp>
          <p:nvCxnSpPr>
            <p:cNvPr id="99" name="Straight Connector 98"/>
            <p:cNvCxnSpPr/>
            <p:nvPr/>
          </p:nvCxnSpPr>
          <p:spPr>
            <a:xfrm>
              <a:off x="691147" y="3221717"/>
              <a:ext cx="204772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36651" y="2045188"/>
              <a:ext cx="2136136" cy="0"/>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2023716" y="2579032"/>
              <a:ext cx="1299765" cy="1299765"/>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506636" y="2047786"/>
              <a:ext cx="2339577" cy="2339576"/>
            </a:xfrm>
            <a:prstGeom prst="ellipse">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461171" y="4387363"/>
              <a:ext cx="2136136" cy="0"/>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4" idx="2"/>
              <a:endCxn id="103" idx="1"/>
            </p:cNvCxnSpPr>
            <p:nvPr/>
          </p:nvCxnSpPr>
          <p:spPr>
            <a:xfrm flipV="1">
              <a:off x="1506636" y="2769379"/>
              <a:ext cx="707427" cy="44819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4" idx="2"/>
              <a:endCxn id="103" idx="3"/>
            </p:cNvCxnSpPr>
            <p:nvPr/>
          </p:nvCxnSpPr>
          <p:spPr>
            <a:xfrm>
              <a:off x="1506636" y="3217574"/>
              <a:ext cx="707427" cy="470876"/>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043639" y="1765751"/>
              <a:ext cx="0" cy="534385"/>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05177" y="1506404"/>
                  <a:ext cx="39136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109" name="TextBox 108"/>
                <p:cNvSpPr txBox="1">
                  <a:spLocks noRot="1" noChangeAspect="1" noMove="1" noResize="1" noEditPoints="1" noAdjustHandles="1" noChangeArrowheads="1" noChangeShapeType="1" noTextEdit="1"/>
                </p:cNvSpPr>
                <p:nvPr/>
              </p:nvSpPr>
              <p:spPr>
                <a:xfrm>
                  <a:off x="605177" y="1506404"/>
                  <a:ext cx="391368" cy="393737"/>
                </a:xfrm>
                <a:prstGeom prst="rect">
                  <a:avLst/>
                </a:prstGeom>
                <a:blipFill>
                  <a:blip r:embed="rId7"/>
                  <a:stretch>
                    <a:fillRect l="-27778" r="-22222" b="-47222"/>
                  </a:stretch>
                </a:blipFill>
              </p:spPr>
              <p:txBody>
                <a:bodyPr/>
                <a:lstStyle/>
                <a:p>
                  <a:r>
                    <a:rPr lang="en-US">
                      <a:noFill/>
                    </a:rPr>
                    <a:t> </a:t>
                  </a:r>
                </a:p>
              </p:txBody>
            </p:sp>
          </mc:Fallback>
        </mc:AlternateContent>
        <p:cxnSp>
          <p:nvCxnSpPr>
            <p:cNvPr id="110" name="Straight Arrow Connector 109"/>
            <p:cNvCxnSpPr/>
            <p:nvPr/>
          </p:nvCxnSpPr>
          <p:spPr>
            <a:xfrm rot="2700000" flipV="1">
              <a:off x="3468492" y="2046217"/>
              <a:ext cx="0" cy="534385"/>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3625420" y="1746219"/>
                  <a:ext cx="39136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111" name="TextBox 110"/>
                <p:cNvSpPr txBox="1">
                  <a:spLocks noRot="1" noChangeAspect="1" noMove="1" noResize="1" noEditPoints="1" noAdjustHandles="1" noChangeArrowheads="1" noChangeShapeType="1" noTextEdit="1"/>
                </p:cNvSpPr>
                <p:nvPr/>
              </p:nvSpPr>
              <p:spPr>
                <a:xfrm>
                  <a:off x="3625420" y="1746219"/>
                  <a:ext cx="391368" cy="393737"/>
                </a:xfrm>
                <a:prstGeom prst="rect">
                  <a:avLst/>
                </a:prstGeom>
                <a:blipFill>
                  <a:blip r:embed="rId8"/>
                  <a:stretch>
                    <a:fillRect l="-27027" r="-18919" b="-47222"/>
                  </a:stretch>
                </a:blipFill>
              </p:spPr>
              <p:txBody>
                <a:bodyPr/>
                <a:lstStyle/>
                <a:p>
                  <a:r>
                    <a:rPr lang="en-US">
                      <a:noFill/>
                    </a:rPr>
                    <a:t> </a:t>
                  </a:r>
                </a:p>
              </p:txBody>
            </p:sp>
          </mc:Fallback>
        </mc:AlternateContent>
        <p:cxnSp>
          <p:nvCxnSpPr>
            <p:cNvPr id="112" name="Straight Arrow Connector 111"/>
            <p:cNvCxnSpPr/>
            <p:nvPr/>
          </p:nvCxnSpPr>
          <p:spPr>
            <a:xfrm rot="18900000">
              <a:off x="3154160" y="3438890"/>
              <a:ext cx="0" cy="534385"/>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2925793" y="3771846"/>
                  <a:ext cx="35226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113" name="TextBox 112"/>
                <p:cNvSpPr txBox="1">
                  <a:spLocks noRot="1" noChangeAspect="1" noMove="1" noResize="1" noEditPoints="1" noAdjustHandles="1" noChangeArrowheads="1" noChangeShapeType="1" noTextEdit="1"/>
                </p:cNvSpPr>
                <p:nvPr/>
              </p:nvSpPr>
              <p:spPr>
                <a:xfrm>
                  <a:off x="2925793" y="3771846"/>
                  <a:ext cx="352268" cy="393737"/>
                </a:xfrm>
                <a:prstGeom prst="rect">
                  <a:avLst/>
                </a:prstGeom>
                <a:blipFill>
                  <a:blip r:embed="rId9"/>
                  <a:stretch>
                    <a:fillRect l="-30303" r="-15152" b="-38889"/>
                  </a:stretch>
                </a:blipFill>
              </p:spPr>
              <p:txBody>
                <a:bodyPr/>
                <a:lstStyle/>
                <a:p>
                  <a:r>
                    <a:rPr lang="en-US">
                      <a:noFill/>
                    </a:rPr>
                    <a:t> </a:t>
                  </a:r>
                </a:p>
              </p:txBody>
            </p:sp>
          </mc:Fallback>
        </mc:AlternateContent>
        <p:cxnSp>
          <p:nvCxnSpPr>
            <p:cNvPr id="114" name="Straight Arrow Connector 113"/>
            <p:cNvCxnSpPr/>
            <p:nvPr/>
          </p:nvCxnSpPr>
          <p:spPr>
            <a:xfrm>
              <a:off x="1043639" y="4165378"/>
              <a:ext cx="0" cy="534385"/>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p:cNvSpPr txBox="1"/>
                <p:nvPr/>
              </p:nvSpPr>
              <p:spPr>
                <a:xfrm>
                  <a:off x="605177" y="4404507"/>
                  <a:ext cx="391368" cy="393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115" name="TextBox 114"/>
                <p:cNvSpPr txBox="1">
                  <a:spLocks noRot="1" noChangeAspect="1" noMove="1" noResize="1" noEditPoints="1" noAdjustHandles="1" noChangeArrowheads="1" noChangeShapeType="1" noTextEdit="1"/>
                </p:cNvSpPr>
                <p:nvPr/>
              </p:nvSpPr>
              <p:spPr>
                <a:xfrm>
                  <a:off x="605177" y="4404507"/>
                  <a:ext cx="391368" cy="393737"/>
                </a:xfrm>
                <a:prstGeom prst="rect">
                  <a:avLst/>
                </a:prstGeom>
                <a:blipFill>
                  <a:blip r:embed="rId10"/>
                  <a:stretch>
                    <a:fillRect l="-27778" r="-22222" b="-43243"/>
                  </a:stretch>
                </a:blipFill>
              </p:spPr>
              <p:txBody>
                <a:bodyPr/>
                <a:lstStyle/>
                <a:p>
                  <a:r>
                    <a:rPr lang="en-US">
                      <a:noFill/>
                    </a:rPr>
                    <a:t> </a:t>
                  </a:r>
                </a:p>
              </p:txBody>
            </p:sp>
          </mc:Fallback>
        </mc:AlternateContent>
        <p:cxnSp>
          <p:nvCxnSpPr>
            <p:cNvPr id="116" name="Straight Arrow Connector 115"/>
            <p:cNvCxnSpPr/>
            <p:nvPr/>
          </p:nvCxnSpPr>
          <p:spPr>
            <a:xfrm flipH="1" flipV="1">
              <a:off x="1657208" y="2718324"/>
              <a:ext cx="297721" cy="444443"/>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TextBox 116"/>
                <p:cNvSpPr txBox="1"/>
                <p:nvPr/>
              </p:nvSpPr>
              <p:spPr>
                <a:xfrm>
                  <a:off x="1538875" y="2219609"/>
                  <a:ext cx="352268" cy="393737"/>
                </a:xfrm>
                <a:prstGeom prst="rect">
                  <a:avLst/>
                </a:prstGeom>
                <a:solidFill>
                  <a:schemeClr val="bg1">
                    <a:alpha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117" name="TextBox 116"/>
                <p:cNvSpPr txBox="1">
                  <a:spLocks noRot="1" noChangeAspect="1" noMove="1" noResize="1" noEditPoints="1" noAdjustHandles="1" noChangeArrowheads="1" noChangeShapeType="1" noTextEdit="1"/>
                </p:cNvSpPr>
                <p:nvPr/>
              </p:nvSpPr>
              <p:spPr>
                <a:xfrm>
                  <a:off x="1538875" y="2219609"/>
                  <a:ext cx="352268" cy="393737"/>
                </a:xfrm>
                <a:prstGeom prst="rect">
                  <a:avLst/>
                </a:prstGeom>
                <a:blipFill>
                  <a:blip r:embed="rId11"/>
                  <a:stretch>
                    <a:fillRect l="-31250" r="-15625" b="-3888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p:cNvSpPr txBox="1"/>
              <p:nvPr/>
            </p:nvSpPr>
            <p:spPr>
              <a:xfrm>
                <a:off x="4805566" y="1876950"/>
                <a:ext cx="2611549" cy="6758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m:t>
                          </m:r>
                        </m:sup>
                      </m:sSup>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𝑑</m:t>
                                  </m:r>
                                </m:sub>
                              </m:sSub>
                              <m:r>
                                <a:rPr lang="en-US" i="1">
                                  <a:latin typeface="Cambria Math" panose="02040503050406030204" pitchFamily="18" charset="0"/>
                                </a:rPr>
                                <m:t>𝑡</m:t>
                              </m:r>
                              <m:d>
                                <m:dPr>
                                  <m:ctrlPr>
                                    <a:rPr lang="en-US" i="1">
                                      <a:latin typeface="Cambria Math" panose="02040503050406030204" pitchFamily="18" charset="0"/>
                                    </a:rPr>
                                  </m:ctrlPr>
                                </m:dPr>
                                <m:e>
                                  <m:r>
                                    <a:rPr lang="en-US" i="1">
                                      <a:latin typeface="Cambria Math" panose="02040503050406030204" pitchFamily="18" charset="0"/>
                                    </a:rPr>
                                    <m:t>1−2</m:t>
                                  </m:r>
                                  <m:r>
                                    <a:rPr lang="en-US" i="1">
                                      <a:latin typeface="Cambria Math" panose="02040503050406030204" pitchFamily="18" charset="0"/>
                                    </a:rPr>
                                    <m:t>𝜈</m:t>
                                  </m:r>
                                </m:e>
                              </m:d>
                            </m:e>
                          </m:rad>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𝜈</m:t>
                              </m:r>
                            </m:e>
                          </m:d>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e>
                          </m:rad>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805566" y="1876950"/>
                <a:ext cx="2611549" cy="67582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46391" y="3899025"/>
                <a:ext cx="3447393" cy="646331"/>
              </a:xfrm>
              <a:prstGeom prst="rect">
                <a:avLst/>
              </a:prstGeom>
              <a:noFill/>
            </p:spPr>
            <p:txBody>
              <a:bodyPr wrap="square" rtlCol="0">
                <a:spAutoFit/>
              </a:bodyPr>
              <a:lstStyle/>
              <a:p>
                <a:r>
                  <a:rPr lang="en-US" dirty="0" smtClean="0"/>
                  <a:t>The </a:t>
                </a:r>
                <a:r>
                  <a:rPr lang="en-US" b="1" dirty="0" smtClean="0">
                    <a:solidFill>
                      <a:srgbClr val="C00000"/>
                    </a:solidFill>
                  </a:rPr>
                  <a:t>normal stress</a:t>
                </a:r>
                <a:r>
                  <a:rPr lang="en-US" dirty="0" smtClean="0"/>
                  <a:t> on the crack plane for a material with </a:t>
                </a:r>
                <a14:m>
                  <m:oMath xmlns:m="http://schemas.openxmlformats.org/officeDocument/2006/math">
                    <m:r>
                      <a:rPr lang="en-US" b="0" i="1" smtClean="0">
                        <a:latin typeface="Cambria Math" panose="02040503050406030204" pitchFamily="18" charset="0"/>
                      </a:rPr>
                      <m:t>𝜈</m:t>
                    </m:r>
                    <m:r>
                      <a:rPr lang="en-US" b="0" i="1" smtClean="0">
                        <a:latin typeface="Cambria Math" panose="02040503050406030204" pitchFamily="18" charset="0"/>
                      </a:rPr>
                      <m:t>=0.3</m:t>
                    </m:r>
                  </m:oMath>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846391" y="3899025"/>
                <a:ext cx="3447393" cy="646331"/>
              </a:xfrm>
              <a:prstGeom prst="rect">
                <a:avLst/>
              </a:prstGeom>
              <a:blipFill>
                <a:blip r:embed="rId13"/>
                <a:stretch>
                  <a:fillRect l="-1593" t="-5660" b="-14151"/>
                </a:stretch>
              </a:blipFill>
            </p:spPr>
            <p:txBody>
              <a:bodyPr/>
              <a:lstStyle/>
              <a:p>
                <a:r>
                  <a:rPr lang="en-US">
                    <a:noFill/>
                  </a:rPr>
                  <a:t> </a:t>
                </a:r>
              </a:p>
            </p:txBody>
          </p:sp>
        </mc:Fallback>
      </mc:AlternateContent>
      <p:pic>
        <p:nvPicPr>
          <p:cNvPr id="48" name="Picture 47"/>
          <p:cNvPicPr>
            <a:picLocks noChangeAspect="1"/>
          </p:cNvPicPr>
          <p:nvPr/>
        </p:nvPicPr>
        <p:blipFill>
          <a:blip r:embed="rId14"/>
          <a:stretch>
            <a:fillRect/>
          </a:stretch>
        </p:blipFill>
        <p:spPr>
          <a:xfrm>
            <a:off x="4268929" y="2997931"/>
            <a:ext cx="4562250" cy="3234200"/>
          </a:xfrm>
          <a:prstGeom prst="rect">
            <a:avLst/>
          </a:prstGeom>
        </p:spPr>
      </p:pic>
      <p:sp>
        <p:nvSpPr>
          <p:cNvPr id="56" name="TextBox 55"/>
          <p:cNvSpPr txBox="1"/>
          <p:nvPr/>
        </p:nvSpPr>
        <p:spPr>
          <a:xfrm>
            <a:off x="5967473" y="3860371"/>
            <a:ext cx="1811714" cy="369332"/>
          </a:xfrm>
          <a:prstGeom prst="rect">
            <a:avLst/>
          </a:prstGeom>
          <a:noFill/>
        </p:spPr>
        <p:txBody>
          <a:bodyPr wrap="none" rtlCol="0">
            <a:spAutoFit/>
          </a:bodyPr>
          <a:lstStyle/>
          <a:p>
            <a:r>
              <a:rPr lang="en-US" dirty="0" smtClean="0"/>
              <a:t>Dynamic solution</a:t>
            </a:r>
            <a:endParaRPr lang="en-US" dirty="0"/>
          </a:p>
        </p:txBody>
      </p:sp>
      <p:sp>
        <p:nvSpPr>
          <p:cNvPr id="152" name="TextBox 151"/>
          <p:cNvSpPr txBox="1"/>
          <p:nvPr/>
        </p:nvSpPr>
        <p:spPr>
          <a:xfrm rot="345594">
            <a:off x="6902986" y="4863158"/>
            <a:ext cx="1752403" cy="369332"/>
          </a:xfrm>
          <a:prstGeom prst="rect">
            <a:avLst/>
          </a:prstGeom>
          <a:noFill/>
        </p:spPr>
        <p:txBody>
          <a:bodyPr wrap="none" rtlCol="0">
            <a:spAutoFit/>
          </a:bodyPr>
          <a:lstStyle/>
          <a:p>
            <a:r>
              <a:rPr lang="en-US" dirty="0" smtClean="0"/>
              <a:t>Singular solution</a:t>
            </a:r>
            <a:endParaRPr lang="en-US" dirty="0"/>
          </a:p>
        </p:txBody>
      </p:sp>
      <p:cxnSp>
        <p:nvCxnSpPr>
          <p:cNvPr id="58" name="Straight Connector 57"/>
          <p:cNvCxnSpPr/>
          <p:nvPr/>
        </p:nvCxnSpPr>
        <p:spPr>
          <a:xfrm flipH="1">
            <a:off x="5752050" y="4114307"/>
            <a:ext cx="269070" cy="30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777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15</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015627" y="136518"/>
            <a:ext cx="5112746" cy="646331"/>
          </a:xfrm>
          <a:prstGeom prst="rect">
            <a:avLst/>
          </a:prstGeom>
          <a:noFill/>
        </p:spPr>
        <p:txBody>
          <a:bodyPr wrap="none" rtlCol="0">
            <a:spAutoFit/>
          </a:bodyPr>
          <a:lstStyle/>
          <a:p>
            <a:r>
              <a:rPr lang="en-US" sz="3600" dirty="0" smtClean="0">
                <a:solidFill>
                  <a:srgbClr val="C00000"/>
                </a:solidFill>
              </a:rPr>
              <a:t>Stationary Crack – Mode II</a:t>
            </a:r>
          </a:p>
        </p:txBody>
      </p:sp>
      <mc:AlternateContent xmlns:mc="http://schemas.openxmlformats.org/markup-compatibility/2006" xmlns:a14="http://schemas.microsoft.com/office/drawing/2010/main">
        <mc:Choice Requires="a14">
          <p:sp>
            <p:nvSpPr>
              <p:cNvPr id="2" name="TextBox 1"/>
              <p:cNvSpPr txBox="1"/>
              <p:nvPr/>
            </p:nvSpPr>
            <p:spPr>
              <a:xfrm>
                <a:off x="493295" y="806114"/>
                <a:ext cx="8337884" cy="369332"/>
              </a:xfrm>
              <a:prstGeom prst="rect">
                <a:avLst/>
              </a:prstGeom>
              <a:noFill/>
            </p:spPr>
            <p:txBody>
              <a:bodyPr wrap="square" rtlCol="0">
                <a:spAutoFit/>
              </a:bodyPr>
              <a:lstStyle/>
              <a:p>
                <a:r>
                  <a:rPr lang="en-US" dirty="0" smtClean="0"/>
                  <a:t>We can derive an analytical solution to determine the time history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𝐼</m:t>
                        </m:r>
                        <m:r>
                          <a:rPr lang="en-US" b="0" i="1" dirty="0" smtClean="0">
                            <a:latin typeface="Cambria Math" panose="02040503050406030204" pitchFamily="18" charset="0"/>
                          </a:rPr>
                          <m:t>𝐼</m:t>
                        </m:r>
                      </m:sub>
                    </m:sSub>
                    <m:d>
                      <m:dPr>
                        <m:ctrlPr>
                          <a:rPr lang="en-US" i="1" dirty="0" smtClean="0">
                            <a:latin typeface="Cambria Math" panose="02040503050406030204" pitchFamily="18" charset="0"/>
                          </a:rPr>
                        </m:ctrlPr>
                      </m:dPr>
                      <m:e>
                        <m:r>
                          <a:rPr lang="en-US" i="1" dirty="0" smtClean="0">
                            <a:latin typeface="Cambria Math" panose="02040503050406030204" pitchFamily="18" charset="0"/>
                          </a:rPr>
                          <m:t>𝑡</m:t>
                        </m:r>
                      </m:e>
                    </m:d>
                    <m:r>
                      <a:rPr lang="en-US" b="0" i="0" dirty="0" smtClean="0">
                        <a:latin typeface="Cambria Math" panose="02040503050406030204" pitchFamily="18" charset="0"/>
                      </a:rPr>
                      <m:t>.</m:t>
                    </m:r>
                  </m:oMath>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493295" y="806114"/>
                <a:ext cx="8337884" cy="369332"/>
              </a:xfrm>
              <a:prstGeom prst="rect">
                <a:avLst/>
              </a:prstGeom>
              <a:blipFill>
                <a:blip r:embed="rId4"/>
                <a:stretch>
                  <a:fillRect l="-658" t="-8197" b="-24590"/>
                </a:stretch>
              </a:blipFill>
            </p:spPr>
            <p:txBody>
              <a:bodyPr/>
              <a:lstStyle/>
              <a:p>
                <a:r>
                  <a:rPr lang="en-US">
                    <a:noFill/>
                  </a:rPr>
                  <a:t> </a:t>
                </a:r>
              </a:p>
            </p:txBody>
          </p:sp>
        </mc:Fallback>
      </mc:AlternateContent>
      <p:cxnSp>
        <p:nvCxnSpPr>
          <p:cNvPr id="125" name="Straight Arrow Connector 124"/>
          <p:cNvCxnSpPr/>
          <p:nvPr/>
        </p:nvCxnSpPr>
        <p:spPr>
          <a:xfrm flipH="1" flipV="1">
            <a:off x="3213887" y="1235872"/>
            <a:ext cx="0" cy="881987"/>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3213887" y="2130642"/>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Box 126"/>
              <p:cNvSpPr txBox="1"/>
              <p:nvPr/>
            </p:nvSpPr>
            <p:spPr>
              <a:xfrm>
                <a:off x="3964522" y="1823628"/>
                <a:ext cx="147351"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3964522" y="1823628"/>
                <a:ext cx="147351" cy="222650"/>
              </a:xfrm>
              <a:prstGeom prst="rect">
                <a:avLst/>
              </a:prstGeom>
              <a:blipFill>
                <a:blip r:embed="rId5"/>
                <a:stretch>
                  <a:fillRect l="-36000" r="-240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3291707" y="1085141"/>
                <a:ext cx="150082"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28" name="TextBox 127"/>
              <p:cNvSpPr txBox="1">
                <a:spLocks noRot="1" noChangeAspect="1" noMove="1" noResize="1" noEditPoints="1" noAdjustHandles="1" noChangeArrowheads="1" noChangeShapeType="1" noTextEdit="1"/>
              </p:cNvSpPr>
              <p:nvPr/>
            </p:nvSpPr>
            <p:spPr>
              <a:xfrm>
                <a:off x="3291707" y="1085141"/>
                <a:ext cx="150082" cy="222650"/>
              </a:xfrm>
              <a:prstGeom prst="rect">
                <a:avLst/>
              </a:prstGeom>
              <a:blipFill>
                <a:blip r:embed="rId6"/>
                <a:stretch>
                  <a:fillRect l="-52000" r="-44000" b="-54054"/>
                </a:stretch>
              </a:blipFill>
            </p:spPr>
            <p:txBody>
              <a:bodyPr/>
              <a:lstStyle/>
              <a:p>
                <a:r>
                  <a:rPr lang="en-US">
                    <a:noFill/>
                  </a:rPr>
                  <a:t> </a:t>
                </a:r>
              </a:p>
            </p:txBody>
          </p:sp>
        </mc:Fallback>
      </mc:AlternateContent>
      <p:cxnSp>
        <p:nvCxnSpPr>
          <p:cNvPr id="129" name="Straight Connector 128"/>
          <p:cNvCxnSpPr/>
          <p:nvPr/>
        </p:nvCxnSpPr>
        <p:spPr>
          <a:xfrm>
            <a:off x="2055941" y="2126570"/>
            <a:ext cx="1157945"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68577" y="1763610"/>
            <a:ext cx="1207938"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2809480" y="1763145"/>
            <a:ext cx="734989" cy="73499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2517083" y="1462736"/>
            <a:ext cx="1322980" cy="1322981"/>
          </a:xfrm>
          <a:prstGeom prst="ellipse">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p:cNvCxnSpPr/>
          <p:nvPr/>
        </p:nvCxnSpPr>
        <p:spPr>
          <a:xfrm>
            <a:off x="1925895" y="2505498"/>
            <a:ext cx="1207938"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32" idx="2"/>
            <a:endCxn id="131" idx="1"/>
          </p:cNvCxnSpPr>
          <p:nvPr/>
        </p:nvCxnSpPr>
        <p:spPr>
          <a:xfrm flipV="1">
            <a:off x="2517083" y="1870782"/>
            <a:ext cx="400035" cy="253445"/>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32" idx="2"/>
            <a:endCxn id="131" idx="3"/>
          </p:cNvCxnSpPr>
          <p:nvPr/>
        </p:nvCxnSpPr>
        <p:spPr>
          <a:xfrm>
            <a:off x="2517083" y="2124227"/>
            <a:ext cx="400035" cy="26627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2255268" y="1605594"/>
            <a:ext cx="0" cy="302184"/>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p:cNvSpPr txBox="1"/>
              <p:nvPr/>
            </p:nvSpPr>
            <p:spPr>
              <a:xfrm>
                <a:off x="2007327" y="1429442"/>
                <a:ext cx="2478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137" name="TextBox 136"/>
              <p:cNvSpPr txBox="1">
                <a:spLocks noRot="1" noChangeAspect="1" noMove="1" noResize="1" noEditPoints="1" noAdjustHandles="1" noChangeArrowheads="1" noChangeShapeType="1" noTextEdit="1"/>
              </p:cNvSpPr>
              <p:nvPr/>
            </p:nvSpPr>
            <p:spPr>
              <a:xfrm>
                <a:off x="2007327" y="1429442"/>
                <a:ext cx="247824" cy="276999"/>
              </a:xfrm>
              <a:prstGeom prst="rect">
                <a:avLst/>
              </a:prstGeom>
              <a:blipFill>
                <a:blip r:embed="rId7"/>
                <a:stretch>
                  <a:fillRect l="-14634" r="-2439" b="-10870"/>
                </a:stretch>
              </a:blipFill>
            </p:spPr>
            <p:txBody>
              <a:bodyPr/>
              <a:lstStyle/>
              <a:p>
                <a:r>
                  <a:rPr lang="en-US">
                    <a:noFill/>
                  </a:rPr>
                  <a:t> </a:t>
                </a:r>
              </a:p>
            </p:txBody>
          </p:sp>
        </mc:Fallback>
      </mc:AlternateContent>
      <p:cxnSp>
        <p:nvCxnSpPr>
          <p:cNvPr id="138" name="Straight Arrow Connector 137"/>
          <p:cNvCxnSpPr/>
          <p:nvPr/>
        </p:nvCxnSpPr>
        <p:spPr>
          <a:xfrm rot="2700000" flipV="1">
            <a:off x="3626469" y="1461849"/>
            <a:ext cx="0" cy="302184"/>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TextBox 138"/>
              <p:cNvSpPr txBox="1"/>
              <p:nvPr/>
            </p:nvSpPr>
            <p:spPr>
              <a:xfrm>
                <a:off x="3715209" y="1292206"/>
                <a:ext cx="221310"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139" name="TextBox 138"/>
              <p:cNvSpPr txBox="1">
                <a:spLocks noRot="1" noChangeAspect="1" noMove="1" noResize="1" noEditPoints="1" noAdjustHandles="1" noChangeArrowheads="1" noChangeShapeType="1" noTextEdit="1"/>
              </p:cNvSpPr>
              <p:nvPr/>
            </p:nvSpPr>
            <p:spPr>
              <a:xfrm>
                <a:off x="3715209" y="1292206"/>
                <a:ext cx="221310" cy="222650"/>
              </a:xfrm>
              <a:prstGeom prst="rect">
                <a:avLst/>
              </a:prstGeom>
              <a:blipFill>
                <a:blip r:embed="rId8"/>
                <a:stretch>
                  <a:fillRect l="-27027" r="-18919" b="-43243"/>
                </a:stretch>
              </a:blipFill>
            </p:spPr>
            <p:txBody>
              <a:bodyPr/>
              <a:lstStyle/>
              <a:p>
                <a:r>
                  <a:rPr lang="en-US">
                    <a:noFill/>
                  </a:rPr>
                  <a:t> </a:t>
                </a:r>
              </a:p>
            </p:txBody>
          </p:sp>
        </mc:Fallback>
      </mc:AlternateContent>
      <p:cxnSp>
        <p:nvCxnSpPr>
          <p:cNvPr id="140" name="Straight Arrow Connector 139"/>
          <p:cNvCxnSpPr/>
          <p:nvPr/>
        </p:nvCxnSpPr>
        <p:spPr>
          <a:xfrm rot="18900000">
            <a:off x="3448721" y="2249376"/>
            <a:ext cx="0" cy="302184"/>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TextBox 140"/>
              <p:cNvSpPr txBox="1"/>
              <p:nvPr/>
            </p:nvSpPr>
            <p:spPr>
              <a:xfrm>
                <a:off x="3319585" y="2437656"/>
                <a:ext cx="199200"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141" name="TextBox 140"/>
              <p:cNvSpPr txBox="1">
                <a:spLocks noRot="1" noChangeAspect="1" noMove="1" noResize="1" noEditPoints="1" noAdjustHandles="1" noChangeArrowheads="1" noChangeShapeType="1" noTextEdit="1"/>
              </p:cNvSpPr>
              <p:nvPr/>
            </p:nvSpPr>
            <p:spPr>
              <a:xfrm>
                <a:off x="3319585" y="2437656"/>
                <a:ext cx="199200" cy="222650"/>
              </a:xfrm>
              <a:prstGeom prst="rect">
                <a:avLst/>
              </a:prstGeom>
              <a:blipFill>
                <a:blip r:embed="rId9"/>
                <a:stretch>
                  <a:fillRect l="-31250" r="-15625" b="-38889"/>
                </a:stretch>
              </a:blipFill>
            </p:spPr>
            <p:txBody>
              <a:bodyPr/>
              <a:lstStyle/>
              <a:p>
                <a:r>
                  <a:rPr lang="en-US">
                    <a:noFill/>
                  </a:rPr>
                  <a:t> </a:t>
                </a:r>
              </a:p>
            </p:txBody>
          </p:sp>
        </mc:Fallback>
      </mc:AlternateContent>
      <p:cxnSp>
        <p:nvCxnSpPr>
          <p:cNvPr id="143" name="Straight Arrow Connector 142"/>
          <p:cNvCxnSpPr/>
          <p:nvPr/>
        </p:nvCxnSpPr>
        <p:spPr>
          <a:xfrm>
            <a:off x="2255268" y="2379970"/>
            <a:ext cx="0" cy="302184"/>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p:cNvSpPr txBox="1"/>
              <p:nvPr/>
            </p:nvSpPr>
            <p:spPr>
              <a:xfrm>
                <a:off x="2007327" y="2588933"/>
                <a:ext cx="2478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144" name="TextBox 143"/>
              <p:cNvSpPr txBox="1">
                <a:spLocks noRot="1" noChangeAspect="1" noMove="1" noResize="1" noEditPoints="1" noAdjustHandles="1" noChangeArrowheads="1" noChangeShapeType="1" noTextEdit="1"/>
              </p:cNvSpPr>
              <p:nvPr/>
            </p:nvSpPr>
            <p:spPr>
              <a:xfrm>
                <a:off x="2007327" y="2588933"/>
                <a:ext cx="247824" cy="276999"/>
              </a:xfrm>
              <a:prstGeom prst="rect">
                <a:avLst/>
              </a:prstGeom>
              <a:blipFill>
                <a:blip r:embed="rId10"/>
                <a:stretch>
                  <a:fillRect l="-14634" r="-2439" b="-11111"/>
                </a:stretch>
              </a:blipFill>
            </p:spPr>
            <p:txBody>
              <a:bodyPr/>
              <a:lstStyle/>
              <a:p>
                <a:r>
                  <a:rPr lang="en-US">
                    <a:noFill/>
                  </a:rPr>
                  <a:t> </a:t>
                </a:r>
              </a:p>
            </p:txBody>
          </p:sp>
        </mc:Fallback>
      </mc:AlternateContent>
      <p:cxnSp>
        <p:nvCxnSpPr>
          <p:cNvPr id="145" name="Straight Arrow Connector 144"/>
          <p:cNvCxnSpPr/>
          <p:nvPr/>
        </p:nvCxnSpPr>
        <p:spPr>
          <a:xfrm flipH="1" flipV="1">
            <a:off x="2602228" y="1841911"/>
            <a:ext cx="168355" cy="251323"/>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p:cNvSpPr txBox="1"/>
              <p:nvPr/>
            </p:nvSpPr>
            <p:spPr>
              <a:xfrm>
                <a:off x="2587712" y="1535715"/>
                <a:ext cx="247824" cy="276999"/>
              </a:xfrm>
              <a:prstGeom prst="rect">
                <a:avLst/>
              </a:prstGeom>
              <a:solidFill>
                <a:schemeClr val="bg1">
                  <a:alpha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146" name="TextBox 145"/>
              <p:cNvSpPr txBox="1">
                <a:spLocks noRot="1" noChangeAspect="1" noMove="1" noResize="1" noEditPoints="1" noAdjustHandles="1" noChangeArrowheads="1" noChangeShapeType="1" noTextEdit="1"/>
              </p:cNvSpPr>
              <p:nvPr/>
            </p:nvSpPr>
            <p:spPr>
              <a:xfrm>
                <a:off x="2587712" y="1535715"/>
                <a:ext cx="247824" cy="276999"/>
              </a:xfrm>
              <a:prstGeom prst="rect">
                <a:avLst/>
              </a:prstGeom>
              <a:blipFill>
                <a:blip r:embed="rId11"/>
                <a:stretch>
                  <a:fillRect l="-14634" r="-2439" b="-11111"/>
                </a:stretch>
              </a:blipFill>
            </p:spPr>
            <p:txBody>
              <a:bodyPr/>
              <a:lstStyle/>
              <a:p>
                <a:r>
                  <a:rPr lang="en-US">
                    <a:noFill/>
                  </a:rPr>
                  <a:t> </a:t>
                </a:r>
              </a:p>
            </p:txBody>
          </p:sp>
        </mc:Fallback>
      </mc:AlternateContent>
      <p:grpSp>
        <p:nvGrpSpPr>
          <p:cNvPr id="20" name="Group 19"/>
          <p:cNvGrpSpPr/>
          <p:nvPr/>
        </p:nvGrpSpPr>
        <p:grpSpPr>
          <a:xfrm>
            <a:off x="1717289" y="1829072"/>
            <a:ext cx="1382709" cy="390654"/>
            <a:chOff x="1195970" y="4747319"/>
            <a:chExt cx="1382709" cy="390654"/>
          </a:xfrm>
        </p:grpSpPr>
        <p:cxnSp>
          <p:nvCxnSpPr>
            <p:cNvPr id="17" name="Straight Arrow Connector 16"/>
            <p:cNvCxnSpPr/>
            <p:nvPr/>
          </p:nvCxnSpPr>
          <p:spPr>
            <a:xfrm>
              <a:off x="1378850" y="4964525"/>
              <a:ext cx="365760" cy="0"/>
            </a:xfrm>
            <a:prstGeom prst="straightConnector1">
              <a:avLst/>
            </a:prstGeom>
            <a:ln w="19050">
              <a:solidFill>
                <a:schemeClr val="accent2">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1795885" y="4964525"/>
              <a:ext cx="365760" cy="0"/>
            </a:xfrm>
            <a:prstGeom prst="straightConnector1">
              <a:avLst/>
            </a:prstGeom>
            <a:ln w="19050">
              <a:solidFill>
                <a:schemeClr val="accent2">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2212919" y="4964525"/>
              <a:ext cx="365760" cy="0"/>
            </a:xfrm>
            <a:prstGeom prst="straightConnector1">
              <a:avLst/>
            </a:prstGeom>
            <a:ln w="19050">
              <a:solidFill>
                <a:schemeClr val="accent2">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rot="10800000">
              <a:off x="1378850" y="5137973"/>
              <a:ext cx="365760" cy="0"/>
            </a:xfrm>
            <a:prstGeom prst="straightConnector1">
              <a:avLst/>
            </a:prstGeom>
            <a:ln w="19050">
              <a:solidFill>
                <a:schemeClr val="accent2">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10800000">
              <a:off x="1795885" y="5137973"/>
              <a:ext cx="365760" cy="0"/>
            </a:xfrm>
            <a:prstGeom prst="straightConnector1">
              <a:avLst/>
            </a:prstGeom>
            <a:ln w="19050">
              <a:solidFill>
                <a:schemeClr val="accent2">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rot="10800000">
              <a:off x="2212919" y="5137973"/>
              <a:ext cx="365760" cy="0"/>
            </a:xfrm>
            <a:prstGeom prst="straightConnector1">
              <a:avLst/>
            </a:prstGeom>
            <a:ln w="19050">
              <a:solidFill>
                <a:schemeClr val="accent2">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1195970" y="4747319"/>
                  <a:ext cx="2628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𝜏</m:t>
                            </m:r>
                          </m:e>
                          <m:sup>
                            <m:r>
                              <a:rPr lang="en-US" b="0" i="1" smtClean="0">
                                <a:latin typeface="Cambria Math" panose="02040503050406030204" pitchFamily="18" charset="0"/>
                              </a:rPr>
                              <m:t>∗</m:t>
                            </m:r>
                          </m:sup>
                        </m:sSup>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195970" y="4747319"/>
                  <a:ext cx="262828" cy="276999"/>
                </a:xfrm>
                <a:prstGeom prst="rect">
                  <a:avLst/>
                </a:prstGeom>
                <a:blipFill>
                  <a:blip r:embed="rId12"/>
                  <a:stretch>
                    <a:fillRect l="-13953" r="-46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4696264" y="1679769"/>
                <a:ext cx="230858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𝜏</m:t>
                          </m:r>
                        </m:e>
                        <m:sup>
                          <m:r>
                            <a:rPr lang="en-US" b="0" i="1" smtClean="0">
                              <a:latin typeface="Cambria Math" panose="02040503050406030204" pitchFamily="18" charset="0"/>
                            </a:rPr>
                            <m:t>∗</m:t>
                          </m:r>
                        </m:sup>
                      </m:sSup>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r>
                                <a:rPr lang="en-US" b="0" i="1" smtClean="0">
                                  <a:latin typeface="Cambria Math" panose="02040503050406030204" pitchFamily="18" charset="0"/>
                                </a:rPr>
                                <m:t>𝑡</m:t>
                              </m:r>
                            </m:num>
                            <m:den>
                              <m:r>
                                <a:rPr lang="en-US" b="0" i="1" smtClean="0">
                                  <a:latin typeface="Cambria Math" panose="02040503050406030204" pitchFamily="18" charset="0"/>
                                </a:rPr>
                                <m:t>𝜋</m:t>
                              </m:r>
                              <m:r>
                                <a:rPr lang="en-US" b="0" i="1" smtClean="0">
                                  <a:latin typeface="Cambria Math" panose="02040503050406030204" pitchFamily="18" charset="0"/>
                                </a:rPr>
                                <m:t>(1−</m:t>
                              </m:r>
                              <m:r>
                                <a:rPr lang="en-US" b="0" i="1" smtClean="0">
                                  <a:latin typeface="Cambria Math" panose="02040503050406030204" pitchFamily="18" charset="0"/>
                                </a:rPr>
                                <m:t>𝜈</m:t>
                              </m:r>
                              <m:r>
                                <a:rPr lang="en-US" b="0" i="1" smtClean="0">
                                  <a:latin typeface="Cambria Math" panose="02040503050406030204" pitchFamily="18" charset="0"/>
                                </a:rPr>
                                <m:t>)</m:t>
                              </m:r>
                            </m:den>
                          </m:f>
                        </m:e>
                      </m:rad>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4696264" y="1679769"/>
                <a:ext cx="2308581" cy="818366"/>
              </a:xfrm>
              <a:prstGeom prst="rect">
                <a:avLst/>
              </a:prstGeom>
              <a:blipFill>
                <a:blip r:embed="rId13"/>
                <a:stretch>
                  <a:fillRect/>
                </a:stretch>
              </a:blipFill>
            </p:spPr>
            <p:txBody>
              <a:bodyPr/>
              <a:lstStyle/>
              <a:p>
                <a:r>
                  <a:rPr lang="en-US">
                    <a:noFill/>
                  </a:rPr>
                  <a:t> </a:t>
                </a:r>
              </a:p>
            </p:txBody>
          </p:sp>
        </mc:Fallback>
      </mc:AlternateContent>
      <p:pic>
        <p:nvPicPr>
          <p:cNvPr id="5" name="Picture 4"/>
          <p:cNvPicPr>
            <a:picLocks noChangeAspect="1"/>
          </p:cNvPicPr>
          <p:nvPr/>
        </p:nvPicPr>
        <p:blipFill rotWithShape="1">
          <a:blip r:embed="rId14"/>
          <a:srcRect l="4062"/>
          <a:stretch/>
        </p:blipFill>
        <p:spPr>
          <a:xfrm rot="159724">
            <a:off x="4164532" y="2805843"/>
            <a:ext cx="4876256" cy="3439186"/>
          </a:xfrm>
          <a:prstGeom prst="rect">
            <a:avLst/>
          </a:prstGeom>
        </p:spPr>
      </p:pic>
      <mc:AlternateContent xmlns:mc="http://schemas.openxmlformats.org/markup-compatibility/2006" xmlns:a14="http://schemas.microsoft.com/office/drawing/2010/main">
        <mc:Choice Requires="a14">
          <p:sp>
            <p:nvSpPr>
              <p:cNvPr id="68" name="TextBox 67"/>
              <p:cNvSpPr txBox="1"/>
              <p:nvPr/>
            </p:nvSpPr>
            <p:spPr>
              <a:xfrm>
                <a:off x="664480" y="3863378"/>
                <a:ext cx="3447393" cy="646331"/>
              </a:xfrm>
              <a:prstGeom prst="rect">
                <a:avLst/>
              </a:prstGeom>
              <a:noFill/>
            </p:spPr>
            <p:txBody>
              <a:bodyPr wrap="square" rtlCol="0">
                <a:spAutoFit/>
              </a:bodyPr>
              <a:lstStyle/>
              <a:p>
                <a:r>
                  <a:rPr lang="en-US" dirty="0" smtClean="0"/>
                  <a:t>The </a:t>
                </a:r>
                <a:r>
                  <a:rPr lang="en-US" b="1" dirty="0" smtClean="0">
                    <a:solidFill>
                      <a:srgbClr val="C00000"/>
                    </a:solidFill>
                  </a:rPr>
                  <a:t>shear stress</a:t>
                </a:r>
                <a:r>
                  <a:rPr lang="en-US" dirty="0" smtClean="0"/>
                  <a:t> on the crack plane for a material with </a:t>
                </a:r>
                <a14:m>
                  <m:oMath xmlns:m="http://schemas.openxmlformats.org/officeDocument/2006/math">
                    <m:r>
                      <a:rPr lang="en-US" b="0" i="1" smtClean="0">
                        <a:latin typeface="Cambria Math" panose="02040503050406030204" pitchFamily="18" charset="0"/>
                      </a:rPr>
                      <m:t>𝜈</m:t>
                    </m:r>
                    <m:r>
                      <a:rPr lang="en-US" b="0" i="1" smtClean="0">
                        <a:latin typeface="Cambria Math" panose="02040503050406030204" pitchFamily="18" charset="0"/>
                      </a:rPr>
                      <m:t>=0.3</m:t>
                    </m:r>
                  </m:oMath>
                </a14:m>
                <a:endParaRPr lang="en-US" dirty="0"/>
              </a:p>
            </p:txBody>
          </p:sp>
        </mc:Choice>
        <mc:Fallback xmlns="">
          <p:sp>
            <p:nvSpPr>
              <p:cNvPr id="68" name="TextBox 67"/>
              <p:cNvSpPr txBox="1">
                <a:spLocks noRot="1" noChangeAspect="1" noMove="1" noResize="1" noEditPoints="1" noAdjustHandles="1" noChangeArrowheads="1" noChangeShapeType="1" noTextEdit="1"/>
              </p:cNvSpPr>
              <p:nvPr/>
            </p:nvSpPr>
            <p:spPr>
              <a:xfrm>
                <a:off x="664480" y="3863378"/>
                <a:ext cx="3447393" cy="646331"/>
              </a:xfrm>
              <a:prstGeom prst="rect">
                <a:avLst/>
              </a:prstGeom>
              <a:blipFill>
                <a:blip r:embed="rId15"/>
                <a:stretch>
                  <a:fillRect l="-1413" t="-5660" b="-14151"/>
                </a:stretch>
              </a:blipFill>
            </p:spPr>
            <p:txBody>
              <a:bodyPr/>
              <a:lstStyle/>
              <a:p>
                <a:r>
                  <a:rPr lang="en-US">
                    <a:noFill/>
                  </a:rPr>
                  <a:t> </a:t>
                </a:r>
              </a:p>
            </p:txBody>
          </p:sp>
        </mc:Fallback>
      </mc:AlternateContent>
      <p:sp>
        <p:nvSpPr>
          <p:cNvPr id="69" name="TextBox 68"/>
          <p:cNvSpPr txBox="1"/>
          <p:nvPr/>
        </p:nvSpPr>
        <p:spPr>
          <a:xfrm rot="188233">
            <a:off x="7381162" y="4211417"/>
            <a:ext cx="1438214" cy="369332"/>
          </a:xfrm>
          <a:prstGeom prst="rect">
            <a:avLst/>
          </a:prstGeom>
          <a:noFill/>
        </p:spPr>
        <p:txBody>
          <a:bodyPr wrap="none" rtlCol="0">
            <a:spAutoFit/>
          </a:bodyPr>
          <a:lstStyle/>
          <a:p>
            <a:r>
              <a:rPr lang="en-US" dirty="0" smtClean="0"/>
              <a:t>Dynamic </a:t>
            </a:r>
            <a:r>
              <a:rPr lang="en-US" dirty="0" err="1" smtClean="0"/>
              <a:t>soln</a:t>
            </a:r>
            <a:endParaRPr lang="en-US" dirty="0"/>
          </a:p>
        </p:txBody>
      </p:sp>
      <p:sp>
        <p:nvSpPr>
          <p:cNvPr id="72" name="TextBox 71"/>
          <p:cNvSpPr txBox="1"/>
          <p:nvPr/>
        </p:nvSpPr>
        <p:spPr>
          <a:xfrm rot="345594">
            <a:off x="7365717" y="4637375"/>
            <a:ext cx="1378904" cy="369332"/>
          </a:xfrm>
          <a:prstGeom prst="rect">
            <a:avLst/>
          </a:prstGeom>
          <a:noFill/>
        </p:spPr>
        <p:txBody>
          <a:bodyPr wrap="none" rtlCol="0">
            <a:spAutoFit/>
          </a:bodyPr>
          <a:lstStyle/>
          <a:p>
            <a:r>
              <a:rPr lang="en-US" dirty="0" smtClean="0"/>
              <a:t>Singular </a:t>
            </a:r>
            <a:r>
              <a:rPr lang="en-US" dirty="0" err="1" smtClean="0"/>
              <a:t>soln</a:t>
            </a:r>
            <a:endParaRPr lang="en-US" dirty="0"/>
          </a:p>
        </p:txBody>
      </p:sp>
      <p:cxnSp>
        <p:nvCxnSpPr>
          <p:cNvPr id="74" name="Straight Connector 73"/>
          <p:cNvCxnSpPr/>
          <p:nvPr/>
        </p:nvCxnSpPr>
        <p:spPr>
          <a:xfrm>
            <a:off x="6762750" y="4072605"/>
            <a:ext cx="205893" cy="2525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6968643" y="4324817"/>
            <a:ext cx="91440" cy="91440"/>
          </a:xfrm>
          <a:prstGeom prst="ellipse">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27730" y="3500300"/>
            <a:ext cx="1275932" cy="646331"/>
          </a:xfrm>
          <a:prstGeom prst="rect">
            <a:avLst/>
          </a:prstGeom>
          <a:noFill/>
        </p:spPr>
        <p:txBody>
          <a:bodyPr wrap="square" rtlCol="0">
            <a:spAutoFit/>
          </a:bodyPr>
          <a:lstStyle/>
          <a:p>
            <a:r>
              <a:rPr lang="en-US" dirty="0" smtClean="0"/>
              <a:t>Shear wave arrival</a:t>
            </a:r>
            <a:endParaRPr lang="en-US" dirty="0"/>
          </a:p>
        </p:txBody>
      </p:sp>
      <p:sp>
        <p:nvSpPr>
          <p:cNvPr id="3" name="TextBox 2"/>
          <p:cNvSpPr txBox="1"/>
          <p:nvPr/>
        </p:nvSpPr>
        <p:spPr>
          <a:xfrm>
            <a:off x="5057775" y="5337179"/>
            <a:ext cx="1011367" cy="276999"/>
          </a:xfrm>
          <a:prstGeom prst="rect">
            <a:avLst/>
          </a:prstGeom>
          <a:noFill/>
        </p:spPr>
        <p:txBody>
          <a:bodyPr wrap="none" rtlCol="0">
            <a:spAutoFit/>
          </a:bodyPr>
          <a:lstStyle/>
          <a:p>
            <a:r>
              <a:rPr lang="en-US" sz="1200" dirty="0" smtClean="0"/>
              <a:t>Freund, 1990</a:t>
            </a:r>
            <a:endParaRPr lang="en-US" sz="1200" dirty="0"/>
          </a:p>
        </p:txBody>
      </p:sp>
    </p:spTree>
    <p:extLst>
      <p:ext uri="{BB962C8B-B14F-4D97-AF65-F5344CB8AC3E}">
        <p14:creationId xmlns:p14="http://schemas.microsoft.com/office/powerpoint/2010/main" val="318711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8" grpId="0"/>
      <p:bldP spid="131" grpId="0" animBg="1"/>
      <p:bldP spid="132" grpId="0" animBg="1"/>
      <p:bldP spid="137" grpId="0"/>
      <p:bldP spid="139" grpId="0"/>
      <p:bldP spid="141" grpId="0"/>
      <p:bldP spid="144" grpId="0"/>
      <p:bldP spid="1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16</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895947" y="136518"/>
            <a:ext cx="5352106" cy="646331"/>
          </a:xfrm>
          <a:prstGeom prst="rect">
            <a:avLst/>
          </a:prstGeom>
          <a:noFill/>
        </p:spPr>
        <p:txBody>
          <a:bodyPr wrap="none" rtlCol="0">
            <a:spAutoFit/>
          </a:bodyPr>
          <a:lstStyle/>
          <a:p>
            <a:r>
              <a:rPr lang="en-US" sz="3600" dirty="0" smtClean="0">
                <a:solidFill>
                  <a:srgbClr val="C00000"/>
                </a:solidFill>
              </a:rPr>
              <a:t>Stationary Crack – Initiation</a:t>
            </a:r>
          </a:p>
        </p:txBody>
      </p:sp>
      <p:sp>
        <p:nvSpPr>
          <p:cNvPr id="5" name="TextBox 4"/>
          <p:cNvSpPr txBox="1"/>
          <p:nvPr/>
        </p:nvSpPr>
        <p:spPr>
          <a:xfrm>
            <a:off x="409844" y="805006"/>
            <a:ext cx="1906419" cy="369332"/>
          </a:xfrm>
          <a:prstGeom prst="rect">
            <a:avLst/>
          </a:prstGeom>
          <a:noFill/>
        </p:spPr>
        <p:txBody>
          <a:bodyPr wrap="none" rtlCol="0">
            <a:spAutoFit/>
          </a:bodyPr>
          <a:lstStyle/>
          <a:p>
            <a:r>
              <a:rPr lang="en-US" dirty="0" smtClean="0"/>
              <a:t>A stationary crack,</a:t>
            </a:r>
            <a:endParaRPr lang="en-US" dirty="0"/>
          </a:p>
        </p:txBody>
      </p:sp>
      <p:sp>
        <p:nvSpPr>
          <p:cNvPr id="23" name="TextBox 22"/>
          <p:cNvSpPr txBox="1"/>
          <p:nvPr/>
        </p:nvSpPr>
        <p:spPr>
          <a:xfrm>
            <a:off x="4609738" y="1134053"/>
            <a:ext cx="527196" cy="369332"/>
          </a:xfrm>
          <a:prstGeom prst="rect">
            <a:avLst/>
          </a:prstGeom>
          <a:noFill/>
        </p:spPr>
        <p:txBody>
          <a:bodyPr wrap="none" rtlCol="0">
            <a:spAutoFit/>
          </a:bodyPr>
          <a:lstStyle/>
          <a:p>
            <a:r>
              <a:rPr lang="en-US" dirty="0" smtClean="0"/>
              <a:t>For,</a:t>
            </a:r>
            <a:endParaRPr lang="en-US" dirty="0"/>
          </a:p>
        </p:txBody>
      </p:sp>
      <mc:AlternateContent xmlns:mc="http://schemas.openxmlformats.org/markup-compatibility/2006" xmlns:a14="http://schemas.microsoft.com/office/drawing/2010/main">
        <mc:Choice Requires="a14">
          <p:sp>
            <p:nvSpPr>
              <p:cNvPr id="24" name="TextBox 23"/>
              <p:cNvSpPr txBox="1"/>
              <p:nvPr/>
            </p:nvSpPr>
            <p:spPr>
              <a:xfrm>
                <a:off x="5208652" y="1180219"/>
                <a:ext cx="13592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0&lt;</m:t>
                      </m:r>
                      <m:r>
                        <a:rPr lang="en-US" b="0" i="1" smtClean="0">
                          <a:latin typeface="Cambria Math" panose="02040503050406030204" pitchFamily="18" charset="0"/>
                        </a:rPr>
                        <m:t>𝑡</m:t>
                      </m:r>
                      <m:r>
                        <a:rPr lang="en-US" b="0" i="1" smtClean="0">
                          <a:latin typeface="Cambria Math" panose="02040503050406030204" pitchFamily="18" charset="0"/>
                        </a:rPr>
                        <m:t>&lt;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5208652" y="1180219"/>
                <a:ext cx="1359282" cy="276999"/>
              </a:xfrm>
              <a:prstGeom prst="rect">
                <a:avLst/>
              </a:prstGeom>
              <a:blipFill>
                <a:blip r:embed="rId4"/>
                <a:stretch>
                  <a:fillRect l="-3587" t="-175556" r="-35426" b="-2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046900" y="1585085"/>
                <a:ext cx="2599045" cy="67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0</m:t>
                          </m:r>
                        </m:sub>
                      </m:sSub>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r>
                                <a:rPr lang="en-US" b="0" i="1" smtClean="0">
                                  <a:latin typeface="Cambria Math" panose="02040503050406030204" pitchFamily="18" charset="0"/>
                                </a:rPr>
                                <m:t>𝑡</m:t>
                              </m:r>
                              <m:r>
                                <a:rPr lang="en-US" b="0" i="1" smtClean="0">
                                  <a:latin typeface="Cambria Math" panose="02040503050406030204" pitchFamily="18" charset="0"/>
                                </a:rPr>
                                <m:t>(1−2</m:t>
                              </m:r>
                              <m:r>
                                <a:rPr lang="en-US" b="0" i="1" smtClean="0">
                                  <a:latin typeface="Cambria Math" panose="02040503050406030204" pitchFamily="18" charset="0"/>
                                </a:rPr>
                                <m:t>𝜈</m:t>
                              </m:r>
                              <m:r>
                                <a:rPr lang="en-US" b="0" i="1" smtClean="0">
                                  <a:latin typeface="Cambria Math" panose="02040503050406030204" pitchFamily="18" charset="0"/>
                                </a:rPr>
                                <m:t>)</m:t>
                              </m:r>
                            </m:e>
                          </m:rad>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𝜈</m:t>
                              </m:r>
                            </m:e>
                          </m:d>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e>
                          </m:rad>
                        </m:den>
                      </m:f>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046900" y="1585085"/>
                <a:ext cx="2599045" cy="67005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1669120" y="1182599"/>
                <a:ext cx="9282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0</m:t>
                          </m:r>
                        </m:sub>
                      </m:sSub>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1669120" y="1182599"/>
                <a:ext cx="928203" cy="369332"/>
              </a:xfrm>
              <a:prstGeom prst="rect">
                <a:avLst/>
              </a:prstGeom>
              <a:blipFill>
                <a:blip r:embed="rId6"/>
                <a:stretch>
                  <a:fillRect b="-11475"/>
                </a:stretch>
              </a:blipFill>
            </p:spPr>
            <p:txBody>
              <a:bodyPr/>
              <a:lstStyle/>
              <a:p>
                <a:r>
                  <a:rPr lang="en-US">
                    <a:noFill/>
                  </a:rPr>
                  <a:t> </a:t>
                </a:r>
              </a:p>
            </p:txBody>
          </p:sp>
        </mc:Fallback>
      </mc:AlternateContent>
      <p:grpSp>
        <p:nvGrpSpPr>
          <p:cNvPr id="32" name="Group 31"/>
          <p:cNvGrpSpPr/>
          <p:nvPr/>
        </p:nvGrpSpPr>
        <p:grpSpPr>
          <a:xfrm>
            <a:off x="901385" y="1419169"/>
            <a:ext cx="2829756" cy="1577887"/>
            <a:chOff x="1323144" y="1310503"/>
            <a:chExt cx="2829756" cy="1577887"/>
          </a:xfrm>
        </p:grpSpPr>
        <p:cxnSp>
          <p:nvCxnSpPr>
            <p:cNvPr id="77" name="Straight Arrow Connector 76"/>
            <p:cNvCxnSpPr>
              <a:stCxn id="4" idx="6"/>
            </p:cNvCxnSpPr>
            <p:nvPr/>
          </p:nvCxnSpPr>
          <p:spPr>
            <a:xfrm flipV="1">
              <a:off x="3550522" y="1364182"/>
              <a:ext cx="0" cy="696789"/>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1323144" y="1310503"/>
              <a:ext cx="2829756" cy="1577887"/>
              <a:chOff x="1323144" y="1310503"/>
              <a:chExt cx="2829756" cy="1577887"/>
            </a:xfrm>
          </p:grpSpPr>
          <p:grpSp>
            <p:nvGrpSpPr>
              <p:cNvPr id="26" name="Group 25"/>
              <p:cNvGrpSpPr/>
              <p:nvPr/>
            </p:nvGrpSpPr>
            <p:grpSpPr>
              <a:xfrm>
                <a:off x="1323144" y="1552480"/>
                <a:ext cx="2829756" cy="1335910"/>
                <a:chOff x="1309008" y="1888857"/>
                <a:chExt cx="2829756" cy="1335910"/>
              </a:xfrm>
            </p:grpSpPr>
            <p:grpSp>
              <p:nvGrpSpPr>
                <p:cNvPr id="9" name="Group 8"/>
                <p:cNvGrpSpPr/>
                <p:nvPr/>
              </p:nvGrpSpPr>
              <p:grpSpPr>
                <a:xfrm>
                  <a:off x="1318703" y="1888857"/>
                  <a:ext cx="2217683" cy="1020029"/>
                  <a:chOff x="1323144" y="1930644"/>
                  <a:chExt cx="2217683" cy="1020029"/>
                </a:xfrm>
              </p:grpSpPr>
              <p:sp>
                <p:nvSpPr>
                  <p:cNvPr id="4" name="Oval 3"/>
                  <p:cNvSpPr/>
                  <p:nvPr/>
                </p:nvSpPr>
                <p:spPr>
                  <a:xfrm>
                    <a:off x="1323144" y="2393415"/>
                    <a:ext cx="2217683" cy="91440"/>
                  </a:xfrm>
                  <a:prstGeom prst="ellipse">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460938" y="19306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3379076" y="19306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1780628" y="19306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100318" y="19306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420008" y="19306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2739698" y="19306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3059388" y="19306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rot="10800000">
                    <a:off x="1460938" y="2493473"/>
                    <a:ext cx="1918138" cy="457200"/>
                    <a:chOff x="1613338" y="2083044"/>
                    <a:chExt cx="1918138" cy="457200"/>
                  </a:xfrm>
                </p:grpSpPr>
                <p:cxnSp>
                  <p:nvCxnSpPr>
                    <p:cNvPr id="52" name="Straight Arrow Connector 51"/>
                    <p:cNvCxnSpPr/>
                    <p:nvPr/>
                  </p:nvCxnSpPr>
                  <p:spPr>
                    <a:xfrm flipV="1">
                      <a:off x="1613338" y="20830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3531476" y="20830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933028" y="20830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2252718" y="20830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572408" y="20830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2892098" y="20830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3211788" y="2083044"/>
                      <a:ext cx="0" cy="457200"/>
                    </a:xfrm>
                    <a:prstGeom prst="straightConnector1">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1309008" y="2987567"/>
                  <a:ext cx="2237073" cy="182880"/>
                  <a:chOff x="1309008" y="2987567"/>
                  <a:chExt cx="2237073" cy="182880"/>
                </a:xfrm>
              </p:grpSpPr>
              <p:cxnSp>
                <p:nvCxnSpPr>
                  <p:cNvPr id="11" name="Straight Arrow Connector 10"/>
                  <p:cNvCxnSpPr/>
                  <p:nvPr/>
                </p:nvCxnSpPr>
                <p:spPr>
                  <a:xfrm>
                    <a:off x="1309009" y="3079007"/>
                    <a:ext cx="2221992"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309008" y="2987567"/>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546081" y="2987567"/>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Box 15"/>
                    <p:cNvSpPr txBox="1"/>
                    <p:nvPr/>
                  </p:nvSpPr>
                  <p:spPr>
                    <a:xfrm>
                      <a:off x="2337007" y="2947768"/>
                      <a:ext cx="181075"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337007" y="2947768"/>
                      <a:ext cx="181075" cy="276999"/>
                    </a:xfrm>
                    <a:prstGeom prst="rect">
                      <a:avLst/>
                    </a:prstGeom>
                    <a:blipFill>
                      <a:blip r:embed="rId7"/>
                      <a:stretch>
                        <a:fillRect l="-34483" r="-27586" b="-6522"/>
                      </a:stretch>
                    </a:blipFill>
                  </p:spPr>
                  <p:txBody>
                    <a:bodyPr/>
                    <a:lstStyle/>
                    <a:p>
                      <a:r>
                        <a:rPr lang="en-US">
                          <a:noFill/>
                        </a:rPr>
                        <a:t> </a:t>
                      </a:r>
                    </a:p>
                  </p:txBody>
                </p:sp>
              </mc:Fallback>
            </mc:AlternateContent>
            <p:cxnSp>
              <p:nvCxnSpPr>
                <p:cNvPr id="21" name="Straight Arrow Connector 20"/>
                <p:cNvCxnSpPr/>
                <p:nvPr/>
              </p:nvCxnSpPr>
              <p:spPr>
                <a:xfrm flipV="1">
                  <a:off x="3546081" y="2386837"/>
                  <a:ext cx="548640" cy="0"/>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3955444" y="2104159"/>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70" name="TextBox 69"/>
                    <p:cNvSpPr txBox="1">
                      <a:spLocks noRot="1" noChangeAspect="1" noMove="1" noResize="1" noEditPoints="1" noAdjustHandles="1" noChangeArrowheads="1" noChangeShapeType="1" noTextEdit="1"/>
                    </p:cNvSpPr>
                    <p:nvPr/>
                  </p:nvSpPr>
                  <p:spPr>
                    <a:xfrm>
                      <a:off x="3955444" y="2104159"/>
                      <a:ext cx="183320" cy="276999"/>
                    </a:xfrm>
                    <a:prstGeom prst="rect">
                      <a:avLst/>
                    </a:prstGeom>
                    <a:blipFill>
                      <a:blip r:embed="rId8"/>
                      <a:stretch>
                        <a:fillRect l="-20000" r="-1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0" name="TextBox 79"/>
                  <p:cNvSpPr txBox="1"/>
                  <p:nvPr/>
                </p:nvSpPr>
                <p:spPr>
                  <a:xfrm>
                    <a:off x="3625141" y="1310503"/>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3625141" y="1310503"/>
                    <a:ext cx="186718" cy="276999"/>
                  </a:xfrm>
                  <a:prstGeom prst="rect">
                    <a:avLst/>
                  </a:prstGeom>
                  <a:blipFill>
                    <a:blip r:embed="rId9"/>
                    <a:stretch>
                      <a:fillRect l="-32258" r="-25806" b="-26667"/>
                    </a:stretch>
                  </a:blipFill>
                </p:spPr>
                <p:txBody>
                  <a:bodyPr/>
                  <a:lstStyle/>
                  <a:p>
                    <a:r>
                      <a:rPr lang="en-US">
                        <a:noFill/>
                      </a:rPr>
                      <a:t> </a:t>
                    </a:r>
                  </a:p>
                </p:txBody>
              </p:sp>
            </mc:Fallback>
          </mc:AlternateContent>
        </p:grpSp>
      </p:grpSp>
      <p:grpSp>
        <p:nvGrpSpPr>
          <p:cNvPr id="44" name="Group 43"/>
          <p:cNvGrpSpPr/>
          <p:nvPr/>
        </p:nvGrpSpPr>
        <p:grpSpPr>
          <a:xfrm>
            <a:off x="276684" y="3310893"/>
            <a:ext cx="3853142" cy="2511826"/>
            <a:chOff x="481080" y="3310893"/>
            <a:chExt cx="3853142" cy="2511826"/>
          </a:xfrm>
        </p:grpSpPr>
        <p:grpSp>
          <p:nvGrpSpPr>
            <p:cNvPr id="38" name="Group 37"/>
            <p:cNvGrpSpPr/>
            <p:nvPr/>
          </p:nvGrpSpPr>
          <p:grpSpPr>
            <a:xfrm>
              <a:off x="1164557" y="3826207"/>
              <a:ext cx="3169665" cy="1939743"/>
              <a:chOff x="1030042" y="3314941"/>
              <a:chExt cx="3169665" cy="1939743"/>
            </a:xfrm>
          </p:grpSpPr>
          <p:sp>
            <p:nvSpPr>
              <p:cNvPr id="84" name="Oval 83"/>
              <p:cNvSpPr/>
              <p:nvPr/>
            </p:nvSpPr>
            <p:spPr>
              <a:xfrm>
                <a:off x="1075762" y="4310922"/>
                <a:ext cx="2217683" cy="91440"/>
              </a:xfrm>
              <a:prstGeom prst="ellipse">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p:cNvCxnSpPr/>
              <p:nvPr/>
            </p:nvCxnSpPr>
            <p:spPr>
              <a:xfrm flipH="1" flipV="1">
                <a:off x="3301721" y="3465671"/>
                <a:ext cx="0" cy="881986"/>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3301721" y="4360440"/>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p:cNvSpPr txBox="1"/>
                  <p:nvPr/>
                </p:nvSpPr>
                <p:spPr>
                  <a:xfrm>
                    <a:off x="4052356" y="4053427"/>
                    <a:ext cx="147351"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95" name="TextBox 94"/>
                  <p:cNvSpPr txBox="1">
                    <a:spLocks noRot="1" noChangeAspect="1" noMove="1" noResize="1" noEditPoints="1" noAdjustHandles="1" noChangeArrowheads="1" noChangeShapeType="1" noTextEdit="1"/>
                  </p:cNvSpPr>
                  <p:nvPr/>
                </p:nvSpPr>
                <p:spPr>
                  <a:xfrm>
                    <a:off x="4052356" y="4053427"/>
                    <a:ext cx="147351" cy="222650"/>
                  </a:xfrm>
                  <a:prstGeom prst="rect">
                    <a:avLst/>
                  </a:prstGeom>
                  <a:blipFill>
                    <a:blip r:embed="rId10"/>
                    <a:stretch>
                      <a:fillRect l="-37500" r="-291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3379541" y="3314941"/>
                    <a:ext cx="150082"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96" name="TextBox 95"/>
                  <p:cNvSpPr txBox="1">
                    <a:spLocks noRot="1" noChangeAspect="1" noMove="1" noResize="1" noEditPoints="1" noAdjustHandles="1" noChangeArrowheads="1" noChangeShapeType="1" noTextEdit="1"/>
                  </p:cNvSpPr>
                  <p:nvPr/>
                </p:nvSpPr>
                <p:spPr>
                  <a:xfrm>
                    <a:off x="3379541" y="3314941"/>
                    <a:ext cx="150082" cy="222650"/>
                  </a:xfrm>
                  <a:prstGeom prst="rect">
                    <a:avLst/>
                  </a:prstGeom>
                  <a:blipFill>
                    <a:blip r:embed="rId11"/>
                    <a:stretch>
                      <a:fillRect l="-52000" r="-44000" b="-58333"/>
                    </a:stretch>
                  </a:blipFill>
                </p:spPr>
                <p:txBody>
                  <a:bodyPr/>
                  <a:lstStyle/>
                  <a:p>
                    <a:r>
                      <a:rPr lang="en-US">
                        <a:noFill/>
                      </a:rPr>
                      <a:t> </a:t>
                    </a:r>
                  </a:p>
                </p:txBody>
              </p:sp>
            </mc:Fallback>
          </mc:AlternateContent>
          <p:cxnSp>
            <p:nvCxnSpPr>
              <p:cNvPr id="98" name="Straight Connector 97"/>
              <p:cNvCxnSpPr/>
              <p:nvPr/>
            </p:nvCxnSpPr>
            <p:spPr>
              <a:xfrm>
                <a:off x="2063235" y="3697891"/>
                <a:ext cx="1207938" cy="0"/>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2904138" y="3999768"/>
                <a:ext cx="734989" cy="734989"/>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2611741" y="3699360"/>
                <a:ext cx="1322980" cy="1322979"/>
              </a:xfrm>
              <a:prstGeom prst="ellipse">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a:off x="2020553" y="5022340"/>
                <a:ext cx="1207938" cy="0"/>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2"/>
                <a:endCxn id="99" idx="1"/>
              </p:cNvCxnSpPr>
              <p:nvPr/>
            </p:nvCxnSpPr>
            <p:spPr>
              <a:xfrm flipV="1">
                <a:off x="2611741" y="4107405"/>
                <a:ext cx="400035" cy="253445"/>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2"/>
                <a:endCxn id="99" idx="3"/>
              </p:cNvCxnSpPr>
              <p:nvPr/>
            </p:nvCxnSpPr>
            <p:spPr>
              <a:xfrm>
                <a:off x="2611741" y="4360849"/>
                <a:ext cx="400035" cy="26627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2349926" y="3539875"/>
                <a:ext cx="0" cy="302183"/>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2101985" y="3393220"/>
                    <a:ext cx="221310"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2101985" y="3393220"/>
                    <a:ext cx="221310" cy="222650"/>
                  </a:xfrm>
                  <a:prstGeom prst="rect">
                    <a:avLst/>
                  </a:prstGeom>
                  <a:blipFill>
                    <a:blip r:embed="rId12"/>
                    <a:stretch>
                      <a:fillRect l="-27027" r="-18919" b="-43243"/>
                    </a:stretch>
                  </a:blipFill>
                </p:spPr>
                <p:txBody>
                  <a:bodyPr/>
                  <a:lstStyle/>
                  <a:p>
                    <a:r>
                      <a:rPr lang="en-US">
                        <a:noFill/>
                      </a:rPr>
                      <a:t> </a:t>
                    </a:r>
                  </a:p>
                </p:txBody>
              </p:sp>
            </mc:Fallback>
          </mc:AlternateContent>
          <p:cxnSp>
            <p:nvCxnSpPr>
              <p:cNvPr id="106" name="Straight Arrow Connector 105"/>
              <p:cNvCxnSpPr/>
              <p:nvPr/>
            </p:nvCxnSpPr>
            <p:spPr>
              <a:xfrm rot="2700000" flipV="1">
                <a:off x="3721127" y="3698472"/>
                <a:ext cx="0" cy="302183"/>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p:cNvSpPr txBox="1"/>
                  <p:nvPr/>
                </p:nvSpPr>
                <p:spPr>
                  <a:xfrm>
                    <a:off x="3809867" y="3528830"/>
                    <a:ext cx="221310"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107" name="TextBox 106"/>
                  <p:cNvSpPr txBox="1">
                    <a:spLocks noRot="1" noChangeAspect="1" noMove="1" noResize="1" noEditPoints="1" noAdjustHandles="1" noChangeArrowheads="1" noChangeShapeType="1" noTextEdit="1"/>
                  </p:cNvSpPr>
                  <p:nvPr/>
                </p:nvSpPr>
                <p:spPr>
                  <a:xfrm>
                    <a:off x="3809867" y="3528830"/>
                    <a:ext cx="221310" cy="222650"/>
                  </a:xfrm>
                  <a:prstGeom prst="rect">
                    <a:avLst/>
                  </a:prstGeom>
                  <a:blipFill>
                    <a:blip r:embed="rId13"/>
                    <a:stretch>
                      <a:fillRect l="-27778" r="-22222" b="-47222"/>
                    </a:stretch>
                  </a:blipFill>
                </p:spPr>
                <p:txBody>
                  <a:bodyPr/>
                  <a:lstStyle/>
                  <a:p>
                    <a:r>
                      <a:rPr lang="en-US">
                        <a:noFill/>
                      </a:rPr>
                      <a:t> </a:t>
                    </a:r>
                  </a:p>
                </p:txBody>
              </p:sp>
            </mc:Fallback>
          </mc:AlternateContent>
          <p:cxnSp>
            <p:nvCxnSpPr>
              <p:cNvPr id="108" name="Straight Arrow Connector 107"/>
              <p:cNvCxnSpPr/>
              <p:nvPr/>
            </p:nvCxnSpPr>
            <p:spPr>
              <a:xfrm rot="18900000">
                <a:off x="3543379" y="4485999"/>
                <a:ext cx="0" cy="302183"/>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3414243" y="4674278"/>
                    <a:ext cx="199200"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109" name="TextBox 108"/>
                  <p:cNvSpPr txBox="1">
                    <a:spLocks noRot="1" noChangeAspect="1" noMove="1" noResize="1" noEditPoints="1" noAdjustHandles="1" noChangeArrowheads="1" noChangeShapeType="1" noTextEdit="1"/>
                  </p:cNvSpPr>
                  <p:nvPr/>
                </p:nvSpPr>
                <p:spPr>
                  <a:xfrm>
                    <a:off x="3414243" y="4674278"/>
                    <a:ext cx="199200" cy="222650"/>
                  </a:xfrm>
                  <a:prstGeom prst="rect">
                    <a:avLst/>
                  </a:prstGeom>
                  <a:blipFill>
                    <a:blip r:embed="rId14"/>
                    <a:stretch>
                      <a:fillRect l="-31250" r="-15625" b="-38889"/>
                    </a:stretch>
                  </a:blipFill>
                </p:spPr>
                <p:txBody>
                  <a:bodyPr/>
                  <a:lstStyle/>
                  <a:p>
                    <a:r>
                      <a:rPr lang="en-US">
                        <a:noFill/>
                      </a:rPr>
                      <a:t> </a:t>
                    </a:r>
                  </a:p>
                </p:txBody>
              </p:sp>
            </mc:Fallback>
          </mc:AlternateContent>
          <p:cxnSp>
            <p:nvCxnSpPr>
              <p:cNvPr id="110" name="Straight Arrow Connector 109"/>
              <p:cNvCxnSpPr/>
              <p:nvPr/>
            </p:nvCxnSpPr>
            <p:spPr>
              <a:xfrm>
                <a:off x="2349926" y="4896812"/>
                <a:ext cx="0" cy="302183"/>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2101985" y="5032034"/>
                    <a:ext cx="221310" cy="22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111" name="TextBox 110"/>
                  <p:cNvSpPr txBox="1">
                    <a:spLocks noRot="1" noChangeAspect="1" noMove="1" noResize="1" noEditPoints="1" noAdjustHandles="1" noChangeArrowheads="1" noChangeShapeType="1" noTextEdit="1"/>
                  </p:cNvSpPr>
                  <p:nvPr/>
                </p:nvSpPr>
                <p:spPr>
                  <a:xfrm>
                    <a:off x="2101985" y="5032034"/>
                    <a:ext cx="221310" cy="222650"/>
                  </a:xfrm>
                  <a:prstGeom prst="rect">
                    <a:avLst/>
                  </a:prstGeom>
                  <a:blipFill>
                    <a:blip r:embed="rId15"/>
                    <a:stretch>
                      <a:fillRect l="-27027" r="-18919" b="-43243"/>
                    </a:stretch>
                  </a:blipFill>
                </p:spPr>
                <p:txBody>
                  <a:bodyPr/>
                  <a:lstStyle/>
                  <a:p>
                    <a:r>
                      <a:rPr lang="en-US">
                        <a:noFill/>
                      </a:rPr>
                      <a:t> </a:t>
                    </a:r>
                  </a:p>
                </p:txBody>
              </p:sp>
            </mc:Fallback>
          </mc:AlternateContent>
          <p:cxnSp>
            <p:nvCxnSpPr>
              <p:cNvPr id="112" name="Straight Arrow Connector 111"/>
              <p:cNvCxnSpPr/>
              <p:nvPr/>
            </p:nvCxnSpPr>
            <p:spPr>
              <a:xfrm flipH="1" flipV="1">
                <a:off x="2696886" y="4078534"/>
                <a:ext cx="168355" cy="251323"/>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2629971" y="3796522"/>
                    <a:ext cx="199200" cy="222650"/>
                  </a:xfrm>
                  <a:prstGeom prst="rect">
                    <a:avLst/>
                  </a:prstGeom>
                  <a:solidFill>
                    <a:schemeClr val="bg1">
                      <a:alpha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113" name="TextBox 112"/>
                  <p:cNvSpPr txBox="1">
                    <a:spLocks noRot="1" noChangeAspect="1" noMove="1" noResize="1" noEditPoints="1" noAdjustHandles="1" noChangeArrowheads="1" noChangeShapeType="1" noTextEdit="1"/>
                  </p:cNvSpPr>
                  <p:nvPr/>
                </p:nvSpPr>
                <p:spPr>
                  <a:xfrm>
                    <a:off x="2629971" y="3796522"/>
                    <a:ext cx="199200" cy="222650"/>
                  </a:xfrm>
                  <a:prstGeom prst="rect">
                    <a:avLst/>
                  </a:prstGeom>
                  <a:blipFill>
                    <a:blip r:embed="rId16"/>
                    <a:stretch>
                      <a:fillRect l="-30303" r="-12121" b="-38889"/>
                    </a:stretch>
                  </a:blipFill>
                </p:spPr>
                <p:txBody>
                  <a:bodyPr/>
                  <a:lstStyle/>
                  <a:p>
                    <a:r>
                      <a:rPr lang="en-US">
                        <a:noFill/>
                      </a:rPr>
                      <a:t> </a:t>
                    </a:r>
                  </a:p>
                </p:txBody>
              </p:sp>
            </mc:Fallback>
          </mc:AlternateContent>
          <p:sp>
            <p:nvSpPr>
              <p:cNvPr id="35" name="Oval 34"/>
              <p:cNvSpPr/>
              <p:nvPr/>
            </p:nvSpPr>
            <p:spPr>
              <a:xfrm>
                <a:off x="1030042" y="4301937"/>
                <a:ext cx="91440" cy="91440"/>
              </a:xfrm>
              <a:prstGeom prst="ellipse">
                <a:avLst/>
              </a:prstGeom>
              <a:solidFill>
                <a:schemeClr val="accent4">
                  <a:lumMod val="40000"/>
                  <a:lumOff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2730658" y="4464872"/>
                <a:ext cx="360606" cy="323704"/>
                <a:chOff x="2184603" y="4266757"/>
                <a:chExt cx="360606" cy="323704"/>
              </a:xfrm>
            </p:grpSpPr>
            <p:cxnSp>
              <p:nvCxnSpPr>
                <p:cNvPr id="34" name="Straight Arrow Connector 33"/>
                <p:cNvCxnSpPr/>
                <p:nvPr/>
              </p:nvCxnSpPr>
              <p:spPr>
                <a:xfrm flipH="1">
                  <a:off x="2184603" y="4266757"/>
                  <a:ext cx="360606" cy="0"/>
                </a:xfrm>
                <a:prstGeom prst="straightConnector1">
                  <a:avLst/>
                </a:prstGeom>
                <a:ln w="19050">
                  <a:solidFill>
                    <a:schemeClr val="accent2">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TextBox 116"/>
                    <p:cNvSpPr txBox="1"/>
                    <p:nvPr/>
                  </p:nvSpPr>
                  <p:spPr>
                    <a:xfrm>
                      <a:off x="2263852" y="4313462"/>
                      <a:ext cx="278281" cy="276999"/>
                    </a:xfrm>
                    <a:prstGeom prst="rect">
                      <a:avLst/>
                    </a:prstGeom>
                    <a:solidFill>
                      <a:schemeClr val="bg1">
                        <a:alpha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oMath>
                        </m:oMathPara>
                      </a14:m>
                      <a:endParaRPr lang="en-US" dirty="0"/>
                    </a:p>
                  </p:txBody>
                </p:sp>
              </mc:Choice>
              <mc:Fallback xmlns="">
                <p:sp>
                  <p:nvSpPr>
                    <p:cNvPr id="117" name="TextBox 116"/>
                    <p:cNvSpPr txBox="1">
                      <a:spLocks noRot="1" noChangeAspect="1" noMove="1" noResize="1" noEditPoints="1" noAdjustHandles="1" noChangeArrowheads="1" noChangeShapeType="1" noTextEdit="1"/>
                    </p:cNvSpPr>
                    <p:nvPr/>
                  </p:nvSpPr>
                  <p:spPr>
                    <a:xfrm>
                      <a:off x="2263852" y="4313462"/>
                      <a:ext cx="278281" cy="276999"/>
                    </a:xfrm>
                    <a:prstGeom prst="rect">
                      <a:avLst/>
                    </a:prstGeom>
                    <a:blipFill>
                      <a:blip r:embed="rId17"/>
                      <a:stretch>
                        <a:fillRect l="-13043" r="-4348" b="-15556"/>
                      </a:stretch>
                    </a:blipFill>
                  </p:spPr>
                  <p:txBody>
                    <a:bodyPr/>
                    <a:lstStyle/>
                    <a:p>
                      <a:r>
                        <a:rPr lang="en-US">
                          <a:noFill/>
                        </a:rPr>
                        <a:t> </a:t>
                      </a:r>
                    </a:p>
                  </p:txBody>
                </p:sp>
              </mc:Fallback>
            </mc:AlternateContent>
          </p:grpSp>
          <p:cxnSp>
            <p:nvCxnSpPr>
              <p:cNvPr id="119" name="Straight Arrow Connector 118"/>
              <p:cNvCxnSpPr/>
              <p:nvPr/>
            </p:nvCxnSpPr>
            <p:spPr>
              <a:xfrm flipH="1">
                <a:off x="2710186" y="4262429"/>
                <a:ext cx="360606" cy="0"/>
              </a:xfrm>
              <a:prstGeom prst="straightConnector1">
                <a:avLst/>
              </a:prstGeom>
              <a:ln w="19050">
                <a:solidFill>
                  <a:schemeClr val="accent2">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481080" y="3310893"/>
              <a:ext cx="3089976" cy="646331"/>
            </a:xfrm>
            <a:prstGeom prst="rect">
              <a:avLst/>
            </a:prstGeom>
            <a:noFill/>
          </p:spPr>
          <p:txBody>
            <a:bodyPr wrap="square" rtlCol="0">
              <a:spAutoFit/>
            </a:bodyPr>
            <a:lstStyle/>
            <a:p>
              <a:r>
                <a:rPr lang="en-US" dirty="0" smtClean="0"/>
                <a:t>Waves are generated at each crack tip</a:t>
              </a:r>
              <a:endParaRPr lang="en-US" dirty="0"/>
            </a:p>
          </p:txBody>
        </p:sp>
        <p:cxnSp>
          <p:nvCxnSpPr>
            <p:cNvPr id="40" name="Straight Arrow Connector 39"/>
            <p:cNvCxnSpPr>
              <a:endCxn id="35" idx="4"/>
            </p:cNvCxnSpPr>
            <p:nvPr/>
          </p:nvCxnSpPr>
          <p:spPr>
            <a:xfrm flipV="1">
              <a:off x="1091821" y="4904643"/>
              <a:ext cx="118456" cy="34138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95606" y="5176388"/>
              <a:ext cx="1753730" cy="646331"/>
            </a:xfrm>
            <a:prstGeom prst="rect">
              <a:avLst/>
            </a:prstGeom>
            <a:noFill/>
          </p:spPr>
          <p:txBody>
            <a:bodyPr wrap="square" rtlCol="0">
              <a:spAutoFit/>
            </a:bodyPr>
            <a:lstStyle/>
            <a:p>
              <a:r>
                <a:rPr lang="en-US" dirty="0" smtClean="0"/>
                <a:t>Position plotted to the right</a:t>
              </a:r>
              <a:endParaRPr lang="en-US" dirty="0"/>
            </a:p>
          </p:txBody>
        </p:sp>
      </p:grpSp>
      <p:grpSp>
        <p:nvGrpSpPr>
          <p:cNvPr id="75" name="Group 74"/>
          <p:cNvGrpSpPr/>
          <p:nvPr/>
        </p:nvGrpSpPr>
        <p:grpSpPr>
          <a:xfrm>
            <a:off x="4541632" y="2805333"/>
            <a:ext cx="4478543" cy="3360626"/>
            <a:chOff x="4589257" y="2681508"/>
            <a:chExt cx="4478543" cy="3360626"/>
          </a:xfrm>
        </p:grpSpPr>
        <p:pic>
          <p:nvPicPr>
            <p:cNvPr id="43" name="Picture 42"/>
            <p:cNvPicPr>
              <a:picLocks noChangeAspect="1"/>
            </p:cNvPicPr>
            <p:nvPr/>
          </p:nvPicPr>
          <p:blipFill rotWithShape="1">
            <a:blip r:embed="rId18"/>
            <a:srcRect l="4976" t="4277" r="3021"/>
            <a:stretch/>
          </p:blipFill>
          <p:spPr>
            <a:xfrm rot="60000">
              <a:off x="4589257" y="2979933"/>
              <a:ext cx="4338626" cy="3062201"/>
            </a:xfrm>
            <a:prstGeom prst="rect">
              <a:avLst/>
            </a:prstGeom>
          </p:spPr>
        </p:pic>
        <p:sp>
          <p:nvSpPr>
            <p:cNvPr id="60" name="TextBox 59"/>
            <p:cNvSpPr txBox="1"/>
            <p:nvPr/>
          </p:nvSpPr>
          <p:spPr>
            <a:xfrm>
              <a:off x="7942907" y="5161342"/>
              <a:ext cx="1011367" cy="276999"/>
            </a:xfrm>
            <a:prstGeom prst="rect">
              <a:avLst/>
            </a:prstGeom>
            <a:noFill/>
          </p:spPr>
          <p:txBody>
            <a:bodyPr wrap="none" rtlCol="0">
              <a:spAutoFit/>
            </a:bodyPr>
            <a:lstStyle/>
            <a:p>
              <a:r>
                <a:rPr lang="en-US" sz="1200" dirty="0" smtClean="0"/>
                <a:t>Freund, 1990</a:t>
              </a:r>
              <a:endParaRPr lang="en-US" sz="1200" dirty="0"/>
            </a:p>
          </p:txBody>
        </p:sp>
        <p:sp>
          <p:nvSpPr>
            <p:cNvPr id="152" name="Oval 151"/>
            <p:cNvSpPr/>
            <p:nvPr/>
          </p:nvSpPr>
          <p:spPr>
            <a:xfrm>
              <a:off x="7916237" y="3454319"/>
              <a:ext cx="91440" cy="91440"/>
            </a:xfrm>
            <a:prstGeom prst="ellipse">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763837" y="3542618"/>
              <a:ext cx="91440" cy="91440"/>
            </a:xfrm>
            <a:prstGeom prst="ellipse">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a:endCxn id="152" idx="0"/>
            </p:cNvCxnSpPr>
            <p:nvPr/>
          </p:nvCxnSpPr>
          <p:spPr>
            <a:xfrm flipH="1">
              <a:off x="7961957" y="2997056"/>
              <a:ext cx="45720" cy="457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555976" y="2681508"/>
              <a:ext cx="1511824" cy="369332"/>
            </a:xfrm>
            <a:prstGeom prst="rect">
              <a:avLst/>
            </a:prstGeom>
            <a:noFill/>
          </p:spPr>
          <p:txBody>
            <a:bodyPr wrap="none" rtlCol="0">
              <a:spAutoFit/>
            </a:bodyPr>
            <a:lstStyle/>
            <a:p>
              <a:r>
                <a:rPr lang="en-US" dirty="0" smtClean="0"/>
                <a:t>Rayleigh wave</a:t>
              </a:r>
              <a:endParaRPr lang="en-US" dirty="0"/>
            </a:p>
          </p:txBody>
        </p:sp>
        <p:cxnSp>
          <p:nvCxnSpPr>
            <p:cNvPr id="154" name="Straight Connector 153"/>
            <p:cNvCxnSpPr/>
            <p:nvPr/>
          </p:nvCxnSpPr>
          <p:spPr>
            <a:xfrm>
              <a:off x="7544364" y="3225687"/>
              <a:ext cx="229843" cy="333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6403135" y="2896139"/>
              <a:ext cx="1258037" cy="369332"/>
            </a:xfrm>
            <a:prstGeom prst="rect">
              <a:avLst/>
            </a:prstGeom>
            <a:noFill/>
          </p:spPr>
          <p:txBody>
            <a:bodyPr wrap="none" rtlCol="0">
              <a:spAutoFit/>
            </a:bodyPr>
            <a:lstStyle/>
            <a:p>
              <a:r>
                <a:rPr lang="en-US" dirty="0" smtClean="0"/>
                <a:t>Shear wave</a:t>
              </a:r>
              <a:endParaRPr lang="en-US" dirty="0"/>
            </a:p>
          </p:txBody>
        </p:sp>
        <p:cxnSp>
          <p:nvCxnSpPr>
            <p:cNvPr id="156" name="Straight Connector 155"/>
            <p:cNvCxnSpPr/>
            <p:nvPr/>
          </p:nvCxnSpPr>
          <p:spPr>
            <a:xfrm>
              <a:off x="6647749" y="4180286"/>
              <a:ext cx="65101" cy="409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6382766" y="4573536"/>
              <a:ext cx="1800814" cy="369332"/>
            </a:xfrm>
            <a:prstGeom prst="rect">
              <a:avLst/>
            </a:prstGeom>
            <a:noFill/>
          </p:spPr>
          <p:txBody>
            <a:bodyPr wrap="none" rtlCol="0">
              <a:spAutoFit/>
            </a:bodyPr>
            <a:lstStyle/>
            <a:p>
              <a:r>
                <a:rPr lang="en-US" dirty="0" smtClean="0"/>
                <a:t>Dilatational wave</a:t>
              </a:r>
              <a:endParaRPr lang="en-US" dirty="0"/>
            </a:p>
          </p:txBody>
        </p:sp>
        <p:sp>
          <p:nvSpPr>
            <p:cNvPr id="62" name="Oval 61"/>
            <p:cNvSpPr/>
            <p:nvPr/>
          </p:nvSpPr>
          <p:spPr>
            <a:xfrm>
              <a:off x="6602029" y="4112678"/>
              <a:ext cx="91440" cy="91440"/>
            </a:xfrm>
            <a:prstGeom prst="ellipse">
              <a:avLst/>
            </a:prstGeom>
            <a:solidFill>
              <a:schemeClr val="accent6">
                <a:lumMod val="40000"/>
                <a:lumOff val="60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59234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17</a:t>
            </a:r>
            <a:endParaRPr lang="en-US" dirty="0"/>
          </a:p>
        </p:txBody>
      </p:sp>
      <p:sp>
        <p:nvSpPr>
          <p:cNvPr id="142" name="TextBox 141"/>
          <p:cNvSpPr txBox="1"/>
          <p:nvPr/>
        </p:nvSpPr>
        <p:spPr>
          <a:xfrm>
            <a:off x="1895947" y="136518"/>
            <a:ext cx="5352106" cy="646331"/>
          </a:xfrm>
          <a:prstGeom prst="rect">
            <a:avLst/>
          </a:prstGeom>
          <a:noFill/>
        </p:spPr>
        <p:txBody>
          <a:bodyPr wrap="none" rtlCol="0">
            <a:spAutoFit/>
          </a:bodyPr>
          <a:lstStyle/>
          <a:p>
            <a:r>
              <a:rPr lang="en-US" sz="3600" dirty="0" smtClean="0">
                <a:solidFill>
                  <a:srgbClr val="C00000"/>
                </a:solidFill>
              </a:rPr>
              <a:t>Stationary Crack – Initiation</a:t>
            </a:r>
          </a:p>
        </p:txBody>
      </p:sp>
      <mc:AlternateContent xmlns:mc="http://schemas.openxmlformats.org/markup-compatibility/2006" xmlns:a14="http://schemas.microsoft.com/office/drawing/2010/main">
        <mc:Choice Requires="a14">
          <p:sp>
            <p:nvSpPr>
              <p:cNvPr id="18" name="TextBox 17"/>
              <p:cNvSpPr txBox="1"/>
              <p:nvPr/>
            </p:nvSpPr>
            <p:spPr>
              <a:xfrm>
                <a:off x="626212" y="905261"/>
                <a:ext cx="2939480" cy="1200329"/>
              </a:xfrm>
              <a:prstGeom prst="rect">
                <a:avLst/>
              </a:prstGeom>
              <a:noFill/>
            </p:spPr>
            <p:txBody>
              <a:bodyPr wrap="square" rtlCol="0">
                <a:spAutoFit/>
              </a:bodyPr>
              <a:lstStyle/>
              <a:p>
                <a:r>
                  <a:rPr lang="en-US" dirty="0" smtClean="0"/>
                  <a:t>For a dynamic case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𝑐𝑟𝑖𝑡</m:t>
                        </m:r>
                      </m:sub>
                    </m:sSub>
                    <m:r>
                      <a:rPr lang="en-US" b="0" i="0" smtClean="0">
                        <a:latin typeface="Cambria Math" panose="02040503050406030204" pitchFamily="18" charset="0"/>
                      </a:rPr>
                      <m:t>,</m:t>
                    </m:r>
                  </m:oMath>
                </a14:m>
                <a:r>
                  <a:rPr lang="en-US" dirty="0" smtClean="0"/>
                  <a:t> where,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𝜎</m:t>
                        </m:r>
                      </m:e>
                      <m:sub>
                        <m:r>
                          <a:rPr lang="en-US" i="1" dirty="0" smtClean="0">
                            <a:latin typeface="Cambria Math" panose="02040503050406030204" pitchFamily="18" charset="0"/>
                          </a:rPr>
                          <m:t>0</m:t>
                        </m:r>
                      </m:sub>
                    </m:sSub>
                    <m:r>
                      <a:rPr lang="en-US" i="1" dirty="0" smtClean="0">
                        <a:latin typeface="Cambria Math" panose="02040503050406030204" pitchFamily="18" charset="0"/>
                      </a:rPr>
                      <m:t> </m:t>
                    </m:r>
                  </m:oMath>
                </a14:m>
                <a:r>
                  <a:rPr lang="en-US" dirty="0" smtClean="0"/>
                  <a:t>is the smallest applied stress to satisfy criterion</a:t>
                </a:r>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626212" y="905261"/>
                <a:ext cx="2939480" cy="1200329"/>
              </a:xfrm>
              <a:prstGeom prst="rect">
                <a:avLst/>
              </a:prstGeom>
              <a:blipFill>
                <a:blip r:embed="rId3"/>
                <a:stretch>
                  <a:fillRect l="-1867" t="-3061" r="-3112" b="-7143"/>
                </a:stretch>
              </a:blipFill>
            </p:spPr>
            <p:txBody>
              <a:bodyPr/>
              <a:lstStyle/>
              <a:p>
                <a:r>
                  <a:rPr lang="en-US">
                    <a:noFill/>
                  </a:rPr>
                  <a:t> </a:t>
                </a:r>
              </a:p>
            </p:txBody>
          </p:sp>
        </mc:Fallback>
      </mc:AlternateContent>
      <p:grpSp>
        <p:nvGrpSpPr>
          <p:cNvPr id="82" name="Group 81"/>
          <p:cNvGrpSpPr/>
          <p:nvPr/>
        </p:nvGrpSpPr>
        <p:grpSpPr>
          <a:xfrm>
            <a:off x="5264927" y="740177"/>
            <a:ext cx="3181568" cy="2365653"/>
            <a:chOff x="854719" y="1444792"/>
            <a:chExt cx="3181568" cy="2365653"/>
          </a:xfrm>
        </p:grpSpPr>
        <p:grpSp>
          <p:nvGrpSpPr>
            <p:cNvPr id="19" name="Group 18"/>
            <p:cNvGrpSpPr/>
            <p:nvPr/>
          </p:nvGrpSpPr>
          <p:grpSpPr>
            <a:xfrm>
              <a:off x="1108685" y="1444792"/>
              <a:ext cx="2805490" cy="834288"/>
              <a:chOff x="1108369" y="3569622"/>
              <a:chExt cx="2805490" cy="834288"/>
            </a:xfrm>
          </p:grpSpPr>
          <p:cxnSp>
            <p:nvCxnSpPr>
              <p:cNvPr id="138" name="Straight Arrow Connector 137"/>
              <p:cNvCxnSpPr>
                <a:stCxn id="139" idx="6"/>
              </p:cNvCxnSpPr>
              <p:nvPr/>
            </p:nvCxnSpPr>
            <p:spPr>
              <a:xfrm flipV="1">
                <a:off x="3340056" y="3661401"/>
                <a:ext cx="0" cy="69678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Oval 138"/>
              <p:cNvSpPr/>
              <p:nvPr/>
            </p:nvSpPr>
            <p:spPr>
              <a:xfrm>
                <a:off x="1122373" y="4312470"/>
                <a:ext cx="2217683" cy="91440"/>
              </a:xfrm>
              <a:prstGeom prst="ellipse">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Arrow Connector 139"/>
              <p:cNvCxnSpPr/>
              <p:nvPr/>
            </p:nvCxnSpPr>
            <p:spPr>
              <a:xfrm>
                <a:off x="1108370" y="4139336"/>
                <a:ext cx="2221992"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108369" y="4047896"/>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p:cNvSpPr txBox="1"/>
                  <p:nvPr/>
                </p:nvSpPr>
                <p:spPr>
                  <a:xfrm>
                    <a:off x="2136368" y="4008097"/>
                    <a:ext cx="181075"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oMath>
                      </m:oMathPara>
                    </a14:m>
                    <a:endParaRPr lang="en-US" dirty="0"/>
                  </a:p>
                </p:txBody>
              </p:sp>
            </mc:Choice>
            <mc:Fallback xmlns="">
              <p:sp>
                <p:nvSpPr>
                  <p:cNvPr id="144" name="TextBox 143"/>
                  <p:cNvSpPr txBox="1">
                    <a:spLocks noRot="1" noChangeAspect="1" noMove="1" noResize="1" noEditPoints="1" noAdjustHandles="1" noChangeArrowheads="1" noChangeShapeType="1" noTextEdit="1"/>
                  </p:cNvSpPr>
                  <p:nvPr/>
                </p:nvSpPr>
                <p:spPr>
                  <a:xfrm>
                    <a:off x="2136368" y="4008097"/>
                    <a:ext cx="181075" cy="276999"/>
                  </a:xfrm>
                  <a:prstGeom prst="rect">
                    <a:avLst/>
                  </a:prstGeom>
                  <a:blipFill>
                    <a:blip r:embed="rId4"/>
                    <a:stretch>
                      <a:fillRect l="-33333" r="-23333" b="-6522"/>
                    </a:stretch>
                  </a:blipFill>
                </p:spPr>
                <p:txBody>
                  <a:bodyPr/>
                  <a:lstStyle/>
                  <a:p>
                    <a:r>
                      <a:rPr lang="en-US">
                        <a:noFill/>
                      </a:rPr>
                      <a:t> </a:t>
                    </a:r>
                  </a:p>
                </p:txBody>
              </p:sp>
            </mc:Fallback>
          </mc:AlternateContent>
          <p:cxnSp>
            <p:nvCxnSpPr>
              <p:cNvPr id="145" name="Straight Arrow Connector 144"/>
              <p:cNvCxnSpPr/>
              <p:nvPr/>
            </p:nvCxnSpPr>
            <p:spPr>
              <a:xfrm flipV="1">
                <a:off x="3349751" y="4347679"/>
                <a:ext cx="54864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p:cNvSpPr txBox="1"/>
                  <p:nvPr/>
                </p:nvSpPr>
                <p:spPr>
                  <a:xfrm>
                    <a:off x="3730539" y="4026901"/>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46" name="TextBox 145"/>
                  <p:cNvSpPr txBox="1">
                    <a:spLocks noRot="1" noChangeAspect="1" noMove="1" noResize="1" noEditPoints="1" noAdjustHandles="1" noChangeArrowheads="1" noChangeShapeType="1" noTextEdit="1"/>
                  </p:cNvSpPr>
                  <p:nvPr/>
                </p:nvSpPr>
                <p:spPr>
                  <a:xfrm>
                    <a:off x="3730539" y="4026901"/>
                    <a:ext cx="183320" cy="276999"/>
                  </a:xfrm>
                  <a:prstGeom prst="rect">
                    <a:avLst/>
                  </a:prstGeom>
                  <a:blipFill>
                    <a:blip r:embed="rId5"/>
                    <a:stretch>
                      <a:fillRect l="-19355"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p:cNvSpPr txBox="1"/>
                  <p:nvPr/>
                </p:nvSpPr>
                <p:spPr>
                  <a:xfrm>
                    <a:off x="3386100" y="3569622"/>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47" name="TextBox 146"/>
                  <p:cNvSpPr txBox="1">
                    <a:spLocks noRot="1" noChangeAspect="1" noMove="1" noResize="1" noEditPoints="1" noAdjustHandles="1" noChangeArrowheads="1" noChangeShapeType="1" noTextEdit="1"/>
                  </p:cNvSpPr>
                  <p:nvPr/>
                </p:nvSpPr>
                <p:spPr>
                  <a:xfrm>
                    <a:off x="3386100" y="3569622"/>
                    <a:ext cx="186718" cy="276999"/>
                  </a:xfrm>
                  <a:prstGeom prst="rect">
                    <a:avLst/>
                  </a:prstGeom>
                  <a:blipFill>
                    <a:blip r:embed="rId6"/>
                    <a:stretch>
                      <a:fillRect l="-32258" r="-25806" b="-23913"/>
                    </a:stretch>
                  </a:blipFill>
                </p:spPr>
                <p:txBody>
                  <a:bodyPr/>
                  <a:lstStyle/>
                  <a:p>
                    <a:r>
                      <a:rPr lang="en-US">
                        <a:noFill/>
                      </a:rPr>
                      <a:t> </a:t>
                    </a:r>
                  </a:p>
                </p:txBody>
              </p:sp>
            </mc:Fallback>
          </mc:AlternateContent>
        </p:grpSp>
        <p:cxnSp>
          <p:nvCxnSpPr>
            <p:cNvPr id="22" name="Straight Connector 21"/>
            <p:cNvCxnSpPr/>
            <p:nvPr/>
          </p:nvCxnSpPr>
          <p:spPr>
            <a:xfrm>
              <a:off x="854719" y="2924175"/>
              <a:ext cx="2468880"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V="1">
              <a:off x="2288320" y="2695575"/>
              <a:ext cx="0" cy="457200"/>
            </a:xfrm>
            <a:prstGeom prst="straightConnector1">
              <a:avLst/>
            </a:prstGeom>
            <a:ln w="1905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294756" y="3011311"/>
                  <a:ext cx="2753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294756" y="3011311"/>
                  <a:ext cx="275332" cy="276999"/>
                </a:xfrm>
                <a:prstGeom prst="rect">
                  <a:avLst/>
                </a:prstGeom>
                <a:blipFill>
                  <a:blip r:embed="rId7"/>
                  <a:stretch>
                    <a:fillRect l="-13333" r="-6667" b="-15217"/>
                  </a:stretch>
                </a:blipFill>
              </p:spPr>
              <p:txBody>
                <a:bodyPr/>
                <a:lstStyle/>
                <a:p>
                  <a:r>
                    <a:rPr lang="en-US">
                      <a:noFill/>
                    </a:rPr>
                    <a:t> </a:t>
                  </a:r>
                </a:p>
              </p:txBody>
            </p:sp>
          </mc:Fallback>
        </mc:AlternateContent>
        <p:sp>
          <p:nvSpPr>
            <p:cNvPr id="41" name="Rectangle 40"/>
            <p:cNvSpPr/>
            <p:nvPr/>
          </p:nvSpPr>
          <p:spPr>
            <a:xfrm>
              <a:off x="3423246" y="2924175"/>
              <a:ext cx="368778" cy="591478"/>
            </a:xfrm>
            <a:prstGeom prst="rect">
              <a:avLst/>
            </a:prstGeom>
            <a:solidFill>
              <a:schemeClr val="accent6">
                <a:lumMod val="40000"/>
                <a:lumOff val="60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3414991" y="2924175"/>
              <a:ext cx="621296"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3414991" y="2924175"/>
              <a:ext cx="0" cy="88627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3703311" y="2606203"/>
                  <a:ext cx="2923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m:t>
                            </m:r>
                          </m:sup>
                        </m:sSup>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3703311" y="2606203"/>
                  <a:ext cx="292388" cy="276999"/>
                </a:xfrm>
                <a:prstGeom prst="rect">
                  <a:avLst/>
                </a:prstGeom>
                <a:blipFill>
                  <a:blip r:embed="rId8"/>
                  <a:stretch>
                    <a:fillRect l="-10417" r="-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p:cNvSpPr txBox="1"/>
                <p:nvPr/>
              </p:nvSpPr>
              <p:spPr>
                <a:xfrm>
                  <a:off x="3122969" y="3367310"/>
                  <a:ext cx="2485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oMath>
                    </m:oMathPara>
                  </a14:m>
                  <a:endParaRPr lang="en-US" dirty="0"/>
                </a:p>
              </p:txBody>
            </p:sp>
          </mc:Choice>
          <mc:Fallback xmlns="">
            <p:sp>
              <p:nvSpPr>
                <p:cNvPr id="151" name="TextBox 150"/>
                <p:cNvSpPr txBox="1">
                  <a:spLocks noRot="1" noChangeAspect="1" noMove="1" noResize="1" noEditPoints="1" noAdjustHandles="1" noChangeArrowheads="1" noChangeShapeType="1" noTextEdit="1"/>
                </p:cNvSpPr>
                <p:nvPr/>
              </p:nvSpPr>
              <p:spPr>
                <a:xfrm>
                  <a:off x="3122969" y="3367310"/>
                  <a:ext cx="248530" cy="276999"/>
                </a:xfrm>
                <a:prstGeom prst="rect">
                  <a:avLst/>
                </a:prstGeom>
                <a:blipFill>
                  <a:blip r:embed="rId9"/>
                  <a:stretch>
                    <a:fillRect l="-21951" r="-2439" b="-4444"/>
                  </a:stretch>
                </a:blipFill>
              </p:spPr>
              <p:txBody>
                <a:bodyPr/>
                <a:lstStyle/>
                <a:p>
                  <a:r>
                    <a:rPr lang="en-US">
                      <a:noFill/>
                    </a:rPr>
                    <a:t> </a:t>
                  </a:r>
                </a:p>
              </p:txBody>
            </p:sp>
          </mc:Fallback>
        </mc:AlternateContent>
      </p:gr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10"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83" name="TextBox 82"/>
          <p:cNvSpPr txBox="1"/>
          <p:nvPr/>
        </p:nvSpPr>
        <p:spPr>
          <a:xfrm>
            <a:off x="3966986" y="864612"/>
            <a:ext cx="1716706" cy="646331"/>
          </a:xfrm>
          <a:prstGeom prst="rect">
            <a:avLst/>
          </a:prstGeom>
          <a:noFill/>
        </p:spPr>
        <p:txBody>
          <a:bodyPr wrap="square" rtlCol="0">
            <a:spAutoFit/>
          </a:bodyPr>
          <a:lstStyle/>
          <a:p>
            <a:r>
              <a:rPr lang="en-US" dirty="0" smtClean="0"/>
              <a:t>Penny shaped crack</a:t>
            </a:r>
            <a:endParaRPr lang="en-US" dirty="0"/>
          </a:p>
        </p:txBody>
      </p:sp>
      <p:cxnSp>
        <p:nvCxnSpPr>
          <p:cNvPr id="86" name="Straight Connector 85"/>
          <p:cNvCxnSpPr>
            <a:endCxn id="139" idx="2"/>
          </p:cNvCxnSpPr>
          <p:nvPr/>
        </p:nvCxnSpPr>
        <p:spPr>
          <a:xfrm>
            <a:off x="4825339" y="1309891"/>
            <a:ext cx="707558" cy="2188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3440767" y="1888392"/>
            <a:ext cx="1967089" cy="646331"/>
          </a:xfrm>
          <a:prstGeom prst="rect">
            <a:avLst/>
          </a:prstGeom>
          <a:noFill/>
        </p:spPr>
        <p:txBody>
          <a:bodyPr wrap="square" rtlCol="0">
            <a:spAutoFit/>
          </a:bodyPr>
          <a:lstStyle/>
          <a:p>
            <a:r>
              <a:rPr lang="en-US" dirty="0" smtClean="0"/>
              <a:t>Leading edge of a propagating pulse</a:t>
            </a:r>
            <a:endParaRPr lang="en-US" dirty="0"/>
          </a:p>
        </p:txBody>
      </p:sp>
      <mc:AlternateContent xmlns:mc="http://schemas.openxmlformats.org/markup-compatibility/2006" xmlns:a14="http://schemas.microsoft.com/office/drawing/2010/main">
        <mc:Choice Requires="a14">
          <p:sp>
            <p:nvSpPr>
              <p:cNvPr id="163" name="TextBox 162"/>
              <p:cNvSpPr txBox="1"/>
              <p:nvPr/>
            </p:nvSpPr>
            <p:spPr>
              <a:xfrm>
                <a:off x="357291" y="2930155"/>
                <a:ext cx="2431628" cy="923330"/>
              </a:xfrm>
              <a:prstGeom prst="rect">
                <a:avLst/>
              </a:prstGeom>
              <a:noFill/>
            </p:spPr>
            <p:txBody>
              <a:bodyPr wrap="none" rtlCol="0">
                <a:spAutoFit/>
              </a:bodyPr>
              <a:lstStyle/>
              <a:p>
                <a:r>
                  <a:rPr lang="en-US" dirty="0" smtClean="0"/>
                  <a:t>When </a:t>
                </a:r>
                <a14:m>
                  <m:oMath xmlns:m="http://schemas.openxmlformats.org/officeDocument/2006/math">
                    <m:f>
                      <m:fPr>
                        <m:type m:val="lin"/>
                        <m:ctrlPr>
                          <a:rPr lang="en-US" i="1" smtClean="0">
                            <a:latin typeface="Cambria Math" panose="02040503050406030204" pitchFamily="18" charset="0"/>
                          </a:rPr>
                        </m:ctrlPr>
                      </m:fPr>
                      <m:num>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num>
                      <m:den>
                        <m:r>
                          <a:rPr lang="en-US" b="0" i="1" smtClean="0">
                            <a:latin typeface="Cambria Math" panose="02040503050406030204" pitchFamily="18" charset="0"/>
                          </a:rPr>
                          <m:t>𝐿</m:t>
                        </m:r>
                      </m:den>
                    </m:f>
                    <m:r>
                      <a:rPr lang="en-US" b="0" i="1" smtClean="0">
                        <a:latin typeface="Cambria Math" panose="02040503050406030204" pitchFamily="18" charset="0"/>
                      </a:rPr>
                      <m:t>≫1</m:t>
                    </m:r>
                  </m:oMath>
                </a14:m>
                <a:endParaRPr lang="en-US" dirty="0" smtClean="0"/>
              </a:p>
              <a:p>
                <a:r>
                  <a:rPr lang="en-US" dirty="0"/>
                  <a:t> </a:t>
                </a:r>
                <a:r>
                  <a:rPr lang="en-US" dirty="0" smtClean="0"/>
                  <a:t>    • short crack</a:t>
                </a:r>
              </a:p>
              <a:p>
                <a:r>
                  <a:rPr lang="en-US" dirty="0"/>
                  <a:t> </a:t>
                </a:r>
                <a:r>
                  <a:rPr lang="en-US" dirty="0" smtClean="0"/>
                  <a:t>    • long pulse duration</a:t>
                </a:r>
                <a:endParaRPr lang="en-US" dirty="0"/>
              </a:p>
            </p:txBody>
          </p:sp>
        </mc:Choice>
        <mc:Fallback xmlns="">
          <p:sp>
            <p:nvSpPr>
              <p:cNvPr id="163" name="TextBox 162"/>
              <p:cNvSpPr txBox="1">
                <a:spLocks noRot="1" noChangeAspect="1" noMove="1" noResize="1" noEditPoints="1" noAdjustHandles="1" noChangeArrowheads="1" noChangeShapeType="1" noTextEdit="1"/>
              </p:cNvSpPr>
              <p:nvPr/>
            </p:nvSpPr>
            <p:spPr>
              <a:xfrm>
                <a:off x="357291" y="2930155"/>
                <a:ext cx="2431628" cy="923330"/>
              </a:xfrm>
              <a:prstGeom prst="rect">
                <a:avLst/>
              </a:prstGeom>
              <a:blipFill>
                <a:blip r:embed="rId11"/>
                <a:stretch>
                  <a:fillRect l="-2261" t="-47020" r="-1759" b="-11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4674800" y="2930155"/>
                <a:ext cx="2516586" cy="923330"/>
              </a:xfrm>
              <a:prstGeom prst="rect">
                <a:avLst/>
              </a:prstGeom>
              <a:noFill/>
            </p:spPr>
            <p:txBody>
              <a:bodyPr wrap="none" rtlCol="0">
                <a:spAutoFit/>
              </a:bodyPr>
              <a:lstStyle/>
              <a:p>
                <a:r>
                  <a:rPr lang="en-US" dirty="0" smtClean="0"/>
                  <a:t>When </a:t>
                </a:r>
                <a14:m>
                  <m:oMath xmlns:m="http://schemas.openxmlformats.org/officeDocument/2006/math">
                    <m:f>
                      <m:fPr>
                        <m:type m:val="lin"/>
                        <m:ctrlPr>
                          <a:rPr lang="en-US" i="1" smtClean="0">
                            <a:latin typeface="Cambria Math" panose="02040503050406030204" pitchFamily="18" charset="0"/>
                          </a:rPr>
                        </m:ctrlPr>
                      </m:fPr>
                      <m:num>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num>
                      <m:den>
                        <m:r>
                          <a:rPr lang="en-US" b="0" i="1" smtClean="0">
                            <a:latin typeface="Cambria Math" panose="02040503050406030204" pitchFamily="18" charset="0"/>
                          </a:rPr>
                          <m:t>𝐿</m:t>
                        </m:r>
                      </m:den>
                    </m:f>
                    <m:r>
                      <a:rPr lang="en-US" b="0" i="1" smtClean="0">
                        <a:latin typeface="Cambria Math" panose="02040503050406030204" pitchFamily="18" charset="0"/>
                      </a:rPr>
                      <m:t>≪1</m:t>
                    </m:r>
                  </m:oMath>
                </a14:m>
                <a:endParaRPr lang="en-US" dirty="0" smtClean="0"/>
              </a:p>
              <a:p>
                <a:r>
                  <a:rPr lang="en-US" dirty="0"/>
                  <a:t> </a:t>
                </a:r>
                <a:r>
                  <a:rPr lang="en-US" dirty="0" smtClean="0"/>
                  <a:t>    • long crack</a:t>
                </a:r>
              </a:p>
              <a:p>
                <a:r>
                  <a:rPr lang="en-US" dirty="0"/>
                  <a:t> </a:t>
                </a:r>
                <a:r>
                  <a:rPr lang="en-US" dirty="0" smtClean="0"/>
                  <a:t>    • short pulse duration</a:t>
                </a:r>
                <a:endParaRPr lang="en-US" dirty="0"/>
              </a:p>
            </p:txBody>
          </p:sp>
        </mc:Choice>
        <mc:Fallback xmlns="">
          <p:sp>
            <p:nvSpPr>
              <p:cNvPr id="165" name="TextBox 164"/>
              <p:cNvSpPr txBox="1">
                <a:spLocks noRot="1" noChangeAspect="1" noMove="1" noResize="1" noEditPoints="1" noAdjustHandles="1" noChangeArrowheads="1" noChangeShapeType="1" noTextEdit="1"/>
              </p:cNvSpPr>
              <p:nvPr/>
            </p:nvSpPr>
            <p:spPr>
              <a:xfrm>
                <a:off x="4674800" y="2930155"/>
                <a:ext cx="2516586" cy="923330"/>
              </a:xfrm>
              <a:prstGeom prst="rect">
                <a:avLst/>
              </a:prstGeom>
              <a:blipFill>
                <a:blip r:embed="rId12"/>
                <a:stretch>
                  <a:fillRect l="-2179" t="-47020" r="-1453" b="-11258"/>
                </a:stretch>
              </a:blipFill>
            </p:spPr>
            <p:txBody>
              <a:bodyPr/>
              <a:lstStyle/>
              <a:p>
                <a:r>
                  <a:rPr lang="en-US">
                    <a:noFill/>
                  </a:rPr>
                  <a:t> </a:t>
                </a:r>
              </a:p>
            </p:txBody>
          </p:sp>
        </mc:Fallback>
      </mc:AlternateContent>
      <p:grpSp>
        <p:nvGrpSpPr>
          <p:cNvPr id="183" name="Group 182"/>
          <p:cNvGrpSpPr/>
          <p:nvPr/>
        </p:nvGrpSpPr>
        <p:grpSpPr>
          <a:xfrm>
            <a:off x="402645" y="4207058"/>
            <a:ext cx="3238004" cy="2075360"/>
            <a:chOff x="402645" y="4099480"/>
            <a:chExt cx="3238004" cy="2075360"/>
          </a:xfrm>
        </p:grpSpPr>
        <mc:AlternateContent xmlns:mc="http://schemas.openxmlformats.org/markup-compatibility/2006" xmlns:a14="http://schemas.microsoft.com/office/drawing/2010/main">
          <mc:Choice Requires="a14">
            <p:sp>
              <p:nvSpPr>
                <p:cNvPr id="171" name="TextBox 170"/>
                <p:cNvSpPr txBox="1"/>
                <p:nvPr/>
              </p:nvSpPr>
              <p:spPr>
                <a:xfrm>
                  <a:off x="402645" y="4099480"/>
                  <a:ext cx="5663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71" name="TextBox 170"/>
                <p:cNvSpPr txBox="1">
                  <a:spLocks noRot="1" noChangeAspect="1" noMove="1" noResize="1" noEditPoints="1" noAdjustHandles="1" noChangeArrowheads="1" noChangeShapeType="1" noTextEdit="1"/>
                </p:cNvSpPr>
                <p:nvPr/>
              </p:nvSpPr>
              <p:spPr>
                <a:xfrm>
                  <a:off x="402645" y="4099480"/>
                  <a:ext cx="566309" cy="276999"/>
                </a:xfrm>
                <a:prstGeom prst="rect">
                  <a:avLst/>
                </a:prstGeom>
                <a:blipFill>
                  <a:blip r:embed="rId13"/>
                  <a:stretch>
                    <a:fillRect l="-8602" t="-2174" r="-1505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p:cNvSpPr txBox="1"/>
                <p:nvPr/>
              </p:nvSpPr>
              <p:spPr>
                <a:xfrm>
                  <a:off x="2374130" y="5897841"/>
                  <a:ext cx="2485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oMath>
                    </m:oMathPara>
                  </a14:m>
                  <a:endParaRPr lang="en-US" dirty="0"/>
                </a:p>
              </p:txBody>
            </p:sp>
          </mc:Choice>
          <mc:Fallback xmlns="">
            <p:sp>
              <p:nvSpPr>
                <p:cNvPr id="173" name="TextBox 172"/>
                <p:cNvSpPr txBox="1">
                  <a:spLocks noRot="1" noChangeAspect="1" noMove="1" noResize="1" noEditPoints="1" noAdjustHandles="1" noChangeArrowheads="1" noChangeShapeType="1" noTextEdit="1"/>
                </p:cNvSpPr>
                <p:nvPr/>
              </p:nvSpPr>
              <p:spPr>
                <a:xfrm>
                  <a:off x="2374130" y="5897841"/>
                  <a:ext cx="248530" cy="276999"/>
                </a:xfrm>
                <a:prstGeom prst="rect">
                  <a:avLst/>
                </a:prstGeom>
                <a:blipFill>
                  <a:blip r:embed="rId14"/>
                  <a:stretch>
                    <a:fillRect l="-19512" r="-2439"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p:cNvSpPr txBox="1"/>
                <p:nvPr/>
              </p:nvSpPr>
              <p:spPr>
                <a:xfrm>
                  <a:off x="3490736" y="5641130"/>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174" name="TextBox 173"/>
                <p:cNvSpPr txBox="1">
                  <a:spLocks noRot="1" noChangeAspect="1" noMove="1" noResize="1" noEditPoints="1" noAdjustHandles="1" noChangeArrowheads="1" noChangeShapeType="1" noTextEdit="1"/>
                </p:cNvSpPr>
                <p:nvPr/>
              </p:nvSpPr>
              <p:spPr>
                <a:xfrm>
                  <a:off x="3490736" y="5641130"/>
                  <a:ext cx="149913" cy="276999"/>
                </a:xfrm>
                <a:prstGeom prst="rect">
                  <a:avLst/>
                </a:prstGeom>
                <a:blipFill>
                  <a:blip r:embed="rId15"/>
                  <a:stretch>
                    <a:fillRect l="-37500" r="-29167" b="-6667"/>
                  </a:stretch>
                </a:blipFill>
              </p:spPr>
              <p:txBody>
                <a:bodyPr/>
                <a:lstStyle/>
                <a:p>
                  <a:r>
                    <a:rPr lang="en-US">
                      <a:noFill/>
                    </a:rPr>
                    <a:t> </a:t>
                  </a:r>
                </a:p>
              </p:txBody>
            </p:sp>
          </mc:Fallback>
        </mc:AlternateContent>
        <p:cxnSp>
          <p:nvCxnSpPr>
            <p:cNvPr id="176" name="Straight Connector 175"/>
            <p:cNvCxnSpPr/>
            <p:nvPr/>
          </p:nvCxnSpPr>
          <p:spPr>
            <a:xfrm>
              <a:off x="685799" y="5029200"/>
              <a:ext cx="21031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2528440" y="4881878"/>
              <a:ext cx="0" cy="100584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7" name="Freeform 176"/>
            <p:cNvSpPr/>
            <p:nvPr/>
          </p:nvSpPr>
          <p:spPr>
            <a:xfrm>
              <a:off x="690733" y="4759445"/>
              <a:ext cx="2598475" cy="1378227"/>
            </a:xfrm>
            <a:custGeom>
              <a:avLst/>
              <a:gdLst>
                <a:gd name="connsiteX0" fmla="*/ 0 w 2585318"/>
                <a:gd name="connsiteY0" fmla="*/ 1035664 h 1414495"/>
                <a:gd name="connsiteX1" fmla="*/ 315764 w 2585318"/>
                <a:gd name="connsiteY1" fmla="*/ 16009 h 1414495"/>
                <a:gd name="connsiteX2" fmla="*/ 608504 w 2585318"/>
                <a:gd name="connsiteY2" fmla="*/ 397557 h 1414495"/>
                <a:gd name="connsiteX3" fmla="*/ 924268 w 2585318"/>
                <a:gd name="connsiteY3" fmla="*/ 200205 h 1414495"/>
                <a:gd name="connsiteX4" fmla="*/ 1220296 w 2585318"/>
                <a:gd name="connsiteY4" fmla="*/ 325195 h 1414495"/>
                <a:gd name="connsiteX5" fmla="*/ 1552506 w 2585318"/>
                <a:gd name="connsiteY5" fmla="*/ 259410 h 1414495"/>
                <a:gd name="connsiteX6" fmla="*/ 1841957 w 2585318"/>
                <a:gd name="connsiteY6" fmla="*/ 289013 h 1414495"/>
                <a:gd name="connsiteX7" fmla="*/ 2154432 w 2585318"/>
                <a:gd name="connsiteY7" fmla="*/ 1394187 h 1414495"/>
                <a:gd name="connsiteX8" fmla="*/ 2460328 w 2585318"/>
                <a:gd name="connsiteY8" fmla="*/ 1012639 h 1414495"/>
                <a:gd name="connsiteX9" fmla="*/ 2585318 w 2585318"/>
                <a:gd name="connsiteY9" fmla="*/ 1104737 h 1414495"/>
                <a:gd name="connsiteX0" fmla="*/ 0 w 2585318"/>
                <a:gd name="connsiteY0" fmla="*/ 1019695 h 1398526"/>
                <a:gd name="connsiteX1" fmla="*/ 315764 w 2585318"/>
                <a:gd name="connsiteY1" fmla="*/ 40 h 1398526"/>
                <a:gd name="connsiteX2" fmla="*/ 608504 w 2585318"/>
                <a:gd name="connsiteY2" fmla="*/ 381588 h 1398526"/>
                <a:gd name="connsiteX3" fmla="*/ 924268 w 2585318"/>
                <a:gd name="connsiteY3" fmla="*/ 184236 h 1398526"/>
                <a:gd name="connsiteX4" fmla="*/ 1220296 w 2585318"/>
                <a:gd name="connsiteY4" fmla="*/ 309226 h 1398526"/>
                <a:gd name="connsiteX5" fmla="*/ 1552506 w 2585318"/>
                <a:gd name="connsiteY5" fmla="*/ 243441 h 1398526"/>
                <a:gd name="connsiteX6" fmla="*/ 1841957 w 2585318"/>
                <a:gd name="connsiteY6" fmla="*/ 273044 h 1398526"/>
                <a:gd name="connsiteX7" fmla="*/ 2154432 w 2585318"/>
                <a:gd name="connsiteY7" fmla="*/ 1378218 h 1398526"/>
                <a:gd name="connsiteX8" fmla="*/ 2460328 w 2585318"/>
                <a:gd name="connsiteY8" fmla="*/ 996670 h 1398526"/>
                <a:gd name="connsiteX9" fmla="*/ 2585318 w 2585318"/>
                <a:gd name="connsiteY9" fmla="*/ 1088768 h 1398526"/>
                <a:gd name="connsiteX0" fmla="*/ 0 w 2585318"/>
                <a:gd name="connsiteY0" fmla="*/ 1019695 h 1398526"/>
                <a:gd name="connsiteX1" fmla="*/ 315764 w 2585318"/>
                <a:gd name="connsiteY1" fmla="*/ 40 h 1398526"/>
                <a:gd name="connsiteX2" fmla="*/ 608504 w 2585318"/>
                <a:gd name="connsiteY2" fmla="*/ 381588 h 1398526"/>
                <a:gd name="connsiteX3" fmla="*/ 924268 w 2585318"/>
                <a:gd name="connsiteY3" fmla="*/ 184236 h 1398526"/>
                <a:gd name="connsiteX4" fmla="*/ 1220296 w 2585318"/>
                <a:gd name="connsiteY4" fmla="*/ 309226 h 1398526"/>
                <a:gd name="connsiteX5" fmla="*/ 1552506 w 2585318"/>
                <a:gd name="connsiteY5" fmla="*/ 243441 h 1398526"/>
                <a:gd name="connsiteX6" fmla="*/ 1841957 w 2585318"/>
                <a:gd name="connsiteY6" fmla="*/ 273044 h 1398526"/>
                <a:gd name="connsiteX7" fmla="*/ 2154432 w 2585318"/>
                <a:gd name="connsiteY7" fmla="*/ 1378218 h 1398526"/>
                <a:gd name="connsiteX8" fmla="*/ 2460328 w 2585318"/>
                <a:gd name="connsiteY8" fmla="*/ 996670 h 1398526"/>
                <a:gd name="connsiteX9" fmla="*/ 2585318 w 2585318"/>
                <a:gd name="connsiteY9" fmla="*/ 1088768 h 1398526"/>
                <a:gd name="connsiteX0" fmla="*/ 0 w 2585318"/>
                <a:gd name="connsiteY0" fmla="*/ 1019695 h 1398526"/>
                <a:gd name="connsiteX1" fmla="*/ 315764 w 2585318"/>
                <a:gd name="connsiteY1" fmla="*/ 40 h 1398526"/>
                <a:gd name="connsiteX2" fmla="*/ 608504 w 2585318"/>
                <a:gd name="connsiteY2" fmla="*/ 381588 h 1398526"/>
                <a:gd name="connsiteX3" fmla="*/ 924268 w 2585318"/>
                <a:gd name="connsiteY3" fmla="*/ 184236 h 1398526"/>
                <a:gd name="connsiteX4" fmla="*/ 1220296 w 2585318"/>
                <a:gd name="connsiteY4" fmla="*/ 309226 h 1398526"/>
                <a:gd name="connsiteX5" fmla="*/ 1552506 w 2585318"/>
                <a:gd name="connsiteY5" fmla="*/ 243441 h 1398526"/>
                <a:gd name="connsiteX6" fmla="*/ 1841957 w 2585318"/>
                <a:gd name="connsiteY6" fmla="*/ 273044 h 1398526"/>
                <a:gd name="connsiteX7" fmla="*/ 2154432 w 2585318"/>
                <a:gd name="connsiteY7" fmla="*/ 1378218 h 1398526"/>
                <a:gd name="connsiteX8" fmla="*/ 2460328 w 2585318"/>
                <a:gd name="connsiteY8" fmla="*/ 996670 h 1398526"/>
                <a:gd name="connsiteX9" fmla="*/ 2585318 w 2585318"/>
                <a:gd name="connsiteY9" fmla="*/ 1088768 h 1398526"/>
                <a:gd name="connsiteX0" fmla="*/ 0 w 2585318"/>
                <a:gd name="connsiteY0" fmla="*/ 1019695 h 1398526"/>
                <a:gd name="connsiteX1" fmla="*/ 315764 w 2585318"/>
                <a:gd name="connsiteY1" fmla="*/ 40 h 1398526"/>
                <a:gd name="connsiteX2" fmla="*/ 608504 w 2585318"/>
                <a:gd name="connsiteY2" fmla="*/ 381588 h 1398526"/>
                <a:gd name="connsiteX3" fmla="*/ 924268 w 2585318"/>
                <a:gd name="connsiteY3" fmla="*/ 184236 h 1398526"/>
                <a:gd name="connsiteX4" fmla="*/ 1220296 w 2585318"/>
                <a:gd name="connsiteY4" fmla="*/ 309226 h 1398526"/>
                <a:gd name="connsiteX5" fmla="*/ 1552506 w 2585318"/>
                <a:gd name="connsiteY5" fmla="*/ 243441 h 1398526"/>
                <a:gd name="connsiteX6" fmla="*/ 1841957 w 2585318"/>
                <a:gd name="connsiteY6" fmla="*/ 273044 h 1398526"/>
                <a:gd name="connsiteX7" fmla="*/ 2154432 w 2585318"/>
                <a:gd name="connsiteY7" fmla="*/ 1378218 h 1398526"/>
                <a:gd name="connsiteX8" fmla="*/ 2460328 w 2585318"/>
                <a:gd name="connsiteY8" fmla="*/ 996670 h 1398526"/>
                <a:gd name="connsiteX9" fmla="*/ 2585318 w 2585318"/>
                <a:gd name="connsiteY9" fmla="*/ 1088768 h 1398526"/>
                <a:gd name="connsiteX0" fmla="*/ 0 w 2585318"/>
                <a:gd name="connsiteY0" fmla="*/ 1019695 h 1398526"/>
                <a:gd name="connsiteX1" fmla="*/ 315764 w 2585318"/>
                <a:gd name="connsiteY1" fmla="*/ 40 h 1398526"/>
                <a:gd name="connsiteX2" fmla="*/ 608504 w 2585318"/>
                <a:gd name="connsiteY2" fmla="*/ 381588 h 1398526"/>
                <a:gd name="connsiteX3" fmla="*/ 924268 w 2585318"/>
                <a:gd name="connsiteY3" fmla="*/ 184236 h 1398526"/>
                <a:gd name="connsiteX4" fmla="*/ 1220296 w 2585318"/>
                <a:gd name="connsiteY4" fmla="*/ 309226 h 1398526"/>
                <a:gd name="connsiteX5" fmla="*/ 1552506 w 2585318"/>
                <a:gd name="connsiteY5" fmla="*/ 243441 h 1398526"/>
                <a:gd name="connsiteX6" fmla="*/ 1841957 w 2585318"/>
                <a:gd name="connsiteY6" fmla="*/ 273044 h 1398526"/>
                <a:gd name="connsiteX7" fmla="*/ 2154432 w 2585318"/>
                <a:gd name="connsiteY7" fmla="*/ 1378218 h 1398526"/>
                <a:gd name="connsiteX8" fmla="*/ 2460328 w 2585318"/>
                <a:gd name="connsiteY8" fmla="*/ 996670 h 1398526"/>
                <a:gd name="connsiteX9" fmla="*/ 2585318 w 2585318"/>
                <a:gd name="connsiteY9" fmla="*/ 1088768 h 1398526"/>
                <a:gd name="connsiteX0" fmla="*/ 0 w 2585318"/>
                <a:gd name="connsiteY0" fmla="*/ 1019695 h 1398526"/>
                <a:gd name="connsiteX1" fmla="*/ 315764 w 2585318"/>
                <a:gd name="connsiteY1" fmla="*/ 40 h 1398526"/>
                <a:gd name="connsiteX2" fmla="*/ 608504 w 2585318"/>
                <a:gd name="connsiteY2" fmla="*/ 381588 h 1398526"/>
                <a:gd name="connsiteX3" fmla="*/ 924268 w 2585318"/>
                <a:gd name="connsiteY3" fmla="*/ 184236 h 1398526"/>
                <a:gd name="connsiteX4" fmla="*/ 1220296 w 2585318"/>
                <a:gd name="connsiteY4" fmla="*/ 309226 h 1398526"/>
                <a:gd name="connsiteX5" fmla="*/ 1552506 w 2585318"/>
                <a:gd name="connsiteY5" fmla="*/ 243441 h 1398526"/>
                <a:gd name="connsiteX6" fmla="*/ 1841957 w 2585318"/>
                <a:gd name="connsiteY6" fmla="*/ 273044 h 1398526"/>
                <a:gd name="connsiteX7" fmla="*/ 2154432 w 2585318"/>
                <a:gd name="connsiteY7" fmla="*/ 1378218 h 1398526"/>
                <a:gd name="connsiteX8" fmla="*/ 2460328 w 2585318"/>
                <a:gd name="connsiteY8" fmla="*/ 996670 h 1398526"/>
                <a:gd name="connsiteX9" fmla="*/ 2585318 w 2585318"/>
                <a:gd name="connsiteY9" fmla="*/ 1088768 h 1398526"/>
                <a:gd name="connsiteX0" fmla="*/ 0 w 2585318"/>
                <a:gd name="connsiteY0" fmla="*/ 1019695 h 1398526"/>
                <a:gd name="connsiteX1" fmla="*/ 315764 w 2585318"/>
                <a:gd name="connsiteY1" fmla="*/ 40 h 1398526"/>
                <a:gd name="connsiteX2" fmla="*/ 608504 w 2585318"/>
                <a:gd name="connsiteY2" fmla="*/ 381588 h 1398526"/>
                <a:gd name="connsiteX3" fmla="*/ 924268 w 2585318"/>
                <a:gd name="connsiteY3" fmla="*/ 184236 h 1398526"/>
                <a:gd name="connsiteX4" fmla="*/ 1220296 w 2585318"/>
                <a:gd name="connsiteY4" fmla="*/ 309226 h 1398526"/>
                <a:gd name="connsiteX5" fmla="*/ 1552506 w 2585318"/>
                <a:gd name="connsiteY5" fmla="*/ 243441 h 1398526"/>
                <a:gd name="connsiteX6" fmla="*/ 1841957 w 2585318"/>
                <a:gd name="connsiteY6" fmla="*/ 273044 h 1398526"/>
                <a:gd name="connsiteX7" fmla="*/ 2154432 w 2585318"/>
                <a:gd name="connsiteY7" fmla="*/ 1378218 h 1398526"/>
                <a:gd name="connsiteX8" fmla="*/ 2460328 w 2585318"/>
                <a:gd name="connsiteY8" fmla="*/ 996670 h 1398526"/>
                <a:gd name="connsiteX9" fmla="*/ 2585318 w 2585318"/>
                <a:gd name="connsiteY9" fmla="*/ 1088768 h 1398526"/>
                <a:gd name="connsiteX0" fmla="*/ 0 w 2585318"/>
                <a:gd name="connsiteY0" fmla="*/ 1019695 h 1398526"/>
                <a:gd name="connsiteX1" fmla="*/ 315764 w 2585318"/>
                <a:gd name="connsiteY1" fmla="*/ 40 h 1398526"/>
                <a:gd name="connsiteX2" fmla="*/ 608504 w 2585318"/>
                <a:gd name="connsiteY2" fmla="*/ 381588 h 1398526"/>
                <a:gd name="connsiteX3" fmla="*/ 924268 w 2585318"/>
                <a:gd name="connsiteY3" fmla="*/ 184236 h 1398526"/>
                <a:gd name="connsiteX4" fmla="*/ 1220296 w 2585318"/>
                <a:gd name="connsiteY4" fmla="*/ 309226 h 1398526"/>
                <a:gd name="connsiteX5" fmla="*/ 1552506 w 2585318"/>
                <a:gd name="connsiteY5" fmla="*/ 243441 h 1398526"/>
                <a:gd name="connsiteX6" fmla="*/ 1841957 w 2585318"/>
                <a:gd name="connsiteY6" fmla="*/ 273044 h 1398526"/>
                <a:gd name="connsiteX7" fmla="*/ 2154432 w 2585318"/>
                <a:gd name="connsiteY7" fmla="*/ 1378218 h 1398526"/>
                <a:gd name="connsiteX8" fmla="*/ 2460328 w 2585318"/>
                <a:gd name="connsiteY8" fmla="*/ 996670 h 1398526"/>
                <a:gd name="connsiteX9" fmla="*/ 2585318 w 2585318"/>
                <a:gd name="connsiteY9" fmla="*/ 1088768 h 1398526"/>
                <a:gd name="connsiteX0" fmla="*/ 0 w 2585318"/>
                <a:gd name="connsiteY0" fmla="*/ 1019695 h 1378228"/>
                <a:gd name="connsiteX1" fmla="*/ 315764 w 2585318"/>
                <a:gd name="connsiteY1" fmla="*/ 40 h 1378228"/>
                <a:gd name="connsiteX2" fmla="*/ 608504 w 2585318"/>
                <a:gd name="connsiteY2" fmla="*/ 381588 h 1378228"/>
                <a:gd name="connsiteX3" fmla="*/ 924268 w 2585318"/>
                <a:gd name="connsiteY3" fmla="*/ 184236 h 1378228"/>
                <a:gd name="connsiteX4" fmla="*/ 1220296 w 2585318"/>
                <a:gd name="connsiteY4" fmla="*/ 309226 h 1378228"/>
                <a:gd name="connsiteX5" fmla="*/ 1552506 w 2585318"/>
                <a:gd name="connsiteY5" fmla="*/ 243441 h 1378228"/>
                <a:gd name="connsiteX6" fmla="*/ 1841957 w 2585318"/>
                <a:gd name="connsiteY6" fmla="*/ 273044 h 1378228"/>
                <a:gd name="connsiteX7" fmla="*/ 2154432 w 2585318"/>
                <a:gd name="connsiteY7" fmla="*/ 1378218 h 1378228"/>
                <a:gd name="connsiteX8" fmla="*/ 2460328 w 2585318"/>
                <a:gd name="connsiteY8" fmla="*/ 996670 h 1378228"/>
                <a:gd name="connsiteX9" fmla="*/ 2585318 w 2585318"/>
                <a:gd name="connsiteY9" fmla="*/ 1088768 h 1378228"/>
                <a:gd name="connsiteX0" fmla="*/ 0 w 2585318"/>
                <a:gd name="connsiteY0" fmla="*/ 1019695 h 1378227"/>
                <a:gd name="connsiteX1" fmla="*/ 315764 w 2585318"/>
                <a:gd name="connsiteY1" fmla="*/ 40 h 1378227"/>
                <a:gd name="connsiteX2" fmla="*/ 608504 w 2585318"/>
                <a:gd name="connsiteY2" fmla="*/ 381588 h 1378227"/>
                <a:gd name="connsiteX3" fmla="*/ 924268 w 2585318"/>
                <a:gd name="connsiteY3" fmla="*/ 184236 h 1378227"/>
                <a:gd name="connsiteX4" fmla="*/ 1220296 w 2585318"/>
                <a:gd name="connsiteY4" fmla="*/ 309226 h 1378227"/>
                <a:gd name="connsiteX5" fmla="*/ 1552506 w 2585318"/>
                <a:gd name="connsiteY5" fmla="*/ 243441 h 1378227"/>
                <a:gd name="connsiteX6" fmla="*/ 1841957 w 2585318"/>
                <a:gd name="connsiteY6" fmla="*/ 273044 h 1378227"/>
                <a:gd name="connsiteX7" fmla="*/ 2154432 w 2585318"/>
                <a:gd name="connsiteY7" fmla="*/ 1378218 h 1378227"/>
                <a:gd name="connsiteX8" fmla="*/ 2460328 w 2585318"/>
                <a:gd name="connsiteY8" fmla="*/ 996670 h 1378227"/>
                <a:gd name="connsiteX9" fmla="*/ 2585318 w 2585318"/>
                <a:gd name="connsiteY9" fmla="*/ 1088768 h 1378227"/>
                <a:gd name="connsiteX0" fmla="*/ 0 w 2585318"/>
                <a:gd name="connsiteY0" fmla="*/ 1019695 h 1378227"/>
                <a:gd name="connsiteX1" fmla="*/ 315764 w 2585318"/>
                <a:gd name="connsiteY1" fmla="*/ 40 h 1378227"/>
                <a:gd name="connsiteX2" fmla="*/ 608504 w 2585318"/>
                <a:gd name="connsiteY2" fmla="*/ 381588 h 1378227"/>
                <a:gd name="connsiteX3" fmla="*/ 924268 w 2585318"/>
                <a:gd name="connsiteY3" fmla="*/ 184236 h 1378227"/>
                <a:gd name="connsiteX4" fmla="*/ 1220296 w 2585318"/>
                <a:gd name="connsiteY4" fmla="*/ 309226 h 1378227"/>
                <a:gd name="connsiteX5" fmla="*/ 1552506 w 2585318"/>
                <a:gd name="connsiteY5" fmla="*/ 243441 h 1378227"/>
                <a:gd name="connsiteX6" fmla="*/ 1841957 w 2585318"/>
                <a:gd name="connsiteY6" fmla="*/ 273044 h 1378227"/>
                <a:gd name="connsiteX7" fmla="*/ 2154432 w 2585318"/>
                <a:gd name="connsiteY7" fmla="*/ 1378218 h 1378227"/>
                <a:gd name="connsiteX8" fmla="*/ 2460328 w 2585318"/>
                <a:gd name="connsiteY8" fmla="*/ 996670 h 1378227"/>
                <a:gd name="connsiteX9" fmla="*/ 2585318 w 2585318"/>
                <a:gd name="connsiteY9" fmla="*/ 1088768 h 1378227"/>
                <a:gd name="connsiteX0" fmla="*/ 0 w 2598475"/>
                <a:gd name="connsiteY0" fmla="*/ 1019695 h 1378228"/>
                <a:gd name="connsiteX1" fmla="*/ 315764 w 2598475"/>
                <a:gd name="connsiteY1" fmla="*/ 40 h 1378228"/>
                <a:gd name="connsiteX2" fmla="*/ 608504 w 2598475"/>
                <a:gd name="connsiteY2" fmla="*/ 381588 h 1378228"/>
                <a:gd name="connsiteX3" fmla="*/ 924268 w 2598475"/>
                <a:gd name="connsiteY3" fmla="*/ 184236 h 1378228"/>
                <a:gd name="connsiteX4" fmla="*/ 1220296 w 2598475"/>
                <a:gd name="connsiteY4" fmla="*/ 309226 h 1378228"/>
                <a:gd name="connsiteX5" fmla="*/ 1552506 w 2598475"/>
                <a:gd name="connsiteY5" fmla="*/ 243441 h 1378228"/>
                <a:gd name="connsiteX6" fmla="*/ 1841957 w 2598475"/>
                <a:gd name="connsiteY6" fmla="*/ 273044 h 1378228"/>
                <a:gd name="connsiteX7" fmla="*/ 2154432 w 2598475"/>
                <a:gd name="connsiteY7" fmla="*/ 1378218 h 1378228"/>
                <a:gd name="connsiteX8" fmla="*/ 2460328 w 2598475"/>
                <a:gd name="connsiteY8" fmla="*/ 996670 h 1378228"/>
                <a:gd name="connsiteX9" fmla="*/ 2598475 w 2598475"/>
                <a:gd name="connsiteY9" fmla="*/ 1088768 h 1378228"/>
                <a:gd name="connsiteX0" fmla="*/ 0 w 2598475"/>
                <a:gd name="connsiteY0" fmla="*/ 1019695 h 1378228"/>
                <a:gd name="connsiteX1" fmla="*/ 315764 w 2598475"/>
                <a:gd name="connsiteY1" fmla="*/ 40 h 1378228"/>
                <a:gd name="connsiteX2" fmla="*/ 608504 w 2598475"/>
                <a:gd name="connsiteY2" fmla="*/ 381588 h 1378228"/>
                <a:gd name="connsiteX3" fmla="*/ 924268 w 2598475"/>
                <a:gd name="connsiteY3" fmla="*/ 184236 h 1378228"/>
                <a:gd name="connsiteX4" fmla="*/ 1220296 w 2598475"/>
                <a:gd name="connsiteY4" fmla="*/ 309226 h 1378228"/>
                <a:gd name="connsiteX5" fmla="*/ 1552506 w 2598475"/>
                <a:gd name="connsiteY5" fmla="*/ 243441 h 1378228"/>
                <a:gd name="connsiteX6" fmla="*/ 1841957 w 2598475"/>
                <a:gd name="connsiteY6" fmla="*/ 273044 h 1378228"/>
                <a:gd name="connsiteX7" fmla="*/ 2154432 w 2598475"/>
                <a:gd name="connsiteY7" fmla="*/ 1378218 h 1378228"/>
                <a:gd name="connsiteX8" fmla="*/ 2460328 w 2598475"/>
                <a:gd name="connsiteY8" fmla="*/ 996670 h 1378228"/>
                <a:gd name="connsiteX9" fmla="*/ 2598475 w 2598475"/>
                <a:gd name="connsiteY9" fmla="*/ 1088768 h 1378228"/>
                <a:gd name="connsiteX0" fmla="*/ 0 w 2598475"/>
                <a:gd name="connsiteY0" fmla="*/ 1019695 h 1378227"/>
                <a:gd name="connsiteX1" fmla="*/ 315764 w 2598475"/>
                <a:gd name="connsiteY1" fmla="*/ 40 h 1378227"/>
                <a:gd name="connsiteX2" fmla="*/ 608504 w 2598475"/>
                <a:gd name="connsiteY2" fmla="*/ 381588 h 1378227"/>
                <a:gd name="connsiteX3" fmla="*/ 924268 w 2598475"/>
                <a:gd name="connsiteY3" fmla="*/ 184236 h 1378227"/>
                <a:gd name="connsiteX4" fmla="*/ 1220296 w 2598475"/>
                <a:gd name="connsiteY4" fmla="*/ 309226 h 1378227"/>
                <a:gd name="connsiteX5" fmla="*/ 1552506 w 2598475"/>
                <a:gd name="connsiteY5" fmla="*/ 243441 h 1378227"/>
                <a:gd name="connsiteX6" fmla="*/ 1841957 w 2598475"/>
                <a:gd name="connsiteY6" fmla="*/ 273044 h 1378227"/>
                <a:gd name="connsiteX7" fmla="*/ 2154432 w 2598475"/>
                <a:gd name="connsiteY7" fmla="*/ 1378218 h 1378227"/>
                <a:gd name="connsiteX8" fmla="*/ 2460328 w 2598475"/>
                <a:gd name="connsiteY8" fmla="*/ 996670 h 1378227"/>
                <a:gd name="connsiteX9" fmla="*/ 2598475 w 2598475"/>
                <a:gd name="connsiteY9" fmla="*/ 1088768 h 1378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8475" h="1378227">
                  <a:moveTo>
                    <a:pt x="0" y="1019695"/>
                  </a:moveTo>
                  <a:cubicBezTo>
                    <a:pt x="107173" y="563043"/>
                    <a:pt x="188033" y="-5442"/>
                    <a:pt x="315764" y="40"/>
                  </a:cubicBezTo>
                  <a:cubicBezTo>
                    <a:pt x="443495" y="5522"/>
                    <a:pt x="507087" y="377202"/>
                    <a:pt x="608504" y="381588"/>
                  </a:cubicBezTo>
                  <a:cubicBezTo>
                    <a:pt x="709921" y="385974"/>
                    <a:pt x="822303" y="186428"/>
                    <a:pt x="924268" y="184236"/>
                  </a:cubicBezTo>
                  <a:cubicBezTo>
                    <a:pt x="1026233" y="182044"/>
                    <a:pt x="1118880" y="305937"/>
                    <a:pt x="1220296" y="309226"/>
                  </a:cubicBezTo>
                  <a:cubicBezTo>
                    <a:pt x="1321712" y="312515"/>
                    <a:pt x="1448896" y="249471"/>
                    <a:pt x="1552506" y="243441"/>
                  </a:cubicBezTo>
                  <a:cubicBezTo>
                    <a:pt x="1656116" y="237411"/>
                    <a:pt x="1718611" y="261533"/>
                    <a:pt x="1841957" y="273044"/>
                  </a:cubicBezTo>
                  <a:cubicBezTo>
                    <a:pt x="1876494" y="491775"/>
                    <a:pt x="2054659" y="1376026"/>
                    <a:pt x="2154432" y="1378218"/>
                  </a:cubicBezTo>
                  <a:cubicBezTo>
                    <a:pt x="2254205" y="1380410"/>
                    <a:pt x="2396188" y="998863"/>
                    <a:pt x="2460328" y="996670"/>
                  </a:cubicBezTo>
                  <a:cubicBezTo>
                    <a:pt x="2524468" y="994477"/>
                    <a:pt x="2548862" y="1025177"/>
                    <a:pt x="2598475" y="1088768"/>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Arrow Connector 166"/>
            <p:cNvCxnSpPr/>
            <p:nvPr/>
          </p:nvCxnSpPr>
          <p:spPr>
            <a:xfrm flipV="1">
              <a:off x="685800" y="5779630"/>
              <a:ext cx="274320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V="1">
              <a:off x="685800" y="4408030"/>
              <a:ext cx="0" cy="137160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2" name="TextBox 181"/>
              <p:cNvSpPr txBox="1"/>
              <p:nvPr/>
            </p:nvSpPr>
            <p:spPr>
              <a:xfrm>
                <a:off x="1797510" y="3665691"/>
                <a:ext cx="18730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m:t>
                          </m:r>
                        </m:sub>
                        <m:sup>
                          <m:r>
                            <a:rPr lang="en-US" b="0" i="1" smtClean="0">
                              <a:latin typeface="Cambria Math" panose="02040503050406030204" pitchFamily="18" charset="0"/>
                            </a:rPr>
                            <m:t>𝑚𝑎𝑥</m:t>
                          </m:r>
                        </m:sup>
                      </m:sSub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1.3</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0</m:t>
                          </m:r>
                        </m:sub>
                      </m:sSub>
                      <m:rad>
                        <m:radPr>
                          <m:degHide m:val="on"/>
                          <m:ctrlPr>
                            <a:rPr lang="en-US" b="0"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ea typeface="Cambria Math" panose="02040503050406030204" pitchFamily="18" charset="0"/>
                                </a:rPr>
                                <m:t>2</m:t>
                              </m:r>
                            </m:den>
                          </m:f>
                        </m:e>
                      </m:rad>
                    </m:oMath>
                  </m:oMathPara>
                </a14:m>
                <a:endParaRPr lang="en-US" dirty="0"/>
              </a:p>
            </p:txBody>
          </p:sp>
        </mc:Choice>
        <mc:Fallback xmlns="">
          <p:sp>
            <p:nvSpPr>
              <p:cNvPr id="182" name="TextBox 181"/>
              <p:cNvSpPr txBox="1">
                <a:spLocks noRot="1" noChangeAspect="1" noMove="1" noResize="1" noEditPoints="1" noAdjustHandles="1" noChangeArrowheads="1" noChangeShapeType="1" noTextEdit="1"/>
              </p:cNvSpPr>
              <p:nvPr/>
            </p:nvSpPr>
            <p:spPr>
              <a:xfrm>
                <a:off x="1797510" y="3665691"/>
                <a:ext cx="1873077" cy="818366"/>
              </a:xfrm>
              <a:prstGeom prst="rect">
                <a:avLst/>
              </a:prstGeom>
              <a:blipFill>
                <a:blip r:embed="rId16"/>
                <a:stretch>
                  <a:fillRect b="-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p:cNvSpPr txBox="1"/>
              <p:nvPr/>
            </p:nvSpPr>
            <p:spPr>
              <a:xfrm>
                <a:off x="1737359" y="4370506"/>
                <a:ext cx="1243867" cy="629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𝑐𝑟</m:t>
                              </m:r>
                            </m:sub>
                          </m:sSub>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𝐿</m:t>
                              </m:r>
                            </m:e>
                          </m:ra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𝐼𝐶</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0.6</m:t>
                      </m:r>
                    </m:oMath>
                  </m:oMathPara>
                </a14:m>
                <a:endParaRPr lang="en-US" dirty="0"/>
              </a:p>
            </p:txBody>
          </p:sp>
        </mc:Choice>
        <mc:Fallback xmlns="">
          <p:sp>
            <p:nvSpPr>
              <p:cNvPr id="184" name="TextBox 183"/>
              <p:cNvSpPr txBox="1">
                <a:spLocks noRot="1" noChangeAspect="1" noMove="1" noResize="1" noEditPoints="1" noAdjustHandles="1" noChangeArrowheads="1" noChangeShapeType="1" noTextEdit="1"/>
              </p:cNvSpPr>
              <p:nvPr/>
            </p:nvSpPr>
            <p:spPr>
              <a:xfrm>
                <a:off x="1737359" y="4370506"/>
                <a:ext cx="1243867" cy="62985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TextBox 184"/>
              <p:cNvSpPr txBox="1"/>
              <p:nvPr/>
            </p:nvSpPr>
            <p:spPr>
              <a:xfrm>
                <a:off x="4807099" y="4178506"/>
                <a:ext cx="5663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185" name="TextBox 184"/>
              <p:cNvSpPr txBox="1">
                <a:spLocks noRot="1" noChangeAspect="1" noMove="1" noResize="1" noEditPoints="1" noAdjustHandles="1" noChangeArrowheads="1" noChangeShapeType="1" noTextEdit="1"/>
              </p:cNvSpPr>
              <p:nvPr/>
            </p:nvSpPr>
            <p:spPr>
              <a:xfrm>
                <a:off x="4807099" y="4178506"/>
                <a:ext cx="566309" cy="276999"/>
              </a:xfrm>
              <a:prstGeom prst="rect">
                <a:avLst/>
              </a:prstGeom>
              <a:blipFill>
                <a:blip r:embed="rId18"/>
                <a:stretch>
                  <a:fillRect l="-9783" t="-2174" r="-1630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TextBox 185"/>
              <p:cNvSpPr txBox="1"/>
              <p:nvPr/>
            </p:nvSpPr>
            <p:spPr>
              <a:xfrm>
                <a:off x="7895190" y="5720156"/>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186" name="TextBox 185"/>
              <p:cNvSpPr txBox="1">
                <a:spLocks noRot="1" noChangeAspect="1" noMove="1" noResize="1" noEditPoints="1" noAdjustHandles="1" noChangeArrowheads="1" noChangeShapeType="1" noTextEdit="1"/>
              </p:cNvSpPr>
              <p:nvPr/>
            </p:nvSpPr>
            <p:spPr>
              <a:xfrm>
                <a:off x="7895190" y="5720156"/>
                <a:ext cx="149913" cy="276999"/>
              </a:xfrm>
              <a:prstGeom prst="rect">
                <a:avLst/>
              </a:prstGeom>
              <a:blipFill>
                <a:blip r:embed="rId19"/>
                <a:stretch>
                  <a:fillRect l="-32000" r="-28000" b="-4348"/>
                </a:stretch>
              </a:blipFill>
            </p:spPr>
            <p:txBody>
              <a:bodyPr/>
              <a:lstStyle/>
              <a:p>
                <a:r>
                  <a:rPr lang="en-US">
                    <a:noFill/>
                  </a:rPr>
                  <a:t> </a:t>
                </a:r>
              </a:p>
            </p:txBody>
          </p:sp>
        </mc:Fallback>
      </mc:AlternateContent>
      <p:cxnSp>
        <p:nvCxnSpPr>
          <p:cNvPr id="187" name="Straight Arrow Connector 186"/>
          <p:cNvCxnSpPr/>
          <p:nvPr/>
        </p:nvCxnSpPr>
        <p:spPr>
          <a:xfrm flipV="1">
            <a:off x="5090254" y="5858656"/>
            <a:ext cx="274320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flipV="1">
            <a:off x="5090254" y="4487056"/>
            <a:ext cx="0" cy="137160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89" name="Freeform 188"/>
          <p:cNvSpPr/>
          <p:nvPr/>
        </p:nvSpPr>
        <p:spPr>
          <a:xfrm>
            <a:off x="5089270" y="4688800"/>
            <a:ext cx="2486234" cy="1168031"/>
          </a:xfrm>
          <a:custGeom>
            <a:avLst/>
            <a:gdLst>
              <a:gd name="connsiteX0" fmla="*/ 0 w 2486234"/>
              <a:gd name="connsiteY0" fmla="*/ 1175640 h 1175640"/>
              <a:gd name="connsiteX1" fmla="*/ 1344902 w 2486234"/>
              <a:gd name="connsiteY1" fmla="*/ 7611 h 1175640"/>
              <a:gd name="connsiteX2" fmla="*/ 2486234 w 2486234"/>
              <a:gd name="connsiteY2" fmla="*/ 761824 h 1175640"/>
              <a:gd name="connsiteX0" fmla="*/ 0 w 2486234"/>
              <a:gd name="connsiteY0" fmla="*/ 1175640 h 1175640"/>
              <a:gd name="connsiteX1" fmla="*/ 1344902 w 2486234"/>
              <a:gd name="connsiteY1" fmla="*/ 7611 h 1175640"/>
              <a:gd name="connsiteX2" fmla="*/ 2486234 w 2486234"/>
              <a:gd name="connsiteY2" fmla="*/ 761824 h 1175640"/>
              <a:gd name="connsiteX0" fmla="*/ 0 w 2486234"/>
              <a:gd name="connsiteY0" fmla="*/ 1168029 h 1168029"/>
              <a:gd name="connsiteX1" fmla="*/ 1344902 w 2486234"/>
              <a:gd name="connsiteY1" fmla="*/ 0 h 1168029"/>
              <a:gd name="connsiteX2" fmla="*/ 2486234 w 2486234"/>
              <a:gd name="connsiteY2" fmla="*/ 754213 h 1168029"/>
              <a:gd name="connsiteX0" fmla="*/ 0 w 2486234"/>
              <a:gd name="connsiteY0" fmla="*/ 1168029 h 1168029"/>
              <a:gd name="connsiteX1" fmla="*/ 1344902 w 2486234"/>
              <a:gd name="connsiteY1" fmla="*/ 0 h 1168029"/>
              <a:gd name="connsiteX2" fmla="*/ 2486234 w 2486234"/>
              <a:gd name="connsiteY2" fmla="*/ 754213 h 1168029"/>
              <a:gd name="connsiteX0" fmla="*/ 0 w 2486234"/>
              <a:gd name="connsiteY0" fmla="*/ 1168030 h 1168030"/>
              <a:gd name="connsiteX1" fmla="*/ 1344902 w 2486234"/>
              <a:gd name="connsiteY1" fmla="*/ 1 h 1168030"/>
              <a:gd name="connsiteX2" fmla="*/ 2486234 w 2486234"/>
              <a:gd name="connsiteY2" fmla="*/ 754214 h 1168030"/>
              <a:gd name="connsiteX0" fmla="*/ 0 w 2486234"/>
              <a:gd name="connsiteY0" fmla="*/ 1168031 h 1168031"/>
              <a:gd name="connsiteX1" fmla="*/ 1344902 w 2486234"/>
              <a:gd name="connsiteY1" fmla="*/ 2 h 1168031"/>
              <a:gd name="connsiteX2" fmla="*/ 2486234 w 2486234"/>
              <a:gd name="connsiteY2" fmla="*/ 754215 h 1168031"/>
            </a:gdLst>
            <a:ahLst/>
            <a:cxnLst>
              <a:cxn ang="0">
                <a:pos x="connsiteX0" y="connsiteY0"/>
              </a:cxn>
              <a:cxn ang="0">
                <a:pos x="connsiteX1" y="connsiteY1"/>
              </a:cxn>
              <a:cxn ang="0">
                <a:pos x="connsiteX2" y="connsiteY2"/>
              </a:cxn>
            </a:cxnLst>
            <a:rect l="l" t="t" r="r" b="b"/>
            <a:pathLst>
              <a:path w="2486234" h="1168031">
                <a:moveTo>
                  <a:pt x="0" y="1168031"/>
                </a:moveTo>
                <a:cubicBezTo>
                  <a:pt x="104844" y="311476"/>
                  <a:pt x="930530" y="-1111"/>
                  <a:pt x="1344902" y="2"/>
                </a:cubicBezTo>
                <a:cubicBezTo>
                  <a:pt x="1342120" y="421605"/>
                  <a:pt x="2179487" y="723068"/>
                  <a:pt x="2486234" y="754215"/>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p:cNvCxnSpPr/>
          <p:nvPr/>
        </p:nvCxnSpPr>
        <p:spPr>
          <a:xfrm>
            <a:off x="6427498" y="4515608"/>
            <a:ext cx="0" cy="14413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2" name="TextBox 191"/>
              <p:cNvSpPr txBox="1"/>
              <p:nvPr/>
            </p:nvSpPr>
            <p:spPr>
              <a:xfrm>
                <a:off x="6292122" y="5964445"/>
                <a:ext cx="2485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oMath>
                  </m:oMathPara>
                </a14:m>
                <a:endParaRPr lang="en-US" dirty="0"/>
              </a:p>
            </p:txBody>
          </p:sp>
        </mc:Choice>
        <mc:Fallback xmlns="">
          <p:sp>
            <p:nvSpPr>
              <p:cNvPr id="192" name="TextBox 191"/>
              <p:cNvSpPr txBox="1">
                <a:spLocks noRot="1" noChangeAspect="1" noMove="1" noResize="1" noEditPoints="1" noAdjustHandles="1" noChangeArrowheads="1" noChangeShapeType="1" noTextEdit="1"/>
              </p:cNvSpPr>
              <p:nvPr/>
            </p:nvSpPr>
            <p:spPr>
              <a:xfrm>
                <a:off x="6292122" y="5964445"/>
                <a:ext cx="248530" cy="276999"/>
              </a:xfrm>
              <a:prstGeom prst="rect">
                <a:avLst/>
              </a:prstGeom>
              <a:blipFill>
                <a:blip r:embed="rId20"/>
                <a:stretch>
                  <a:fillRect l="-19512" r="-2439"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TextBox 193"/>
              <p:cNvSpPr txBox="1"/>
              <p:nvPr/>
            </p:nvSpPr>
            <p:spPr>
              <a:xfrm>
                <a:off x="6764012" y="3999433"/>
                <a:ext cx="2024272"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m:t>
                          </m:r>
                        </m:sub>
                        <m:sup>
                          <m:r>
                            <a:rPr lang="en-US" b="0" i="1" smtClean="0">
                              <a:latin typeface="Cambria Math" panose="02040503050406030204" pitchFamily="18" charset="0"/>
                            </a:rPr>
                            <m:t>𝑚𝑎𝑥</m:t>
                          </m:r>
                        </m:sup>
                      </m:sSubSup>
                      <m:r>
                        <a:rPr lang="en-US" b="0" i="1" smtClean="0">
                          <a:latin typeface="Cambria Math" panose="02040503050406030204" pitchFamily="18" charset="0"/>
                          <a:ea typeface="Cambria Math" panose="02040503050406030204" pitchFamily="18" charset="0"/>
                        </a:rPr>
                        <m:t>≈1.6</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0</m:t>
                          </m:r>
                        </m:sub>
                      </m:sSub>
                      <m:rad>
                        <m:radPr>
                          <m:degHide m:val="on"/>
                          <m:ctrlPr>
                            <a:rPr lang="en-US" b="0" i="1" smtClean="0">
                              <a:latin typeface="Cambria Math" panose="02040503050406030204" pitchFamily="18" charset="0"/>
                              <a:ea typeface="Cambria Math" panose="02040503050406030204" pitchFamily="18" charset="0"/>
                            </a:rPr>
                          </m:ctrlPr>
                        </m:radPr>
                        <m:deg/>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0</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𝑅</m:t>
                              </m:r>
                            </m:sub>
                          </m:sSub>
                        </m:e>
                      </m:rad>
                    </m:oMath>
                  </m:oMathPara>
                </a14:m>
                <a:endParaRPr lang="en-US" dirty="0"/>
              </a:p>
            </p:txBody>
          </p:sp>
        </mc:Choice>
        <mc:Fallback xmlns="">
          <p:sp>
            <p:nvSpPr>
              <p:cNvPr id="194" name="TextBox 193"/>
              <p:cNvSpPr txBox="1">
                <a:spLocks noRot="1" noChangeAspect="1" noMove="1" noResize="1" noEditPoints="1" noAdjustHandles="1" noChangeArrowheads="1" noChangeShapeType="1" noTextEdit="1"/>
              </p:cNvSpPr>
              <p:nvPr/>
            </p:nvSpPr>
            <p:spPr>
              <a:xfrm>
                <a:off x="6764012" y="3999433"/>
                <a:ext cx="2024272" cy="335413"/>
              </a:xfrm>
              <a:prstGeom prst="rect">
                <a:avLst/>
              </a:prstGeom>
              <a:blipFill>
                <a:blip r:embed="rId21"/>
                <a:stretch>
                  <a:fillRect l="-2410" r="-60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195"/>
              <p:cNvSpPr txBox="1"/>
              <p:nvPr/>
            </p:nvSpPr>
            <p:spPr>
              <a:xfrm>
                <a:off x="6736328" y="4419424"/>
                <a:ext cx="1841080"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𝑐𝑟</m:t>
                              </m:r>
                            </m:sub>
                          </m:sSub>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𝐿</m:t>
                              </m:r>
                            </m:e>
                          </m:ra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𝐼𝐶</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0.6</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𝐿</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0</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𝑅</m:t>
                                  </m:r>
                                </m:sub>
                              </m:sSub>
                            </m:den>
                          </m:f>
                        </m:e>
                      </m:rad>
                    </m:oMath>
                  </m:oMathPara>
                </a14:m>
                <a:endParaRPr lang="en-US" dirty="0"/>
              </a:p>
            </p:txBody>
          </p:sp>
        </mc:Choice>
        <mc:Fallback xmlns="">
          <p:sp>
            <p:nvSpPr>
              <p:cNvPr id="196" name="TextBox 195"/>
              <p:cNvSpPr txBox="1">
                <a:spLocks noRot="1" noChangeAspect="1" noMove="1" noResize="1" noEditPoints="1" noAdjustHandles="1" noChangeArrowheads="1" noChangeShapeType="1" noTextEdit="1"/>
              </p:cNvSpPr>
              <p:nvPr/>
            </p:nvSpPr>
            <p:spPr>
              <a:xfrm>
                <a:off x="6736328" y="4419424"/>
                <a:ext cx="1841080" cy="818366"/>
              </a:xfrm>
              <a:prstGeom prst="rect">
                <a:avLst/>
              </a:prstGeom>
              <a:blipFill>
                <a:blip r:embed="rId22"/>
                <a:stretch>
                  <a:fillRect b="-746"/>
                </a:stretch>
              </a:blipFill>
            </p:spPr>
            <p:txBody>
              <a:bodyPr/>
              <a:lstStyle/>
              <a:p>
                <a:r>
                  <a:rPr lang="en-US">
                    <a:noFill/>
                  </a:rPr>
                  <a:t> </a:t>
                </a:r>
              </a:p>
            </p:txBody>
          </p:sp>
        </mc:Fallback>
      </mc:AlternateContent>
    </p:spTree>
    <p:extLst>
      <p:ext uri="{BB962C8B-B14F-4D97-AF65-F5344CB8AC3E}">
        <p14:creationId xmlns:p14="http://schemas.microsoft.com/office/powerpoint/2010/main" val="2694081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18</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895947" y="136518"/>
            <a:ext cx="5352106" cy="646331"/>
          </a:xfrm>
          <a:prstGeom prst="rect">
            <a:avLst/>
          </a:prstGeom>
          <a:noFill/>
        </p:spPr>
        <p:txBody>
          <a:bodyPr wrap="none" rtlCol="0">
            <a:spAutoFit/>
          </a:bodyPr>
          <a:lstStyle/>
          <a:p>
            <a:r>
              <a:rPr lang="en-US" sz="3600" dirty="0" smtClean="0">
                <a:solidFill>
                  <a:srgbClr val="C00000"/>
                </a:solidFill>
              </a:rPr>
              <a:t>Stationary Crack – Initiation</a:t>
            </a:r>
          </a:p>
        </p:txBody>
      </p:sp>
      <p:sp>
        <p:nvSpPr>
          <p:cNvPr id="3" name="TextBox 2"/>
          <p:cNvSpPr txBox="1"/>
          <p:nvPr/>
        </p:nvSpPr>
        <p:spPr>
          <a:xfrm>
            <a:off x="695325" y="763974"/>
            <a:ext cx="7753350" cy="646331"/>
          </a:xfrm>
          <a:prstGeom prst="rect">
            <a:avLst/>
          </a:prstGeom>
          <a:noFill/>
        </p:spPr>
        <p:txBody>
          <a:bodyPr wrap="square" rtlCol="0">
            <a:spAutoFit/>
          </a:bodyPr>
          <a:lstStyle/>
          <a:p>
            <a:r>
              <a:rPr lang="en-US" dirty="0" smtClean="0"/>
              <a:t>Experimental results compared to fits of the normalized stress amplitude and pulse length to satisfy a stress intensity factor criterion.</a:t>
            </a:r>
            <a:endParaRPr lang="en-US" dirty="0"/>
          </a:p>
        </p:txBody>
      </p:sp>
      <p:sp>
        <p:nvSpPr>
          <p:cNvPr id="25" name="TextBox 24"/>
          <p:cNvSpPr txBox="1"/>
          <p:nvPr/>
        </p:nvSpPr>
        <p:spPr>
          <a:xfrm>
            <a:off x="4988520" y="5300829"/>
            <a:ext cx="1605311" cy="276999"/>
          </a:xfrm>
          <a:prstGeom prst="rect">
            <a:avLst/>
          </a:prstGeom>
          <a:noFill/>
        </p:spPr>
        <p:txBody>
          <a:bodyPr wrap="none" rtlCol="0">
            <a:spAutoFit/>
          </a:bodyPr>
          <a:lstStyle/>
          <a:p>
            <a:r>
              <a:rPr lang="en-US" sz="1200" dirty="0" smtClean="0"/>
              <a:t>Shockey et al, IJF, 1983</a:t>
            </a:r>
            <a:endParaRPr lang="en-US" sz="1200" dirty="0"/>
          </a:p>
        </p:txBody>
      </p:sp>
      <p:grpSp>
        <p:nvGrpSpPr>
          <p:cNvPr id="32" name="Group 31"/>
          <p:cNvGrpSpPr/>
          <p:nvPr/>
        </p:nvGrpSpPr>
        <p:grpSpPr>
          <a:xfrm>
            <a:off x="695325" y="1950676"/>
            <a:ext cx="6211757" cy="4303552"/>
            <a:chOff x="463650" y="2019364"/>
            <a:chExt cx="6211757" cy="4303552"/>
          </a:xfrm>
        </p:grpSpPr>
        <p:grpSp>
          <p:nvGrpSpPr>
            <p:cNvPr id="26" name="Group 25"/>
            <p:cNvGrpSpPr/>
            <p:nvPr/>
          </p:nvGrpSpPr>
          <p:grpSpPr>
            <a:xfrm>
              <a:off x="463650" y="2019364"/>
              <a:ext cx="6211757" cy="4303552"/>
              <a:chOff x="1549500" y="1835984"/>
              <a:chExt cx="6211757" cy="4303552"/>
            </a:xfrm>
          </p:grpSpPr>
          <p:grpSp>
            <p:nvGrpSpPr>
              <p:cNvPr id="24" name="Group 23"/>
              <p:cNvGrpSpPr/>
              <p:nvPr/>
            </p:nvGrpSpPr>
            <p:grpSpPr>
              <a:xfrm>
                <a:off x="1943100" y="1835984"/>
                <a:ext cx="5818157" cy="3924736"/>
                <a:chOff x="3154392" y="1403913"/>
                <a:chExt cx="5818157" cy="3924736"/>
              </a:xfrm>
            </p:grpSpPr>
            <p:pic>
              <p:nvPicPr>
                <p:cNvPr id="7" name="Picture 6"/>
                <p:cNvPicPr>
                  <a:picLocks noChangeAspect="1"/>
                </p:cNvPicPr>
                <p:nvPr/>
              </p:nvPicPr>
              <p:blipFill rotWithShape="1">
                <a:blip r:embed="rId4"/>
                <a:srcRect l="9630" b="10193"/>
                <a:stretch/>
              </p:blipFill>
              <p:spPr>
                <a:xfrm>
                  <a:off x="3154392" y="1403913"/>
                  <a:ext cx="5818157" cy="3924736"/>
                </a:xfrm>
                <a:prstGeom prst="rect">
                  <a:avLst/>
                </a:prstGeom>
              </p:spPr>
            </p:pic>
            <p:cxnSp>
              <p:nvCxnSpPr>
                <p:cNvPr id="11" name="Straight Connector 10"/>
                <p:cNvCxnSpPr/>
                <p:nvPr/>
              </p:nvCxnSpPr>
              <p:spPr>
                <a:xfrm flipH="1">
                  <a:off x="4895850" y="2371725"/>
                  <a:ext cx="0" cy="2514600"/>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962525" y="4577884"/>
                  <a:ext cx="2135777" cy="369332"/>
                </a:xfrm>
                <a:prstGeom prst="rect">
                  <a:avLst/>
                </a:prstGeom>
                <a:noFill/>
              </p:spPr>
              <p:txBody>
                <a:bodyPr wrap="none" rtlCol="0">
                  <a:spAutoFit/>
                </a:bodyPr>
                <a:lstStyle/>
                <a:p>
                  <a:r>
                    <a:rPr lang="en-US" dirty="0" smtClean="0"/>
                    <a:t>Short crack response</a:t>
                  </a:r>
                  <a:endParaRPr lang="en-US" dirty="0"/>
                </a:p>
              </p:txBody>
            </p:sp>
            <p:sp>
              <p:nvSpPr>
                <p:cNvPr id="77" name="TextBox 76"/>
                <p:cNvSpPr txBox="1"/>
                <p:nvPr/>
              </p:nvSpPr>
              <p:spPr>
                <a:xfrm>
                  <a:off x="3688221" y="4300885"/>
                  <a:ext cx="1226679" cy="646331"/>
                </a:xfrm>
                <a:prstGeom prst="rect">
                  <a:avLst/>
                </a:prstGeom>
                <a:noFill/>
              </p:spPr>
              <p:txBody>
                <a:bodyPr wrap="square" rtlCol="0">
                  <a:spAutoFit/>
                </a:bodyPr>
                <a:lstStyle/>
                <a:p>
                  <a:r>
                    <a:rPr lang="en-US" dirty="0"/>
                    <a:t>L</a:t>
                  </a:r>
                  <a:r>
                    <a:rPr lang="en-US" dirty="0" smtClean="0"/>
                    <a:t>ong crack response</a:t>
                  </a:r>
                  <a:endParaRPr lang="en-US" dirty="0"/>
                </a:p>
              </p:txBody>
            </p:sp>
          </p:grpSp>
          <p:pic>
            <p:nvPicPr>
              <p:cNvPr id="83" name="Picture 82"/>
              <p:cNvPicPr>
                <a:picLocks noChangeAspect="1"/>
              </p:cNvPicPr>
              <p:nvPr/>
            </p:nvPicPr>
            <p:blipFill rotWithShape="1">
              <a:blip r:embed="rId4"/>
              <a:srcRect t="25513" r="92940" b="38655"/>
              <a:stretch/>
            </p:blipFill>
            <p:spPr>
              <a:xfrm>
                <a:off x="1549500" y="3114186"/>
                <a:ext cx="365760" cy="1259904"/>
              </a:xfrm>
              <a:prstGeom prst="rect">
                <a:avLst/>
              </a:prstGeom>
            </p:spPr>
          </p:pic>
          <p:pic>
            <p:nvPicPr>
              <p:cNvPr id="84" name="Picture 83"/>
              <p:cNvPicPr>
                <a:picLocks noChangeAspect="1"/>
              </p:cNvPicPr>
              <p:nvPr/>
            </p:nvPicPr>
            <p:blipFill rotWithShape="1">
              <a:blip r:embed="rId4"/>
              <a:srcRect l="47301" t="88549" r="35269" b="724"/>
              <a:stretch/>
            </p:blipFill>
            <p:spPr>
              <a:xfrm>
                <a:off x="4469130" y="5762346"/>
                <a:ext cx="902970" cy="377190"/>
              </a:xfrm>
              <a:prstGeom prst="rect">
                <a:avLst/>
              </a:prstGeom>
            </p:spPr>
          </p:pic>
        </p:grpSp>
        <p:cxnSp>
          <p:nvCxnSpPr>
            <p:cNvPr id="29" name="Straight Connector 28"/>
            <p:cNvCxnSpPr/>
            <p:nvPr/>
          </p:nvCxnSpPr>
          <p:spPr>
            <a:xfrm flipV="1">
              <a:off x="1714500" y="2526030"/>
              <a:ext cx="457200" cy="4611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1954530" y="2244327"/>
                  <a:ext cx="576953"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𝑥</m:t>
                            </m:r>
                          </m:e>
                        </m:rad>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954530" y="2244327"/>
                  <a:ext cx="576953" cy="280077"/>
                </a:xfrm>
                <a:prstGeom prst="rect">
                  <a:avLst/>
                </a:prstGeom>
                <a:blipFill>
                  <a:blip r:embed="rId5"/>
                  <a:stretch>
                    <a:fillRect l="-9574" r="-6383" b="-34783"/>
                  </a:stretch>
                </a:blipFill>
              </p:spPr>
              <p:txBody>
                <a:bodyPr/>
                <a:lstStyle/>
                <a:p>
                  <a:r>
                    <a:rPr lang="en-US">
                      <a:noFill/>
                    </a:rPr>
                    <a:t> </a:t>
                  </a:r>
                </a:p>
              </p:txBody>
            </p:sp>
          </mc:Fallback>
        </mc:AlternateContent>
      </p:grpSp>
      <p:sp>
        <p:nvSpPr>
          <p:cNvPr id="100" name="Oval 99"/>
          <p:cNvSpPr/>
          <p:nvPr/>
        </p:nvSpPr>
        <p:spPr>
          <a:xfrm>
            <a:off x="6016438" y="4933729"/>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p:cNvSpPr txBox="1"/>
          <p:nvPr/>
        </p:nvSpPr>
        <p:spPr>
          <a:xfrm>
            <a:off x="6136126" y="4781067"/>
            <a:ext cx="1419684" cy="369332"/>
          </a:xfrm>
          <a:prstGeom prst="rect">
            <a:avLst/>
          </a:prstGeom>
          <a:solidFill>
            <a:schemeClr val="bg1"/>
          </a:solidFill>
        </p:spPr>
        <p:txBody>
          <a:bodyPr wrap="none" rtlCol="0">
            <a:spAutoFit/>
          </a:bodyPr>
          <a:lstStyle/>
          <a:p>
            <a:r>
              <a:rPr lang="en-US" dirty="0" smtClean="0"/>
              <a:t>Crack growth</a:t>
            </a:r>
            <a:endParaRPr lang="en-US" dirty="0"/>
          </a:p>
        </p:txBody>
      </p:sp>
      <p:sp>
        <p:nvSpPr>
          <p:cNvPr id="102" name="Oval 101"/>
          <p:cNvSpPr/>
          <p:nvPr/>
        </p:nvSpPr>
        <p:spPr>
          <a:xfrm>
            <a:off x="6016438" y="5271345"/>
            <a:ext cx="64008" cy="640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6136126" y="5116762"/>
            <a:ext cx="1735475" cy="369332"/>
          </a:xfrm>
          <a:prstGeom prst="rect">
            <a:avLst/>
          </a:prstGeom>
          <a:solidFill>
            <a:schemeClr val="bg1"/>
          </a:solidFill>
        </p:spPr>
        <p:txBody>
          <a:bodyPr wrap="none" rtlCol="0">
            <a:spAutoFit/>
          </a:bodyPr>
          <a:lstStyle/>
          <a:p>
            <a:r>
              <a:rPr lang="en-US" dirty="0" smtClean="0"/>
              <a:t>No-crack growth</a:t>
            </a:r>
            <a:endParaRPr lang="en-US" dirty="0"/>
          </a:p>
        </p:txBody>
      </p:sp>
      <p:grpSp>
        <p:nvGrpSpPr>
          <p:cNvPr id="46" name="Group 45"/>
          <p:cNvGrpSpPr/>
          <p:nvPr/>
        </p:nvGrpSpPr>
        <p:grpSpPr>
          <a:xfrm>
            <a:off x="3939169" y="1932393"/>
            <a:ext cx="4282554" cy="1523428"/>
            <a:chOff x="4683928" y="1725930"/>
            <a:chExt cx="4282554" cy="1523428"/>
          </a:xfrm>
        </p:grpSpPr>
        <p:sp>
          <p:nvSpPr>
            <p:cNvPr id="33" name="Rectangle 32"/>
            <p:cNvSpPr/>
            <p:nvPr/>
          </p:nvSpPr>
          <p:spPr>
            <a:xfrm>
              <a:off x="4822558" y="1725930"/>
              <a:ext cx="210277" cy="1502948"/>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377803" y="1725930"/>
              <a:ext cx="920119" cy="1502948"/>
            </a:xfrm>
            <a:prstGeom prst="rect">
              <a:avLst/>
            </a:prstGeom>
            <a:solidFill>
              <a:schemeClr val="accent1">
                <a:lumMod val="20000"/>
                <a:lumOff val="8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5837862" y="2041145"/>
              <a:ext cx="0" cy="8725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4835363" y="2227952"/>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4835363" y="2227952"/>
                  <a:ext cx="184666" cy="276999"/>
                </a:xfrm>
                <a:prstGeom prst="rect">
                  <a:avLst/>
                </a:prstGeom>
                <a:blipFill>
                  <a:blip r:embed="rId6"/>
                  <a:stretch>
                    <a:fillRect l="-20000" r="-16667"/>
                  </a:stretch>
                </a:blipFill>
              </p:spPr>
              <p:txBody>
                <a:bodyPr/>
                <a:lstStyle/>
                <a:p>
                  <a:r>
                    <a:rPr lang="en-US">
                      <a:noFill/>
                    </a:rPr>
                    <a:t> </a:t>
                  </a:r>
                </a:p>
              </p:txBody>
            </p:sp>
          </mc:Fallback>
        </mc:AlternateContent>
        <p:cxnSp>
          <p:nvCxnSpPr>
            <p:cNvPr id="38" name="Straight Arrow Connector 37"/>
            <p:cNvCxnSpPr/>
            <p:nvPr/>
          </p:nvCxnSpPr>
          <p:spPr>
            <a:xfrm>
              <a:off x="4683928" y="2525536"/>
              <a:ext cx="54864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77803" y="2941581"/>
              <a:ext cx="618759" cy="307777"/>
            </a:xfrm>
            <a:prstGeom prst="rect">
              <a:avLst/>
            </a:prstGeom>
            <a:noFill/>
          </p:spPr>
          <p:txBody>
            <a:bodyPr wrap="none" rtlCol="0">
              <a:spAutoFit/>
            </a:bodyPr>
            <a:lstStyle/>
            <a:p>
              <a:r>
                <a:rPr lang="en-US" sz="1400" dirty="0" smtClean="0"/>
                <a:t>Epoxy</a:t>
              </a:r>
              <a:endParaRPr lang="en-US" sz="1400" dirty="0"/>
            </a:p>
          </p:txBody>
        </p:sp>
        <mc:AlternateContent xmlns:mc="http://schemas.openxmlformats.org/markup-compatibility/2006" xmlns:a14="http://schemas.microsoft.com/office/drawing/2010/main">
          <mc:Choice Requires="a14">
            <p:sp>
              <p:nvSpPr>
                <p:cNvPr id="40" name="TextBox 39"/>
                <p:cNvSpPr txBox="1"/>
                <p:nvPr/>
              </p:nvSpPr>
              <p:spPr>
                <a:xfrm>
                  <a:off x="6521646" y="2033388"/>
                  <a:ext cx="24448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15 </m:t>
                        </m:r>
                        <m:r>
                          <a:rPr lang="en-US" b="0" i="1" smtClean="0">
                            <a:latin typeface="Cambria Math" panose="02040503050406030204" pitchFamily="18" charset="0"/>
                          </a:rPr>
                          <m:t>𝑀𝑃𝑎</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0</m:t>
                            </m:r>
                          </m:sub>
                        </m:sSub>
                        <m:r>
                          <a:rPr lang="en-US" b="0" i="1" smtClean="0">
                            <a:latin typeface="Cambria Math" panose="02040503050406030204" pitchFamily="18" charset="0"/>
                          </a:rPr>
                          <m:t>&lt;35 </m:t>
                        </m:r>
                        <m:r>
                          <a:rPr lang="en-US" b="0" i="1" smtClean="0">
                            <a:latin typeface="Cambria Math" panose="02040503050406030204" pitchFamily="18" charset="0"/>
                          </a:rPr>
                          <m:t>𝑀𝑃𝑎</m:t>
                        </m:r>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6521646" y="2033388"/>
                  <a:ext cx="2444836" cy="276999"/>
                </a:xfrm>
                <a:prstGeom prst="rect">
                  <a:avLst/>
                </a:prstGeom>
                <a:blipFill>
                  <a:blip r:embed="rId7"/>
                  <a:stretch>
                    <a:fillRect l="-1995" r="-174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612410" y="2349038"/>
                  <a:ext cx="23049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m:t>
                        </m:r>
                        <m:r>
                          <a:rPr lang="en-US" b="0" i="1" smtClean="0">
                            <a:latin typeface="Cambria Math" panose="02040503050406030204" pitchFamily="18" charset="0"/>
                          </a:rPr>
                          <m:t>𝑚𝑚</m:t>
                        </m:r>
                        <m:r>
                          <a:rPr lang="en-US" b="0" i="1" smtClean="0">
                            <a:latin typeface="Cambria Math" panose="02040503050406030204" pitchFamily="18" charset="0"/>
                          </a:rPr>
                          <m:t>&lt;</m:t>
                        </m:r>
                        <m:r>
                          <a:rPr lang="en-US" b="0" i="1" smtClean="0">
                            <a:latin typeface="Cambria Math" panose="02040503050406030204" pitchFamily="18" charset="0"/>
                          </a:rPr>
                          <m:t>𝐿</m:t>
                        </m:r>
                        <m:r>
                          <a:rPr lang="en-US" b="0" i="1" smtClean="0">
                            <a:latin typeface="Cambria Math" panose="02040503050406030204" pitchFamily="18" charset="0"/>
                          </a:rPr>
                          <m:t>&lt;12.7</m:t>
                        </m:r>
                        <m:r>
                          <a:rPr lang="en-US" b="0" i="1" smtClean="0">
                            <a:latin typeface="Cambria Math" panose="02040503050406030204" pitchFamily="18" charset="0"/>
                          </a:rPr>
                          <m:t>𝑚𝑚</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612410" y="2349038"/>
                  <a:ext cx="2304990" cy="276999"/>
                </a:xfrm>
                <a:prstGeom prst="rect">
                  <a:avLst/>
                </a:prstGeom>
                <a:blipFill>
                  <a:blip r:embed="rId8"/>
                  <a:stretch>
                    <a:fillRect l="-2116" r="-1852" b="-652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3" name="TextBox 42"/>
              <p:cNvSpPr txBox="1"/>
              <p:nvPr/>
            </p:nvSpPr>
            <p:spPr>
              <a:xfrm>
                <a:off x="5713122" y="3852925"/>
                <a:ext cx="1913344"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𝐼𝐶</m:t>
                          </m:r>
                        </m:sub>
                      </m:sSub>
                      <m:r>
                        <a:rPr lang="en-US" b="0" i="1" smtClean="0">
                          <a:latin typeface="Cambria Math" panose="02040503050406030204" pitchFamily="18" charset="0"/>
                        </a:rPr>
                        <m:t>=1.1 </m:t>
                      </m:r>
                      <m:r>
                        <a:rPr lang="en-US" b="0" i="1" smtClean="0">
                          <a:latin typeface="Cambria Math" panose="02040503050406030204" pitchFamily="18" charset="0"/>
                        </a:rPr>
                        <m:t>𝑀𝑃𝑎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𝑚</m:t>
                          </m:r>
                        </m:e>
                      </m:rad>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5713122" y="3852925"/>
                <a:ext cx="1913344" cy="280077"/>
              </a:xfrm>
              <a:prstGeom prst="rect">
                <a:avLst/>
              </a:prstGeom>
              <a:blipFill>
                <a:blip r:embed="rId9"/>
                <a:stretch>
                  <a:fillRect l="-2229" r="-1274"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a:off x="5713122" y="4314597"/>
                <a:ext cx="2041585"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𝐼𝐶</m:t>
                          </m:r>
                        </m:sub>
                      </m:sSub>
                      <m:r>
                        <a:rPr lang="en-US" b="0" i="1" smtClean="0">
                          <a:latin typeface="Cambria Math" panose="02040503050406030204" pitchFamily="18" charset="0"/>
                        </a:rPr>
                        <m:t>=0.72 </m:t>
                      </m:r>
                      <m:r>
                        <a:rPr lang="en-US" b="0" i="1" smtClean="0">
                          <a:latin typeface="Cambria Math" panose="02040503050406030204" pitchFamily="18" charset="0"/>
                        </a:rPr>
                        <m:t>𝑀𝑃𝑎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𝑚</m:t>
                          </m:r>
                        </m:e>
                      </m:rad>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5713122" y="4314597"/>
                <a:ext cx="2041585" cy="280077"/>
              </a:xfrm>
              <a:prstGeom prst="rect">
                <a:avLst/>
              </a:prstGeom>
              <a:blipFill>
                <a:blip r:embed="rId10"/>
                <a:stretch>
                  <a:fillRect l="-2090" r="-1194" b="-15217"/>
                </a:stretch>
              </a:blipFill>
            </p:spPr>
            <p:txBody>
              <a:bodyPr/>
              <a:lstStyle/>
              <a:p>
                <a:r>
                  <a:rPr lang="en-US">
                    <a:noFill/>
                  </a:rPr>
                  <a:t> </a:t>
                </a:r>
              </a:p>
            </p:txBody>
          </p:sp>
        </mc:Fallback>
      </mc:AlternateContent>
      <p:sp>
        <p:nvSpPr>
          <p:cNvPr id="41" name="TextBox 40"/>
          <p:cNvSpPr txBox="1"/>
          <p:nvPr/>
        </p:nvSpPr>
        <p:spPr>
          <a:xfrm>
            <a:off x="1459727" y="5893695"/>
            <a:ext cx="972895" cy="276999"/>
          </a:xfrm>
          <a:prstGeom prst="rect">
            <a:avLst/>
          </a:prstGeom>
          <a:noFill/>
        </p:spPr>
        <p:txBody>
          <a:bodyPr wrap="none" rtlCol="0">
            <a:spAutoFit/>
          </a:bodyPr>
          <a:lstStyle/>
          <a:p>
            <a:r>
              <a:rPr lang="en-US" sz="1200" dirty="0" smtClean="0"/>
              <a:t>Freund 1990</a:t>
            </a:r>
            <a:endParaRPr lang="en-US" sz="1200" dirty="0"/>
          </a:p>
        </p:txBody>
      </p:sp>
    </p:spTree>
    <p:extLst>
      <p:ext uri="{BB962C8B-B14F-4D97-AF65-F5344CB8AC3E}">
        <p14:creationId xmlns:p14="http://schemas.microsoft.com/office/powerpoint/2010/main" val="19624294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19</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mc:AlternateContent xmlns:mc="http://schemas.openxmlformats.org/markup-compatibility/2006" xmlns:a14="http://schemas.microsoft.com/office/drawing/2010/main">
        <mc:Choice Requires="a14">
          <p:sp>
            <p:nvSpPr>
              <p:cNvPr id="142" name="TextBox 141"/>
              <p:cNvSpPr txBox="1"/>
              <p:nvPr/>
            </p:nvSpPr>
            <p:spPr>
              <a:xfrm>
                <a:off x="559203" y="136518"/>
                <a:ext cx="8025595" cy="646331"/>
              </a:xfrm>
              <a:prstGeom prst="rect">
                <a:avLst/>
              </a:prstGeom>
              <a:noFill/>
            </p:spPr>
            <p:txBody>
              <a:bodyPr wrap="none" rtlCol="0">
                <a:spAutoFit/>
              </a:bodyPr>
              <a:lstStyle/>
              <a:p>
                <a:r>
                  <a:rPr lang="en-US" sz="3600" dirty="0" smtClean="0">
                    <a:solidFill>
                      <a:srgbClr val="C00000"/>
                    </a:solidFill>
                  </a:rPr>
                  <a:t>Stationary Crack – Measurement of </a:t>
                </a:r>
                <a14:m>
                  <m:oMath xmlns:m="http://schemas.openxmlformats.org/officeDocument/2006/math">
                    <m:sSub>
                      <m:sSubPr>
                        <m:ctrlPr>
                          <a:rPr lang="en-US" sz="3600" i="1" dirty="0" smtClean="0">
                            <a:solidFill>
                              <a:srgbClr val="C00000"/>
                            </a:solidFill>
                            <a:latin typeface="Cambria Math" panose="02040503050406030204" pitchFamily="18" charset="0"/>
                          </a:rPr>
                        </m:ctrlPr>
                      </m:sSubPr>
                      <m:e>
                        <m:r>
                          <a:rPr lang="en-US" sz="3600" i="1" dirty="0" smtClean="0">
                            <a:solidFill>
                              <a:srgbClr val="C00000"/>
                            </a:solidFill>
                            <a:latin typeface="Cambria Math" panose="02040503050406030204" pitchFamily="18" charset="0"/>
                          </a:rPr>
                          <m:t>𝐾</m:t>
                        </m:r>
                      </m:e>
                      <m:sub>
                        <m:r>
                          <a:rPr lang="en-US" sz="3600" i="1" dirty="0" smtClean="0">
                            <a:solidFill>
                              <a:srgbClr val="C00000"/>
                            </a:solidFill>
                            <a:latin typeface="Cambria Math" panose="02040503050406030204" pitchFamily="18" charset="0"/>
                          </a:rPr>
                          <m:t>𝐼</m:t>
                        </m:r>
                      </m:sub>
                    </m:sSub>
                    <m:r>
                      <a:rPr lang="en-US" sz="3600" i="1" dirty="0" smtClean="0">
                        <a:solidFill>
                          <a:srgbClr val="C00000"/>
                        </a:solidFill>
                        <a:latin typeface="Cambria Math" panose="02040503050406030204" pitchFamily="18" charset="0"/>
                      </a:rPr>
                      <m:t>(</m:t>
                    </m:r>
                    <m:r>
                      <a:rPr lang="en-US" sz="3600" i="1" dirty="0" smtClean="0">
                        <a:solidFill>
                          <a:srgbClr val="C00000"/>
                        </a:solidFill>
                        <a:latin typeface="Cambria Math" panose="02040503050406030204" pitchFamily="18" charset="0"/>
                      </a:rPr>
                      <m:t>𝑡</m:t>
                    </m:r>
                    <m:r>
                      <a:rPr lang="en-US" sz="3600" i="1" dirty="0" smtClean="0">
                        <a:solidFill>
                          <a:srgbClr val="C00000"/>
                        </a:solidFill>
                        <a:latin typeface="Cambria Math" panose="02040503050406030204" pitchFamily="18" charset="0"/>
                      </a:rPr>
                      <m:t>)</m:t>
                    </m:r>
                  </m:oMath>
                </a14:m>
                <a:endParaRPr lang="en-US" sz="3600" dirty="0" smtClean="0">
                  <a:solidFill>
                    <a:srgbClr val="C00000"/>
                  </a:solidFill>
                </a:endParaRPr>
              </a:p>
            </p:txBody>
          </p:sp>
        </mc:Choice>
        <mc:Fallback xmlns="">
          <p:sp>
            <p:nvSpPr>
              <p:cNvPr id="142" name="TextBox 141"/>
              <p:cNvSpPr txBox="1">
                <a:spLocks noRot="1" noChangeAspect="1" noMove="1" noResize="1" noEditPoints="1" noAdjustHandles="1" noChangeArrowheads="1" noChangeShapeType="1" noTextEdit="1"/>
              </p:cNvSpPr>
              <p:nvPr/>
            </p:nvSpPr>
            <p:spPr>
              <a:xfrm>
                <a:off x="559203" y="136518"/>
                <a:ext cx="8025595" cy="646331"/>
              </a:xfrm>
              <a:prstGeom prst="rect">
                <a:avLst/>
              </a:prstGeom>
              <a:blipFill>
                <a:blip r:embed="rId4"/>
                <a:stretch>
                  <a:fillRect l="-2356" t="-14151" b="-34906"/>
                </a:stretch>
              </a:blipFill>
            </p:spPr>
            <p:txBody>
              <a:bodyPr/>
              <a:lstStyle/>
              <a:p>
                <a:r>
                  <a:rPr lang="en-US">
                    <a:noFill/>
                  </a:rPr>
                  <a:t> </a:t>
                </a:r>
              </a:p>
            </p:txBody>
          </p:sp>
        </mc:Fallback>
      </mc:AlternateContent>
      <p:sp>
        <p:nvSpPr>
          <p:cNvPr id="2" name="TextBox 1"/>
          <p:cNvSpPr txBox="1"/>
          <p:nvPr/>
        </p:nvSpPr>
        <p:spPr>
          <a:xfrm>
            <a:off x="613987" y="812525"/>
            <a:ext cx="7996613" cy="923330"/>
          </a:xfrm>
          <a:prstGeom prst="rect">
            <a:avLst/>
          </a:prstGeom>
          <a:noFill/>
        </p:spPr>
        <p:txBody>
          <a:bodyPr wrap="none" rtlCol="0">
            <a:spAutoFit/>
          </a:bodyPr>
          <a:lstStyle/>
          <a:p>
            <a:r>
              <a:rPr lang="en-US" dirty="0" smtClean="0"/>
              <a:t>Boundary/load displacement measurements</a:t>
            </a:r>
          </a:p>
          <a:p>
            <a:r>
              <a:rPr lang="en-US" dirty="0" smtClean="0"/>
              <a:t>Strain Gauges</a:t>
            </a:r>
          </a:p>
          <a:p>
            <a:r>
              <a:rPr lang="en-US" dirty="0" smtClean="0"/>
              <a:t>Optical techniques, e.g., </a:t>
            </a:r>
            <a:r>
              <a:rPr lang="en-US" b="1" dirty="0" smtClean="0">
                <a:solidFill>
                  <a:srgbClr val="C00000"/>
                </a:solidFill>
              </a:rPr>
              <a:t>caustics</a:t>
            </a:r>
            <a:r>
              <a:rPr lang="en-US" dirty="0" smtClean="0"/>
              <a:t>, coherent gradient sensing, </a:t>
            </a:r>
            <a:r>
              <a:rPr lang="en-US" dirty="0" err="1" smtClean="0"/>
              <a:t>Twyman</a:t>
            </a:r>
            <a:r>
              <a:rPr lang="en-US" dirty="0" smtClean="0"/>
              <a:t>-Green, Moiré</a:t>
            </a:r>
            <a:endParaRPr lang="en-US" dirty="0"/>
          </a:p>
        </p:txBody>
      </p:sp>
      <p:pic>
        <p:nvPicPr>
          <p:cNvPr id="4" name="Picture 3"/>
          <p:cNvPicPr>
            <a:picLocks noChangeAspect="1"/>
          </p:cNvPicPr>
          <p:nvPr/>
        </p:nvPicPr>
        <p:blipFill rotWithShape="1">
          <a:blip r:embed="rId5">
            <a:lum bright="-20000" contrast="20000"/>
          </a:blip>
          <a:srcRect b="53711"/>
          <a:stretch/>
        </p:blipFill>
        <p:spPr>
          <a:xfrm>
            <a:off x="3244526" y="1953675"/>
            <a:ext cx="5706306" cy="1978245"/>
          </a:xfrm>
          <a:prstGeom prst="rect">
            <a:avLst/>
          </a:prstGeom>
        </p:spPr>
      </p:pic>
      <p:grpSp>
        <p:nvGrpSpPr>
          <p:cNvPr id="15" name="Group 14"/>
          <p:cNvGrpSpPr>
            <a:grpSpLocks noChangeAspect="1"/>
          </p:cNvGrpSpPr>
          <p:nvPr/>
        </p:nvGrpSpPr>
        <p:grpSpPr>
          <a:xfrm>
            <a:off x="992413" y="1929991"/>
            <a:ext cx="1838886" cy="2194560"/>
            <a:chOff x="3387543" y="2422165"/>
            <a:chExt cx="2846777" cy="3397389"/>
          </a:xfrm>
        </p:grpSpPr>
        <p:cxnSp>
          <p:nvCxnSpPr>
            <p:cNvPr id="16" name="Straight Arrow Connector 15"/>
            <p:cNvCxnSpPr/>
            <p:nvPr/>
          </p:nvCxnSpPr>
          <p:spPr>
            <a:xfrm flipV="1">
              <a:off x="3748433" y="2681581"/>
              <a:ext cx="2286017" cy="0"/>
            </a:xfrm>
            <a:prstGeom prst="straightConnector1">
              <a:avLst/>
            </a:prstGeom>
            <a:ln w="2540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48433" y="2968932"/>
              <a:ext cx="2286017" cy="0"/>
            </a:xfrm>
            <a:prstGeom prst="straightConnector1">
              <a:avLst/>
            </a:prstGeom>
            <a:ln w="2540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748433" y="3256283"/>
              <a:ext cx="2286017" cy="0"/>
            </a:xfrm>
            <a:prstGeom prst="straightConnector1">
              <a:avLst/>
            </a:prstGeom>
            <a:ln w="2540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748433" y="3543634"/>
              <a:ext cx="2286017" cy="0"/>
            </a:xfrm>
            <a:prstGeom prst="straightConnector1">
              <a:avLst/>
            </a:prstGeom>
            <a:ln w="2540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748433" y="4693038"/>
              <a:ext cx="2286017" cy="0"/>
            </a:xfrm>
            <a:prstGeom prst="straightConnector1">
              <a:avLst/>
            </a:prstGeom>
            <a:ln w="2540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748433" y="4980388"/>
              <a:ext cx="2286017" cy="0"/>
            </a:xfrm>
            <a:prstGeom prst="straightConnector1">
              <a:avLst/>
            </a:prstGeom>
            <a:ln w="2540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748433" y="5267738"/>
              <a:ext cx="2286017" cy="0"/>
            </a:xfrm>
            <a:prstGeom prst="straightConnector1">
              <a:avLst/>
            </a:prstGeom>
            <a:ln w="2540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748433" y="5555087"/>
              <a:ext cx="2286017" cy="0"/>
            </a:xfrm>
            <a:prstGeom prst="straightConnector1">
              <a:avLst/>
            </a:prstGeom>
            <a:ln w="25400">
              <a:solidFill>
                <a:srgbClr val="FFC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683059" y="3280075"/>
              <a:ext cx="2469703" cy="814689"/>
            </a:xfrm>
            <a:prstGeom prst="straightConnector1">
              <a:avLst/>
            </a:prstGeom>
            <a:ln w="2540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683059" y="3373760"/>
              <a:ext cx="2551261" cy="420385"/>
            </a:xfrm>
            <a:prstGeom prst="straightConnector1">
              <a:avLst/>
            </a:prstGeom>
            <a:ln w="2540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748433" y="3458285"/>
              <a:ext cx="2421497" cy="148123"/>
            </a:xfrm>
            <a:prstGeom prst="straightConnector1">
              <a:avLst/>
            </a:prstGeom>
            <a:ln w="2540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flipV="1">
              <a:off x="3683058" y="4090613"/>
              <a:ext cx="2469703" cy="837829"/>
              <a:chOff x="2165685" y="3432043"/>
              <a:chExt cx="2469703" cy="837829"/>
            </a:xfrm>
          </p:grpSpPr>
          <p:cxnSp>
            <p:nvCxnSpPr>
              <p:cNvPr id="33" name="Straight Arrow Connector 32"/>
              <p:cNvCxnSpPr/>
              <p:nvPr/>
            </p:nvCxnSpPr>
            <p:spPr>
              <a:xfrm flipV="1">
                <a:off x="2165685" y="3432043"/>
                <a:ext cx="2425061" cy="837829"/>
              </a:xfrm>
              <a:prstGeom prst="straightConnector1">
                <a:avLst/>
              </a:prstGeom>
              <a:ln w="2540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165685" y="3541193"/>
                <a:ext cx="2469703" cy="428059"/>
              </a:xfrm>
              <a:prstGeom prst="straightConnector1">
                <a:avLst/>
              </a:prstGeom>
              <a:ln w="2540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231059" y="3623614"/>
                <a:ext cx="2392374" cy="157900"/>
              </a:xfrm>
              <a:prstGeom prst="straightConnector1">
                <a:avLst/>
              </a:prstGeom>
              <a:ln w="25400">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28" name="Freeform 27"/>
            <p:cNvSpPr/>
            <p:nvPr/>
          </p:nvSpPr>
          <p:spPr>
            <a:xfrm>
              <a:off x="3387543" y="2424805"/>
              <a:ext cx="360890" cy="3394749"/>
            </a:xfrm>
            <a:custGeom>
              <a:avLst/>
              <a:gdLst>
                <a:gd name="connsiteX0" fmla="*/ 13648 w 341194"/>
                <a:gd name="connsiteY0" fmla="*/ 13648 h 3493827"/>
                <a:gd name="connsiteX1" fmla="*/ 20472 w 341194"/>
                <a:gd name="connsiteY1" fmla="*/ 1248770 h 3493827"/>
                <a:gd name="connsiteX2" fmla="*/ 6824 w 341194"/>
                <a:gd name="connsiteY2" fmla="*/ 2115403 h 3493827"/>
                <a:gd name="connsiteX3" fmla="*/ 0 w 341194"/>
                <a:gd name="connsiteY3" fmla="*/ 3487003 h 3493827"/>
                <a:gd name="connsiteX4" fmla="*/ 334370 w 341194"/>
                <a:gd name="connsiteY4" fmla="*/ 3493827 h 3493827"/>
                <a:gd name="connsiteX5" fmla="*/ 341194 w 341194"/>
                <a:gd name="connsiteY5" fmla="*/ 2122227 h 3493827"/>
                <a:gd name="connsiteX6" fmla="*/ 327546 w 341194"/>
                <a:gd name="connsiteY6" fmla="*/ 1262418 h 3493827"/>
                <a:gd name="connsiteX7" fmla="*/ 327546 w 341194"/>
                <a:gd name="connsiteY7" fmla="*/ 0 h 3493827"/>
                <a:gd name="connsiteX8" fmla="*/ 13648 w 341194"/>
                <a:gd name="connsiteY8" fmla="*/ 13648 h 3493827"/>
                <a:gd name="connsiteX0" fmla="*/ 13648 w 354679"/>
                <a:gd name="connsiteY0" fmla="*/ 13648 h 3493827"/>
                <a:gd name="connsiteX1" fmla="*/ 20472 w 354679"/>
                <a:gd name="connsiteY1" fmla="*/ 1248770 h 3493827"/>
                <a:gd name="connsiteX2" fmla="*/ 6824 w 354679"/>
                <a:gd name="connsiteY2" fmla="*/ 2115403 h 3493827"/>
                <a:gd name="connsiteX3" fmla="*/ 0 w 354679"/>
                <a:gd name="connsiteY3" fmla="*/ 3487003 h 3493827"/>
                <a:gd name="connsiteX4" fmla="*/ 334370 w 354679"/>
                <a:gd name="connsiteY4" fmla="*/ 3493827 h 3493827"/>
                <a:gd name="connsiteX5" fmla="*/ 341194 w 354679"/>
                <a:gd name="connsiteY5" fmla="*/ 2122227 h 3493827"/>
                <a:gd name="connsiteX6" fmla="*/ 327546 w 354679"/>
                <a:gd name="connsiteY6" fmla="*/ 1262418 h 3493827"/>
                <a:gd name="connsiteX7" fmla="*/ 354679 w 354679"/>
                <a:gd name="connsiteY7" fmla="*/ 0 h 3493827"/>
                <a:gd name="connsiteX8" fmla="*/ 13648 w 354679"/>
                <a:gd name="connsiteY8" fmla="*/ 13648 h 3493827"/>
                <a:gd name="connsiteX0" fmla="*/ 2794 w 354679"/>
                <a:gd name="connsiteY0" fmla="*/ 82 h 3493827"/>
                <a:gd name="connsiteX1" fmla="*/ 20472 w 354679"/>
                <a:gd name="connsiteY1" fmla="*/ 1248770 h 3493827"/>
                <a:gd name="connsiteX2" fmla="*/ 6824 w 354679"/>
                <a:gd name="connsiteY2" fmla="*/ 2115403 h 3493827"/>
                <a:gd name="connsiteX3" fmla="*/ 0 w 354679"/>
                <a:gd name="connsiteY3" fmla="*/ 3487003 h 3493827"/>
                <a:gd name="connsiteX4" fmla="*/ 334370 w 354679"/>
                <a:gd name="connsiteY4" fmla="*/ 3493827 h 3493827"/>
                <a:gd name="connsiteX5" fmla="*/ 341194 w 354679"/>
                <a:gd name="connsiteY5" fmla="*/ 2122227 h 3493827"/>
                <a:gd name="connsiteX6" fmla="*/ 327546 w 354679"/>
                <a:gd name="connsiteY6" fmla="*/ 1262418 h 3493827"/>
                <a:gd name="connsiteX7" fmla="*/ 354679 w 354679"/>
                <a:gd name="connsiteY7" fmla="*/ 0 h 3493827"/>
                <a:gd name="connsiteX8" fmla="*/ 2794 w 354679"/>
                <a:gd name="connsiteY8" fmla="*/ 82 h 3493827"/>
                <a:gd name="connsiteX0" fmla="*/ 2794 w 354679"/>
                <a:gd name="connsiteY0" fmla="*/ 82 h 3493827"/>
                <a:gd name="connsiteX1" fmla="*/ 20472 w 354679"/>
                <a:gd name="connsiteY1" fmla="*/ 1248770 h 3493827"/>
                <a:gd name="connsiteX2" fmla="*/ 6824 w 354679"/>
                <a:gd name="connsiteY2" fmla="*/ 2115403 h 3493827"/>
                <a:gd name="connsiteX3" fmla="*/ 0 w 354679"/>
                <a:gd name="connsiteY3" fmla="*/ 3487003 h 3493827"/>
                <a:gd name="connsiteX4" fmla="*/ 334370 w 354679"/>
                <a:gd name="connsiteY4" fmla="*/ 3493827 h 3493827"/>
                <a:gd name="connsiteX5" fmla="*/ 341194 w 354679"/>
                <a:gd name="connsiteY5" fmla="*/ 2122227 h 3493827"/>
                <a:gd name="connsiteX6" fmla="*/ 354679 w 354679"/>
                <a:gd name="connsiteY6" fmla="*/ 1175591 h 3493827"/>
                <a:gd name="connsiteX7" fmla="*/ 354679 w 354679"/>
                <a:gd name="connsiteY7" fmla="*/ 0 h 3493827"/>
                <a:gd name="connsiteX8" fmla="*/ 2794 w 354679"/>
                <a:gd name="connsiteY8" fmla="*/ 82 h 3493827"/>
                <a:gd name="connsiteX0" fmla="*/ 12382 w 364267"/>
                <a:gd name="connsiteY0" fmla="*/ 82 h 3493827"/>
                <a:gd name="connsiteX1" fmla="*/ 213 w 364267"/>
                <a:gd name="connsiteY1" fmla="*/ 1189076 h 3493827"/>
                <a:gd name="connsiteX2" fmla="*/ 16412 w 364267"/>
                <a:gd name="connsiteY2" fmla="*/ 2115403 h 3493827"/>
                <a:gd name="connsiteX3" fmla="*/ 9588 w 364267"/>
                <a:gd name="connsiteY3" fmla="*/ 3487003 h 3493827"/>
                <a:gd name="connsiteX4" fmla="*/ 343958 w 364267"/>
                <a:gd name="connsiteY4" fmla="*/ 3493827 h 3493827"/>
                <a:gd name="connsiteX5" fmla="*/ 350782 w 364267"/>
                <a:gd name="connsiteY5" fmla="*/ 2122227 h 3493827"/>
                <a:gd name="connsiteX6" fmla="*/ 364267 w 364267"/>
                <a:gd name="connsiteY6" fmla="*/ 1175591 h 3493827"/>
                <a:gd name="connsiteX7" fmla="*/ 364267 w 364267"/>
                <a:gd name="connsiteY7" fmla="*/ 0 h 3493827"/>
                <a:gd name="connsiteX8" fmla="*/ 12382 w 364267"/>
                <a:gd name="connsiteY8" fmla="*/ 82 h 3493827"/>
                <a:gd name="connsiteX0" fmla="*/ 2794 w 354679"/>
                <a:gd name="connsiteY0" fmla="*/ 82 h 3493827"/>
                <a:gd name="connsiteX1" fmla="*/ 1478 w 354679"/>
                <a:gd name="connsiteY1" fmla="*/ 1172796 h 3493827"/>
                <a:gd name="connsiteX2" fmla="*/ 6824 w 354679"/>
                <a:gd name="connsiteY2" fmla="*/ 2115403 h 3493827"/>
                <a:gd name="connsiteX3" fmla="*/ 0 w 354679"/>
                <a:gd name="connsiteY3" fmla="*/ 3487003 h 3493827"/>
                <a:gd name="connsiteX4" fmla="*/ 334370 w 354679"/>
                <a:gd name="connsiteY4" fmla="*/ 3493827 h 3493827"/>
                <a:gd name="connsiteX5" fmla="*/ 341194 w 354679"/>
                <a:gd name="connsiteY5" fmla="*/ 2122227 h 3493827"/>
                <a:gd name="connsiteX6" fmla="*/ 354679 w 354679"/>
                <a:gd name="connsiteY6" fmla="*/ 1175591 h 3493827"/>
                <a:gd name="connsiteX7" fmla="*/ 354679 w 354679"/>
                <a:gd name="connsiteY7" fmla="*/ 0 h 3493827"/>
                <a:gd name="connsiteX8" fmla="*/ 2794 w 354679"/>
                <a:gd name="connsiteY8" fmla="*/ 82 h 3493827"/>
                <a:gd name="connsiteX0" fmla="*/ 2794 w 354679"/>
                <a:gd name="connsiteY0" fmla="*/ 82 h 3493827"/>
                <a:gd name="connsiteX1" fmla="*/ 1478 w 354679"/>
                <a:gd name="connsiteY1" fmla="*/ 1172796 h 3493827"/>
                <a:gd name="connsiteX2" fmla="*/ 6824 w 354679"/>
                <a:gd name="connsiteY2" fmla="*/ 2115403 h 3493827"/>
                <a:gd name="connsiteX3" fmla="*/ 0 w 354679"/>
                <a:gd name="connsiteY3" fmla="*/ 3487003 h 3493827"/>
                <a:gd name="connsiteX4" fmla="*/ 334370 w 354679"/>
                <a:gd name="connsiteY4" fmla="*/ 3493827 h 3493827"/>
                <a:gd name="connsiteX5" fmla="*/ 341194 w 354679"/>
                <a:gd name="connsiteY5" fmla="*/ 2122227 h 3493827"/>
                <a:gd name="connsiteX6" fmla="*/ 354679 w 354679"/>
                <a:gd name="connsiteY6" fmla="*/ 1175591 h 3493827"/>
                <a:gd name="connsiteX7" fmla="*/ 354679 w 354679"/>
                <a:gd name="connsiteY7" fmla="*/ 0 h 3493827"/>
                <a:gd name="connsiteX8" fmla="*/ 2794 w 354679"/>
                <a:gd name="connsiteY8" fmla="*/ 82 h 3493827"/>
                <a:gd name="connsiteX0" fmla="*/ 2794 w 354679"/>
                <a:gd name="connsiteY0" fmla="*/ 82 h 3493827"/>
                <a:gd name="connsiteX1" fmla="*/ 1478 w 354679"/>
                <a:gd name="connsiteY1" fmla="*/ 1172796 h 3493827"/>
                <a:gd name="connsiteX2" fmla="*/ 6824 w 354679"/>
                <a:gd name="connsiteY2" fmla="*/ 2115403 h 3493827"/>
                <a:gd name="connsiteX3" fmla="*/ 0 w 354679"/>
                <a:gd name="connsiteY3" fmla="*/ 3487003 h 3493827"/>
                <a:gd name="connsiteX4" fmla="*/ 334370 w 354679"/>
                <a:gd name="connsiteY4" fmla="*/ 3493827 h 3493827"/>
                <a:gd name="connsiteX5" fmla="*/ 341194 w 354679"/>
                <a:gd name="connsiteY5" fmla="*/ 2122227 h 3493827"/>
                <a:gd name="connsiteX6" fmla="*/ 354679 w 354679"/>
                <a:gd name="connsiteY6" fmla="*/ 1175591 h 3493827"/>
                <a:gd name="connsiteX7" fmla="*/ 354679 w 354679"/>
                <a:gd name="connsiteY7" fmla="*/ 0 h 3493827"/>
                <a:gd name="connsiteX8" fmla="*/ 2794 w 354679"/>
                <a:gd name="connsiteY8" fmla="*/ 82 h 3493827"/>
                <a:gd name="connsiteX0" fmla="*/ 2794 w 354679"/>
                <a:gd name="connsiteY0" fmla="*/ 82 h 3493827"/>
                <a:gd name="connsiteX1" fmla="*/ 1478 w 354679"/>
                <a:gd name="connsiteY1" fmla="*/ 1172796 h 3493827"/>
                <a:gd name="connsiteX2" fmla="*/ 6824 w 354679"/>
                <a:gd name="connsiteY2" fmla="*/ 2115403 h 3493827"/>
                <a:gd name="connsiteX3" fmla="*/ 0 w 354679"/>
                <a:gd name="connsiteY3" fmla="*/ 3487003 h 3493827"/>
                <a:gd name="connsiteX4" fmla="*/ 334370 w 354679"/>
                <a:gd name="connsiteY4" fmla="*/ 3493827 h 3493827"/>
                <a:gd name="connsiteX5" fmla="*/ 349334 w 354679"/>
                <a:gd name="connsiteY5" fmla="*/ 2076100 h 3493827"/>
                <a:gd name="connsiteX6" fmla="*/ 354679 w 354679"/>
                <a:gd name="connsiteY6" fmla="*/ 1175591 h 3493827"/>
                <a:gd name="connsiteX7" fmla="*/ 354679 w 354679"/>
                <a:gd name="connsiteY7" fmla="*/ 0 h 3493827"/>
                <a:gd name="connsiteX8" fmla="*/ 2794 w 354679"/>
                <a:gd name="connsiteY8" fmla="*/ 82 h 3493827"/>
                <a:gd name="connsiteX0" fmla="*/ 4644 w 356529"/>
                <a:gd name="connsiteY0" fmla="*/ 82 h 3493827"/>
                <a:gd name="connsiteX1" fmla="*/ 3328 w 356529"/>
                <a:gd name="connsiteY1" fmla="*/ 1172796 h 3493827"/>
                <a:gd name="connsiteX2" fmla="*/ 534 w 356529"/>
                <a:gd name="connsiteY2" fmla="*/ 2074703 h 3493827"/>
                <a:gd name="connsiteX3" fmla="*/ 1850 w 356529"/>
                <a:gd name="connsiteY3" fmla="*/ 3487003 h 3493827"/>
                <a:gd name="connsiteX4" fmla="*/ 336220 w 356529"/>
                <a:gd name="connsiteY4" fmla="*/ 3493827 h 3493827"/>
                <a:gd name="connsiteX5" fmla="*/ 351184 w 356529"/>
                <a:gd name="connsiteY5" fmla="*/ 2076100 h 3493827"/>
                <a:gd name="connsiteX6" fmla="*/ 356529 w 356529"/>
                <a:gd name="connsiteY6" fmla="*/ 1175591 h 3493827"/>
                <a:gd name="connsiteX7" fmla="*/ 356529 w 356529"/>
                <a:gd name="connsiteY7" fmla="*/ 0 h 3493827"/>
                <a:gd name="connsiteX8" fmla="*/ 4644 w 356529"/>
                <a:gd name="connsiteY8" fmla="*/ 82 h 3493827"/>
                <a:gd name="connsiteX0" fmla="*/ 4644 w 356529"/>
                <a:gd name="connsiteY0" fmla="*/ 82 h 3493827"/>
                <a:gd name="connsiteX1" fmla="*/ 3328 w 356529"/>
                <a:gd name="connsiteY1" fmla="*/ 1172796 h 3493827"/>
                <a:gd name="connsiteX2" fmla="*/ 534 w 356529"/>
                <a:gd name="connsiteY2" fmla="*/ 2074703 h 3493827"/>
                <a:gd name="connsiteX3" fmla="*/ 1850 w 356529"/>
                <a:gd name="connsiteY3" fmla="*/ 3487003 h 3493827"/>
                <a:gd name="connsiteX4" fmla="*/ 336220 w 356529"/>
                <a:gd name="connsiteY4" fmla="*/ 3493827 h 3493827"/>
                <a:gd name="connsiteX5" fmla="*/ 351184 w 356529"/>
                <a:gd name="connsiteY5" fmla="*/ 2076100 h 3493827"/>
                <a:gd name="connsiteX6" fmla="*/ 356529 w 356529"/>
                <a:gd name="connsiteY6" fmla="*/ 1175591 h 3493827"/>
                <a:gd name="connsiteX7" fmla="*/ 356529 w 356529"/>
                <a:gd name="connsiteY7" fmla="*/ 0 h 3493827"/>
                <a:gd name="connsiteX8" fmla="*/ 4644 w 356529"/>
                <a:gd name="connsiteY8" fmla="*/ 82 h 3493827"/>
                <a:gd name="connsiteX0" fmla="*/ 4644 w 356529"/>
                <a:gd name="connsiteY0" fmla="*/ 82 h 3493827"/>
                <a:gd name="connsiteX1" fmla="*/ 3328 w 356529"/>
                <a:gd name="connsiteY1" fmla="*/ 1172796 h 3493827"/>
                <a:gd name="connsiteX2" fmla="*/ 534 w 356529"/>
                <a:gd name="connsiteY2" fmla="*/ 2074703 h 3493827"/>
                <a:gd name="connsiteX3" fmla="*/ 1850 w 356529"/>
                <a:gd name="connsiteY3" fmla="*/ 3487003 h 3493827"/>
                <a:gd name="connsiteX4" fmla="*/ 336220 w 356529"/>
                <a:gd name="connsiteY4" fmla="*/ 3493827 h 3493827"/>
                <a:gd name="connsiteX5" fmla="*/ 351184 w 356529"/>
                <a:gd name="connsiteY5" fmla="*/ 2076100 h 3493827"/>
                <a:gd name="connsiteX6" fmla="*/ 356529 w 356529"/>
                <a:gd name="connsiteY6" fmla="*/ 1175591 h 3493827"/>
                <a:gd name="connsiteX7" fmla="*/ 356529 w 356529"/>
                <a:gd name="connsiteY7" fmla="*/ 0 h 3493827"/>
                <a:gd name="connsiteX8" fmla="*/ 4644 w 356529"/>
                <a:gd name="connsiteY8" fmla="*/ 82 h 3493827"/>
                <a:gd name="connsiteX0" fmla="*/ 4644 w 356529"/>
                <a:gd name="connsiteY0" fmla="*/ 82 h 3493827"/>
                <a:gd name="connsiteX1" fmla="*/ 3328 w 356529"/>
                <a:gd name="connsiteY1" fmla="*/ 1172796 h 3493827"/>
                <a:gd name="connsiteX2" fmla="*/ 534 w 356529"/>
                <a:gd name="connsiteY2" fmla="*/ 2074703 h 3493827"/>
                <a:gd name="connsiteX3" fmla="*/ 1850 w 356529"/>
                <a:gd name="connsiteY3" fmla="*/ 3487003 h 3493827"/>
                <a:gd name="connsiteX4" fmla="*/ 336220 w 356529"/>
                <a:gd name="connsiteY4" fmla="*/ 3493827 h 3493827"/>
                <a:gd name="connsiteX5" fmla="*/ 351184 w 356529"/>
                <a:gd name="connsiteY5" fmla="*/ 2076100 h 3493827"/>
                <a:gd name="connsiteX6" fmla="*/ 356529 w 356529"/>
                <a:gd name="connsiteY6" fmla="*/ 1175591 h 3493827"/>
                <a:gd name="connsiteX7" fmla="*/ 356529 w 356529"/>
                <a:gd name="connsiteY7" fmla="*/ 0 h 3493827"/>
                <a:gd name="connsiteX8" fmla="*/ 4644 w 356529"/>
                <a:gd name="connsiteY8" fmla="*/ 82 h 3493827"/>
                <a:gd name="connsiteX0" fmla="*/ 4644 w 356529"/>
                <a:gd name="connsiteY0" fmla="*/ 82 h 3493827"/>
                <a:gd name="connsiteX1" fmla="*/ 3328 w 356529"/>
                <a:gd name="connsiteY1" fmla="*/ 1172796 h 3493827"/>
                <a:gd name="connsiteX2" fmla="*/ 534 w 356529"/>
                <a:gd name="connsiteY2" fmla="*/ 2074703 h 3493827"/>
                <a:gd name="connsiteX3" fmla="*/ 1850 w 356529"/>
                <a:gd name="connsiteY3" fmla="*/ 3487003 h 3493827"/>
                <a:gd name="connsiteX4" fmla="*/ 336220 w 356529"/>
                <a:gd name="connsiteY4" fmla="*/ 3493827 h 3493827"/>
                <a:gd name="connsiteX5" fmla="*/ 351184 w 356529"/>
                <a:gd name="connsiteY5" fmla="*/ 2076100 h 3493827"/>
                <a:gd name="connsiteX6" fmla="*/ 356529 w 356529"/>
                <a:gd name="connsiteY6" fmla="*/ 1175591 h 3493827"/>
                <a:gd name="connsiteX7" fmla="*/ 356529 w 356529"/>
                <a:gd name="connsiteY7" fmla="*/ 0 h 3493827"/>
                <a:gd name="connsiteX8" fmla="*/ 4644 w 356529"/>
                <a:gd name="connsiteY8" fmla="*/ 82 h 3493827"/>
                <a:gd name="connsiteX0" fmla="*/ 4644 w 356529"/>
                <a:gd name="connsiteY0" fmla="*/ 82 h 3493827"/>
                <a:gd name="connsiteX1" fmla="*/ 3328 w 356529"/>
                <a:gd name="connsiteY1" fmla="*/ 1172796 h 3493827"/>
                <a:gd name="connsiteX2" fmla="*/ 534 w 356529"/>
                <a:gd name="connsiteY2" fmla="*/ 2074703 h 3493827"/>
                <a:gd name="connsiteX3" fmla="*/ 1850 w 356529"/>
                <a:gd name="connsiteY3" fmla="*/ 3487003 h 3493827"/>
                <a:gd name="connsiteX4" fmla="*/ 336220 w 356529"/>
                <a:gd name="connsiteY4" fmla="*/ 3493827 h 3493827"/>
                <a:gd name="connsiteX5" fmla="*/ 351184 w 356529"/>
                <a:gd name="connsiteY5" fmla="*/ 2076100 h 3493827"/>
                <a:gd name="connsiteX6" fmla="*/ 356529 w 356529"/>
                <a:gd name="connsiteY6" fmla="*/ 1175591 h 3493827"/>
                <a:gd name="connsiteX7" fmla="*/ 356529 w 356529"/>
                <a:gd name="connsiteY7" fmla="*/ 0 h 3493827"/>
                <a:gd name="connsiteX8" fmla="*/ 4644 w 356529"/>
                <a:gd name="connsiteY8" fmla="*/ 82 h 3493827"/>
                <a:gd name="connsiteX0" fmla="*/ 4644 w 356529"/>
                <a:gd name="connsiteY0" fmla="*/ 82 h 3493827"/>
                <a:gd name="connsiteX1" fmla="*/ 3328 w 356529"/>
                <a:gd name="connsiteY1" fmla="*/ 1172796 h 3493827"/>
                <a:gd name="connsiteX2" fmla="*/ 534 w 356529"/>
                <a:gd name="connsiteY2" fmla="*/ 2074703 h 3493827"/>
                <a:gd name="connsiteX3" fmla="*/ 1850 w 356529"/>
                <a:gd name="connsiteY3" fmla="*/ 3487003 h 3493827"/>
                <a:gd name="connsiteX4" fmla="*/ 336220 w 356529"/>
                <a:gd name="connsiteY4" fmla="*/ 3493827 h 3493827"/>
                <a:gd name="connsiteX5" fmla="*/ 351184 w 356529"/>
                <a:gd name="connsiteY5" fmla="*/ 2076100 h 3493827"/>
                <a:gd name="connsiteX6" fmla="*/ 356529 w 356529"/>
                <a:gd name="connsiteY6" fmla="*/ 1175591 h 3493827"/>
                <a:gd name="connsiteX7" fmla="*/ 356529 w 356529"/>
                <a:gd name="connsiteY7" fmla="*/ 0 h 3493827"/>
                <a:gd name="connsiteX8" fmla="*/ 4644 w 356529"/>
                <a:gd name="connsiteY8" fmla="*/ 82 h 3493827"/>
                <a:gd name="connsiteX0" fmla="*/ 4644 w 360890"/>
                <a:gd name="connsiteY0" fmla="*/ 82 h 3487003"/>
                <a:gd name="connsiteX1" fmla="*/ 3328 w 360890"/>
                <a:gd name="connsiteY1" fmla="*/ 1172796 h 3487003"/>
                <a:gd name="connsiteX2" fmla="*/ 534 w 360890"/>
                <a:gd name="connsiteY2" fmla="*/ 2074703 h 3487003"/>
                <a:gd name="connsiteX3" fmla="*/ 1850 w 360890"/>
                <a:gd name="connsiteY3" fmla="*/ 3487003 h 3487003"/>
                <a:gd name="connsiteX4" fmla="*/ 360640 w 360890"/>
                <a:gd name="connsiteY4" fmla="*/ 3385293 h 3487003"/>
                <a:gd name="connsiteX5" fmla="*/ 351184 w 360890"/>
                <a:gd name="connsiteY5" fmla="*/ 2076100 h 3487003"/>
                <a:gd name="connsiteX6" fmla="*/ 356529 w 360890"/>
                <a:gd name="connsiteY6" fmla="*/ 1175591 h 3487003"/>
                <a:gd name="connsiteX7" fmla="*/ 356529 w 360890"/>
                <a:gd name="connsiteY7" fmla="*/ 0 h 3487003"/>
                <a:gd name="connsiteX8" fmla="*/ 4644 w 360890"/>
                <a:gd name="connsiteY8" fmla="*/ 82 h 3487003"/>
                <a:gd name="connsiteX0" fmla="*/ 4644 w 360890"/>
                <a:gd name="connsiteY0" fmla="*/ 82 h 3397462"/>
                <a:gd name="connsiteX1" fmla="*/ 3328 w 360890"/>
                <a:gd name="connsiteY1" fmla="*/ 1172796 h 3397462"/>
                <a:gd name="connsiteX2" fmla="*/ 534 w 360890"/>
                <a:gd name="connsiteY2" fmla="*/ 2074703 h 3397462"/>
                <a:gd name="connsiteX3" fmla="*/ 1850 w 360890"/>
                <a:gd name="connsiteY3" fmla="*/ 3397462 h 3397462"/>
                <a:gd name="connsiteX4" fmla="*/ 360640 w 360890"/>
                <a:gd name="connsiteY4" fmla="*/ 3385293 h 3397462"/>
                <a:gd name="connsiteX5" fmla="*/ 351184 w 360890"/>
                <a:gd name="connsiteY5" fmla="*/ 2076100 h 3397462"/>
                <a:gd name="connsiteX6" fmla="*/ 356529 w 360890"/>
                <a:gd name="connsiteY6" fmla="*/ 1175591 h 3397462"/>
                <a:gd name="connsiteX7" fmla="*/ 356529 w 360890"/>
                <a:gd name="connsiteY7" fmla="*/ 0 h 3397462"/>
                <a:gd name="connsiteX8" fmla="*/ 4644 w 360890"/>
                <a:gd name="connsiteY8" fmla="*/ 82 h 3397462"/>
                <a:gd name="connsiteX0" fmla="*/ 4644 w 360890"/>
                <a:gd name="connsiteY0" fmla="*/ 82 h 3397462"/>
                <a:gd name="connsiteX1" fmla="*/ 3328 w 360890"/>
                <a:gd name="connsiteY1" fmla="*/ 1172796 h 3397462"/>
                <a:gd name="connsiteX2" fmla="*/ 534 w 360890"/>
                <a:gd name="connsiteY2" fmla="*/ 2074703 h 3397462"/>
                <a:gd name="connsiteX3" fmla="*/ 1850 w 360890"/>
                <a:gd name="connsiteY3" fmla="*/ 3397462 h 3397462"/>
                <a:gd name="connsiteX4" fmla="*/ 360640 w 360890"/>
                <a:gd name="connsiteY4" fmla="*/ 3393434 h 3397462"/>
                <a:gd name="connsiteX5" fmla="*/ 351184 w 360890"/>
                <a:gd name="connsiteY5" fmla="*/ 2076100 h 3397462"/>
                <a:gd name="connsiteX6" fmla="*/ 356529 w 360890"/>
                <a:gd name="connsiteY6" fmla="*/ 1175591 h 3397462"/>
                <a:gd name="connsiteX7" fmla="*/ 356529 w 360890"/>
                <a:gd name="connsiteY7" fmla="*/ 0 h 3397462"/>
                <a:gd name="connsiteX8" fmla="*/ 4644 w 360890"/>
                <a:gd name="connsiteY8" fmla="*/ 82 h 3397462"/>
                <a:gd name="connsiteX0" fmla="*/ 4644 w 360890"/>
                <a:gd name="connsiteY0" fmla="*/ 82 h 3394749"/>
                <a:gd name="connsiteX1" fmla="*/ 3328 w 360890"/>
                <a:gd name="connsiteY1" fmla="*/ 1172796 h 3394749"/>
                <a:gd name="connsiteX2" fmla="*/ 534 w 360890"/>
                <a:gd name="connsiteY2" fmla="*/ 2074703 h 3394749"/>
                <a:gd name="connsiteX3" fmla="*/ 1850 w 360890"/>
                <a:gd name="connsiteY3" fmla="*/ 3394749 h 3394749"/>
                <a:gd name="connsiteX4" fmla="*/ 360640 w 360890"/>
                <a:gd name="connsiteY4" fmla="*/ 3393434 h 3394749"/>
                <a:gd name="connsiteX5" fmla="*/ 351184 w 360890"/>
                <a:gd name="connsiteY5" fmla="*/ 2076100 h 3394749"/>
                <a:gd name="connsiteX6" fmla="*/ 356529 w 360890"/>
                <a:gd name="connsiteY6" fmla="*/ 1175591 h 3394749"/>
                <a:gd name="connsiteX7" fmla="*/ 356529 w 360890"/>
                <a:gd name="connsiteY7" fmla="*/ 0 h 3394749"/>
                <a:gd name="connsiteX8" fmla="*/ 4644 w 360890"/>
                <a:gd name="connsiteY8" fmla="*/ 82 h 339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890" h="3394749">
                  <a:moveTo>
                    <a:pt x="4644" y="82"/>
                  </a:moveTo>
                  <a:cubicBezTo>
                    <a:pt x="6919" y="411789"/>
                    <a:pt x="1053" y="761089"/>
                    <a:pt x="3328" y="1172796"/>
                  </a:cubicBezTo>
                  <a:cubicBezTo>
                    <a:pt x="62091" y="1454438"/>
                    <a:pt x="69299" y="1828336"/>
                    <a:pt x="534" y="2074703"/>
                  </a:cubicBezTo>
                  <a:cubicBezTo>
                    <a:pt x="-1741" y="2531903"/>
                    <a:pt x="4125" y="2937549"/>
                    <a:pt x="1850" y="3394749"/>
                  </a:cubicBezTo>
                  <a:lnTo>
                    <a:pt x="360640" y="3393434"/>
                  </a:lnTo>
                  <a:cubicBezTo>
                    <a:pt x="362915" y="2936234"/>
                    <a:pt x="348909" y="2533300"/>
                    <a:pt x="351184" y="2076100"/>
                  </a:cubicBezTo>
                  <a:cubicBezTo>
                    <a:pt x="282419" y="1793116"/>
                    <a:pt x="286915" y="1426017"/>
                    <a:pt x="356529" y="1175591"/>
                  </a:cubicBezTo>
                  <a:lnTo>
                    <a:pt x="356529" y="0"/>
                  </a:lnTo>
                  <a:lnTo>
                    <a:pt x="4644" y="82"/>
                  </a:lnTo>
                  <a:close/>
                </a:path>
              </a:pathLst>
            </a:cu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448760" y="2422165"/>
              <a:ext cx="137160" cy="3392341"/>
            </a:xfrm>
            <a:prstGeom prst="rect">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448760" y="3543635"/>
              <a:ext cx="137160" cy="1154922"/>
            </a:xfrm>
            <a:prstGeom prst="rect">
              <a:avLst/>
            </a:prstGeom>
            <a:solidFill>
              <a:schemeClr val="tx1">
                <a:lumMod val="65000"/>
                <a:lumOff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448760" y="3458285"/>
              <a:ext cx="137160" cy="839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448760" y="4675752"/>
              <a:ext cx="137160" cy="839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a:grpSpLocks noChangeAspect="1"/>
          </p:cNvGrpSpPr>
          <p:nvPr/>
        </p:nvGrpSpPr>
        <p:grpSpPr>
          <a:xfrm rot="16200000">
            <a:off x="503101" y="4251424"/>
            <a:ext cx="2194560" cy="1965650"/>
            <a:chOff x="296938" y="2546001"/>
            <a:chExt cx="2583668" cy="2314171"/>
          </a:xfrm>
        </p:grpSpPr>
        <p:grpSp>
          <p:nvGrpSpPr>
            <p:cNvPr id="41" name="Group 40"/>
            <p:cNvGrpSpPr/>
            <p:nvPr/>
          </p:nvGrpSpPr>
          <p:grpSpPr>
            <a:xfrm>
              <a:off x="296938" y="2641653"/>
              <a:ext cx="2583668" cy="2218519"/>
              <a:chOff x="464574" y="2810568"/>
              <a:chExt cx="2583668" cy="2218519"/>
            </a:xfrm>
          </p:grpSpPr>
          <p:cxnSp>
            <p:nvCxnSpPr>
              <p:cNvPr id="43" name="Straight Arrow Connector 42"/>
              <p:cNvCxnSpPr/>
              <p:nvPr/>
            </p:nvCxnSpPr>
            <p:spPr>
              <a:xfrm flipV="1">
                <a:off x="464574" y="4008354"/>
                <a:ext cx="2259508"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1490780" y="2810568"/>
                <a:ext cx="0" cy="221851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a:off x="737941" y="3111331"/>
                <a:ext cx="1710329" cy="1814988"/>
              </a:xfrm>
              <a:custGeom>
                <a:avLst/>
                <a:gdLst>
                  <a:gd name="connsiteX0" fmla="*/ 0 w 1519085"/>
                  <a:gd name="connsiteY0" fmla="*/ 0 h 759542"/>
                  <a:gd name="connsiteX1" fmla="*/ 1519084 w 1519085"/>
                  <a:gd name="connsiteY1" fmla="*/ 368709 h 759542"/>
                  <a:gd name="connsiteX2" fmla="*/ 7375 w 1519085"/>
                  <a:gd name="connsiteY2" fmla="*/ 759542 h 759542"/>
                  <a:gd name="connsiteX0" fmla="*/ 66998 w 1586083"/>
                  <a:gd name="connsiteY0" fmla="*/ 0 h 759542"/>
                  <a:gd name="connsiteX1" fmla="*/ 1586082 w 1586083"/>
                  <a:gd name="connsiteY1" fmla="*/ 368709 h 759542"/>
                  <a:gd name="connsiteX2" fmla="*/ 74373 w 1586083"/>
                  <a:gd name="connsiteY2" fmla="*/ 759542 h 759542"/>
                  <a:gd name="connsiteX0" fmla="*/ 66998 w 1586082"/>
                  <a:gd name="connsiteY0" fmla="*/ 0 h 759542"/>
                  <a:gd name="connsiteX1" fmla="*/ 1586082 w 1586082"/>
                  <a:gd name="connsiteY1" fmla="*/ 368709 h 759542"/>
                  <a:gd name="connsiteX2" fmla="*/ 74373 w 1586082"/>
                  <a:gd name="connsiteY2" fmla="*/ 759542 h 759542"/>
                  <a:gd name="connsiteX0" fmla="*/ 66790 w 1585888"/>
                  <a:gd name="connsiteY0" fmla="*/ 208133 h 1146906"/>
                  <a:gd name="connsiteX1" fmla="*/ 1585874 w 1585888"/>
                  <a:gd name="connsiteY1" fmla="*/ 576842 h 1146906"/>
                  <a:gd name="connsiteX2" fmla="*/ 74165 w 1585888"/>
                  <a:gd name="connsiteY2" fmla="*/ 967675 h 1146906"/>
                  <a:gd name="connsiteX0" fmla="*/ 66790 w 1593916"/>
                  <a:gd name="connsiteY0" fmla="*/ 108883 h 1047656"/>
                  <a:gd name="connsiteX1" fmla="*/ 1585874 w 1593916"/>
                  <a:gd name="connsiteY1" fmla="*/ 477592 h 1047656"/>
                  <a:gd name="connsiteX2" fmla="*/ 641977 w 1593916"/>
                  <a:gd name="connsiteY2" fmla="*/ 5644 h 1047656"/>
                  <a:gd name="connsiteX3" fmla="*/ 74165 w 1593916"/>
                  <a:gd name="connsiteY3" fmla="*/ 868425 h 1047656"/>
                  <a:gd name="connsiteX0" fmla="*/ 0 w 1527126"/>
                  <a:gd name="connsiteY0" fmla="*/ 108883 h 948985"/>
                  <a:gd name="connsiteX1" fmla="*/ 575187 w 1527126"/>
                  <a:gd name="connsiteY1" fmla="*/ 942166 h 948985"/>
                  <a:gd name="connsiteX2" fmla="*/ 1519084 w 1527126"/>
                  <a:gd name="connsiteY2" fmla="*/ 477592 h 948985"/>
                  <a:gd name="connsiteX3" fmla="*/ 575187 w 1527126"/>
                  <a:gd name="connsiteY3" fmla="*/ 5644 h 948985"/>
                  <a:gd name="connsiteX4" fmla="*/ 7375 w 1527126"/>
                  <a:gd name="connsiteY4" fmla="*/ 868425 h 948985"/>
                  <a:gd name="connsiteX0" fmla="*/ 0 w 1519085"/>
                  <a:gd name="connsiteY0" fmla="*/ 112140 h 1398838"/>
                  <a:gd name="connsiteX1" fmla="*/ 567813 w 1519085"/>
                  <a:gd name="connsiteY1" fmla="*/ 1395249 h 1398838"/>
                  <a:gd name="connsiteX2" fmla="*/ 1519084 w 1519085"/>
                  <a:gd name="connsiteY2" fmla="*/ 480849 h 1398838"/>
                  <a:gd name="connsiteX3" fmla="*/ 575187 w 1519085"/>
                  <a:gd name="connsiteY3" fmla="*/ 8901 h 1398838"/>
                  <a:gd name="connsiteX4" fmla="*/ 7375 w 1519085"/>
                  <a:gd name="connsiteY4" fmla="*/ 871682 h 1398838"/>
                  <a:gd name="connsiteX0" fmla="*/ 0 w 1519085"/>
                  <a:gd name="connsiteY0" fmla="*/ 112140 h 1395249"/>
                  <a:gd name="connsiteX1" fmla="*/ 567813 w 1519085"/>
                  <a:gd name="connsiteY1" fmla="*/ 1395249 h 1395249"/>
                  <a:gd name="connsiteX2" fmla="*/ 1519084 w 1519085"/>
                  <a:gd name="connsiteY2" fmla="*/ 480849 h 1395249"/>
                  <a:gd name="connsiteX3" fmla="*/ 575187 w 1519085"/>
                  <a:gd name="connsiteY3" fmla="*/ 8901 h 1395249"/>
                  <a:gd name="connsiteX4" fmla="*/ 7375 w 1519085"/>
                  <a:gd name="connsiteY4" fmla="*/ 871682 h 1395249"/>
                  <a:gd name="connsiteX0" fmla="*/ 0 w 1519085"/>
                  <a:gd name="connsiteY0" fmla="*/ 112140 h 1395265"/>
                  <a:gd name="connsiteX1" fmla="*/ 567813 w 1519085"/>
                  <a:gd name="connsiteY1" fmla="*/ 1395249 h 1395265"/>
                  <a:gd name="connsiteX2" fmla="*/ 1519084 w 1519085"/>
                  <a:gd name="connsiteY2" fmla="*/ 480849 h 1395265"/>
                  <a:gd name="connsiteX3" fmla="*/ 575187 w 1519085"/>
                  <a:gd name="connsiteY3" fmla="*/ 8901 h 1395265"/>
                  <a:gd name="connsiteX4" fmla="*/ 7375 w 1519085"/>
                  <a:gd name="connsiteY4" fmla="*/ 871682 h 1395265"/>
                  <a:gd name="connsiteX0" fmla="*/ 0 w 1519085"/>
                  <a:gd name="connsiteY0" fmla="*/ 535418 h 1818543"/>
                  <a:gd name="connsiteX1" fmla="*/ 567813 w 1519085"/>
                  <a:gd name="connsiteY1" fmla="*/ 1818527 h 1818543"/>
                  <a:gd name="connsiteX2" fmla="*/ 1519084 w 1519085"/>
                  <a:gd name="connsiteY2" fmla="*/ 904127 h 1818543"/>
                  <a:gd name="connsiteX3" fmla="*/ 575187 w 1519085"/>
                  <a:gd name="connsiteY3" fmla="*/ 4476 h 1818543"/>
                  <a:gd name="connsiteX4" fmla="*/ 7375 w 1519085"/>
                  <a:gd name="connsiteY4" fmla="*/ 1294960 h 1818543"/>
                  <a:gd name="connsiteX0" fmla="*/ 0 w 1519085"/>
                  <a:gd name="connsiteY0" fmla="*/ 535418 h 1818543"/>
                  <a:gd name="connsiteX1" fmla="*/ 567813 w 1519085"/>
                  <a:gd name="connsiteY1" fmla="*/ 1818527 h 1818543"/>
                  <a:gd name="connsiteX2" fmla="*/ 1519084 w 1519085"/>
                  <a:gd name="connsiteY2" fmla="*/ 904127 h 1818543"/>
                  <a:gd name="connsiteX3" fmla="*/ 575187 w 1519085"/>
                  <a:gd name="connsiteY3" fmla="*/ 4476 h 1818543"/>
                  <a:gd name="connsiteX4" fmla="*/ 7375 w 1519085"/>
                  <a:gd name="connsiteY4" fmla="*/ 1294960 h 1818543"/>
                  <a:gd name="connsiteX0" fmla="*/ 0 w 1519085"/>
                  <a:gd name="connsiteY0" fmla="*/ 530989 h 1814114"/>
                  <a:gd name="connsiteX1" fmla="*/ 567813 w 1519085"/>
                  <a:gd name="connsiteY1" fmla="*/ 1814098 h 1814114"/>
                  <a:gd name="connsiteX2" fmla="*/ 1519084 w 1519085"/>
                  <a:gd name="connsiteY2" fmla="*/ 899698 h 1814114"/>
                  <a:gd name="connsiteX3" fmla="*/ 575187 w 1519085"/>
                  <a:gd name="connsiteY3" fmla="*/ 47 h 1814114"/>
                  <a:gd name="connsiteX4" fmla="*/ 7375 w 1519085"/>
                  <a:gd name="connsiteY4" fmla="*/ 1290531 h 1814114"/>
                  <a:gd name="connsiteX0" fmla="*/ 0 w 1519123"/>
                  <a:gd name="connsiteY0" fmla="*/ 531116 h 1814241"/>
                  <a:gd name="connsiteX1" fmla="*/ 567813 w 1519123"/>
                  <a:gd name="connsiteY1" fmla="*/ 1814225 h 1814241"/>
                  <a:gd name="connsiteX2" fmla="*/ 1519084 w 1519123"/>
                  <a:gd name="connsiteY2" fmla="*/ 899825 h 1814241"/>
                  <a:gd name="connsiteX3" fmla="*/ 575187 w 1519123"/>
                  <a:gd name="connsiteY3" fmla="*/ 174 h 1814241"/>
                  <a:gd name="connsiteX4" fmla="*/ 7375 w 1519123"/>
                  <a:gd name="connsiteY4" fmla="*/ 1290658 h 1814241"/>
                  <a:gd name="connsiteX0" fmla="*/ 0 w 1519123"/>
                  <a:gd name="connsiteY0" fmla="*/ 531520 h 1814645"/>
                  <a:gd name="connsiteX1" fmla="*/ 567813 w 1519123"/>
                  <a:gd name="connsiteY1" fmla="*/ 1814629 h 1814645"/>
                  <a:gd name="connsiteX2" fmla="*/ 1519084 w 1519123"/>
                  <a:gd name="connsiteY2" fmla="*/ 900229 h 1814645"/>
                  <a:gd name="connsiteX3" fmla="*/ 575187 w 1519123"/>
                  <a:gd name="connsiteY3" fmla="*/ 578 h 1814645"/>
                  <a:gd name="connsiteX4" fmla="*/ 7375 w 1519123"/>
                  <a:gd name="connsiteY4" fmla="*/ 1291062 h 1814645"/>
                  <a:gd name="connsiteX0" fmla="*/ 0 w 1519123"/>
                  <a:gd name="connsiteY0" fmla="*/ 531520 h 1814988"/>
                  <a:gd name="connsiteX1" fmla="*/ 567813 w 1519123"/>
                  <a:gd name="connsiteY1" fmla="*/ 1814629 h 1814988"/>
                  <a:gd name="connsiteX2" fmla="*/ 1519084 w 1519123"/>
                  <a:gd name="connsiteY2" fmla="*/ 900229 h 1814988"/>
                  <a:gd name="connsiteX3" fmla="*/ 575187 w 1519123"/>
                  <a:gd name="connsiteY3" fmla="*/ 578 h 1814988"/>
                  <a:gd name="connsiteX4" fmla="*/ 7375 w 1519123"/>
                  <a:gd name="connsiteY4" fmla="*/ 1291062 h 1814988"/>
                  <a:gd name="connsiteX0" fmla="*/ 191206 w 1710329"/>
                  <a:gd name="connsiteY0" fmla="*/ 531520 h 1814988"/>
                  <a:gd name="connsiteX1" fmla="*/ 759019 w 1710329"/>
                  <a:gd name="connsiteY1" fmla="*/ 1814629 h 1814988"/>
                  <a:gd name="connsiteX2" fmla="*/ 1710290 w 1710329"/>
                  <a:gd name="connsiteY2" fmla="*/ 900229 h 1814988"/>
                  <a:gd name="connsiteX3" fmla="*/ 766393 w 1710329"/>
                  <a:gd name="connsiteY3" fmla="*/ 578 h 1814988"/>
                  <a:gd name="connsiteX4" fmla="*/ 198581 w 1710329"/>
                  <a:gd name="connsiteY4" fmla="*/ 1291062 h 1814988"/>
                  <a:gd name="connsiteX0" fmla="*/ 191206 w 1710329"/>
                  <a:gd name="connsiteY0" fmla="*/ 531520 h 1814988"/>
                  <a:gd name="connsiteX1" fmla="*/ 759019 w 1710329"/>
                  <a:gd name="connsiteY1" fmla="*/ 1814629 h 1814988"/>
                  <a:gd name="connsiteX2" fmla="*/ 1710290 w 1710329"/>
                  <a:gd name="connsiteY2" fmla="*/ 900229 h 1814988"/>
                  <a:gd name="connsiteX3" fmla="*/ 766393 w 1710329"/>
                  <a:gd name="connsiteY3" fmla="*/ 578 h 1814988"/>
                  <a:gd name="connsiteX4" fmla="*/ 198581 w 1710329"/>
                  <a:gd name="connsiteY4" fmla="*/ 1291062 h 181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329" h="1814988">
                    <a:moveTo>
                      <a:pt x="191206" y="531520"/>
                    </a:moveTo>
                    <a:cubicBezTo>
                      <a:pt x="-317613" y="1157098"/>
                      <a:pt x="299432" y="1797565"/>
                      <a:pt x="759019" y="1814629"/>
                    </a:cubicBezTo>
                    <a:cubicBezTo>
                      <a:pt x="1012073" y="1824025"/>
                      <a:pt x="1716435" y="1652397"/>
                      <a:pt x="1710290" y="900229"/>
                    </a:cubicBezTo>
                    <a:cubicBezTo>
                      <a:pt x="1704145" y="148061"/>
                      <a:pt x="1040290" y="-11053"/>
                      <a:pt x="766393" y="578"/>
                    </a:cubicBezTo>
                    <a:cubicBezTo>
                      <a:pt x="108017" y="28535"/>
                      <a:pt x="-237726" y="815426"/>
                      <a:pt x="198581" y="1291062"/>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V="1">
                <a:off x="2893069" y="3111331"/>
                <a:ext cx="0" cy="1794326"/>
              </a:xfrm>
              <a:prstGeom prst="straightConnector1">
                <a:avLst/>
              </a:prstGeom>
              <a:ln w="190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717718" y="3108847"/>
                <a:ext cx="12801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717718" y="4913424"/>
                <a:ext cx="12801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rot="5400000">
                    <a:off x="2799777" y="3869855"/>
                    <a:ext cx="21993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rot="5400000">
                    <a:off x="2799777" y="3869855"/>
                    <a:ext cx="219932" cy="276999"/>
                  </a:xfrm>
                  <a:prstGeom prst="rect">
                    <a:avLst/>
                  </a:prstGeom>
                  <a:blipFill>
                    <a:blip r:embed="rId6"/>
                    <a:stretch>
                      <a:fillRect l="-35484" r="-35484"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rot="5400000">
                    <a:off x="2534797" y="3702485"/>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rot="5400000">
                    <a:off x="2534797" y="3702485"/>
                    <a:ext cx="183319" cy="276999"/>
                  </a:xfrm>
                  <a:prstGeom prst="rect">
                    <a:avLst/>
                  </a:prstGeom>
                  <a:blipFill>
                    <a:blip r:embed="rId7"/>
                    <a:stretch>
                      <a:fillRect l="-30769" r="-23077" b="-153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p:cNvSpPr txBox="1"/>
                <p:nvPr/>
              </p:nvSpPr>
              <p:spPr>
                <a:xfrm rot="5400000">
                  <a:off x="1107329" y="2504747"/>
                  <a:ext cx="170643" cy="2531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rot="5400000">
                  <a:off x="1107329" y="2504747"/>
                  <a:ext cx="170643" cy="253152"/>
                </a:xfrm>
                <a:prstGeom prst="rect">
                  <a:avLst/>
                </a:prstGeom>
                <a:blipFill>
                  <a:blip r:embed="rId8"/>
                  <a:stretch>
                    <a:fillRect l="-54167" r="-50000" b="-6285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7" name="TextBox 56"/>
              <p:cNvSpPr txBox="1"/>
              <p:nvPr/>
            </p:nvSpPr>
            <p:spPr>
              <a:xfrm>
                <a:off x="924424" y="4961638"/>
                <a:ext cx="1601336" cy="28732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5/2</m:t>
                          </m:r>
                        </m:sup>
                      </m:sSup>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924424" y="4961638"/>
                <a:ext cx="1601336" cy="287323"/>
              </a:xfrm>
              <a:prstGeom prst="rect">
                <a:avLst/>
              </a:prstGeom>
              <a:blipFill>
                <a:blip r:embed="rId9"/>
                <a:stretch>
                  <a:fillRect l="-3435" t="-8511" r="-1145" b="-34043"/>
                </a:stretch>
              </a:blipFill>
            </p:spPr>
            <p:txBody>
              <a:bodyPr/>
              <a:lstStyle/>
              <a:p>
                <a:r>
                  <a:rPr lang="en-US">
                    <a:noFill/>
                  </a:rPr>
                  <a:t> </a:t>
                </a:r>
              </a:p>
            </p:txBody>
          </p:sp>
        </mc:Fallback>
      </mc:AlternateContent>
      <p:pic>
        <p:nvPicPr>
          <p:cNvPr id="58" name="Picture 57"/>
          <p:cNvPicPr>
            <a:picLocks noChangeAspect="1"/>
          </p:cNvPicPr>
          <p:nvPr/>
        </p:nvPicPr>
        <p:blipFill rotWithShape="1">
          <a:blip r:embed="rId5">
            <a:lum bright="-20000" contrast="20000"/>
          </a:blip>
          <a:srcRect t="52886"/>
          <a:stretch/>
        </p:blipFill>
        <p:spPr>
          <a:xfrm>
            <a:off x="3279995" y="3978551"/>
            <a:ext cx="5706306" cy="2013543"/>
          </a:xfrm>
          <a:prstGeom prst="rect">
            <a:avLst/>
          </a:prstGeom>
        </p:spPr>
      </p:pic>
    </p:spTree>
    <p:extLst>
      <p:ext uri="{BB962C8B-B14F-4D97-AF65-F5344CB8AC3E}">
        <p14:creationId xmlns:p14="http://schemas.microsoft.com/office/powerpoint/2010/main" val="4113876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a:t>2</a:t>
            </a:r>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925235" y="136518"/>
            <a:ext cx="3293530" cy="646331"/>
          </a:xfrm>
          <a:prstGeom prst="rect">
            <a:avLst/>
          </a:prstGeom>
          <a:noFill/>
        </p:spPr>
        <p:txBody>
          <a:bodyPr wrap="none" rtlCol="0">
            <a:spAutoFit/>
          </a:bodyPr>
          <a:lstStyle/>
          <a:p>
            <a:r>
              <a:rPr lang="en-US" sz="3600" dirty="0" smtClean="0">
                <a:solidFill>
                  <a:srgbClr val="C00000"/>
                </a:solidFill>
              </a:rPr>
              <a:t>Experiment Four</a:t>
            </a:r>
          </a:p>
        </p:txBody>
      </p:sp>
      <p:sp>
        <p:nvSpPr>
          <p:cNvPr id="4" name="TextBox 3"/>
          <p:cNvSpPr txBox="1"/>
          <p:nvPr/>
        </p:nvSpPr>
        <p:spPr>
          <a:xfrm>
            <a:off x="1917074" y="727588"/>
            <a:ext cx="5309852" cy="369332"/>
          </a:xfrm>
          <a:prstGeom prst="rect">
            <a:avLst/>
          </a:prstGeom>
          <a:noFill/>
        </p:spPr>
        <p:txBody>
          <a:bodyPr wrap="none" rtlCol="0">
            <a:spAutoFit/>
          </a:bodyPr>
          <a:lstStyle/>
          <a:p>
            <a:r>
              <a:rPr lang="en-US" dirty="0" smtClean="0"/>
              <a:t>Measurement of dynamic initiation fracture toughness</a:t>
            </a:r>
            <a:endParaRPr lang="en-US" dirty="0"/>
          </a:p>
        </p:txBody>
      </p:sp>
      <p:sp>
        <p:nvSpPr>
          <p:cNvPr id="6" name="TextBox 5"/>
          <p:cNvSpPr txBox="1"/>
          <p:nvPr/>
        </p:nvSpPr>
        <p:spPr>
          <a:xfrm>
            <a:off x="554985" y="1261245"/>
            <a:ext cx="780983" cy="369332"/>
          </a:xfrm>
          <a:prstGeom prst="rect">
            <a:avLst/>
          </a:prstGeom>
          <a:noFill/>
        </p:spPr>
        <p:txBody>
          <a:bodyPr wrap="none" rtlCol="0">
            <a:spAutoFit/>
          </a:bodyPr>
          <a:lstStyle/>
          <a:p>
            <a:r>
              <a:rPr lang="en-US" b="1" dirty="0" smtClean="0"/>
              <a:t>Goals:</a:t>
            </a:r>
            <a:endParaRPr lang="en-US" b="1" dirty="0"/>
          </a:p>
        </p:txBody>
      </p:sp>
      <mc:AlternateContent xmlns:mc="http://schemas.openxmlformats.org/markup-compatibility/2006" xmlns:a14="http://schemas.microsoft.com/office/drawing/2010/main">
        <mc:Choice Requires="a14">
          <p:sp>
            <p:nvSpPr>
              <p:cNvPr id="8" name="Rectangle 7"/>
              <p:cNvSpPr/>
              <p:nvPr/>
            </p:nvSpPr>
            <p:spPr>
              <a:xfrm>
                <a:off x="1278555" y="1261813"/>
                <a:ext cx="7580310" cy="1477328"/>
              </a:xfrm>
              <a:prstGeom prst="rect">
                <a:avLst/>
              </a:prstGeom>
            </p:spPr>
            <p:txBody>
              <a:bodyPr wrap="square">
                <a:spAutoFit/>
              </a:bodyPr>
              <a:lstStyle/>
              <a:p>
                <a:r>
                  <a:rPr lang="en-US" dirty="0"/>
                  <a:t>1) Evaluate the rate dependence of mode I dynamic initiation fracture toughness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𝐼𝐶</m:t>
                        </m:r>
                      </m:sub>
                    </m:sSub>
                  </m:oMath>
                </a14:m>
                <a:r>
                  <a:rPr lang="en-US" dirty="0"/>
                  <a:t>)</a:t>
                </a:r>
              </a:p>
              <a:p>
                <a:r>
                  <a:rPr lang="en-US" dirty="0" smtClean="0"/>
                  <a:t>2) Construct the mixed mode fracture toughness locus for a given rate</a:t>
                </a:r>
              </a:p>
              <a:p>
                <a:r>
                  <a:rPr lang="en-US" dirty="0" smtClean="0"/>
                  <a:t>3) Study the crack kinking angle as a function of mode </a:t>
                </a:r>
                <a:r>
                  <a:rPr lang="en-US" dirty="0" err="1" smtClean="0"/>
                  <a:t>mixity</a:t>
                </a:r>
                <a:r>
                  <a:rPr lang="en-US" dirty="0" smtClean="0"/>
                  <a:t> and determine the applicability of the maximum hoop stress criterion for crack initiation</a:t>
                </a: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278555" y="1261813"/>
                <a:ext cx="7580310" cy="1477328"/>
              </a:xfrm>
              <a:prstGeom prst="rect">
                <a:avLst/>
              </a:prstGeom>
              <a:blipFill>
                <a:blip r:embed="rId3"/>
                <a:stretch>
                  <a:fillRect l="-724" t="-2479"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7836" y="2715417"/>
                <a:ext cx="8603764" cy="3554819"/>
              </a:xfrm>
              <a:prstGeom prst="rect">
                <a:avLst/>
              </a:prstGeom>
              <a:noFill/>
            </p:spPr>
            <p:txBody>
              <a:bodyPr wrap="square" rtlCol="0">
                <a:spAutoFit/>
              </a:bodyPr>
              <a:lstStyle/>
              <a:p>
                <a:pPr algn="just"/>
                <a:r>
                  <a:rPr lang="en-US" sz="1500" dirty="0" smtClean="0"/>
                  <a:t>    In this experiment we will measure the dynamic crack initiation of PMMA; a brittle polymer at room temperature. The goal is to assess both the </a:t>
                </a:r>
                <a:r>
                  <a:rPr lang="en-US" sz="1500" b="1" u="sng" dirty="0" smtClean="0">
                    <a:solidFill>
                      <a:srgbClr val="C00000"/>
                    </a:solidFill>
                  </a:rPr>
                  <a:t>rate</a:t>
                </a:r>
                <a:r>
                  <a:rPr lang="en-US" sz="1500" dirty="0" smtClean="0"/>
                  <a:t> and </a:t>
                </a:r>
                <a:r>
                  <a:rPr lang="en-US" sz="1500" b="1" u="sng" dirty="0" smtClean="0">
                    <a:solidFill>
                      <a:srgbClr val="C00000"/>
                    </a:solidFill>
                  </a:rPr>
                  <a:t>mode </a:t>
                </a:r>
                <a:r>
                  <a:rPr lang="en-US" sz="1500" b="1" u="sng" dirty="0" err="1" smtClean="0">
                    <a:solidFill>
                      <a:srgbClr val="C00000"/>
                    </a:solidFill>
                  </a:rPr>
                  <a:t>mixity</a:t>
                </a:r>
                <a:r>
                  <a:rPr lang="en-US" sz="1500" u="sng" dirty="0" smtClean="0"/>
                  <a:t> </a:t>
                </a:r>
                <a:r>
                  <a:rPr lang="en-US" sz="1500" dirty="0" smtClean="0"/>
                  <a:t>dependence of the material’s fracture toughness. Mode </a:t>
                </a:r>
                <a:r>
                  <a:rPr lang="en-US" sz="1500" dirty="0" err="1" smtClean="0"/>
                  <a:t>mixity</a:t>
                </a:r>
                <a:r>
                  <a:rPr lang="en-US" sz="1500" dirty="0" smtClean="0"/>
                  <a:t> will be introduced using a pre-cracked Brazil disc specimen geometry in </a:t>
                </a:r>
                <a:r>
                  <a:rPr lang="en-US" sz="1500" dirty="0" err="1" smtClean="0"/>
                  <a:t>diametral</a:t>
                </a:r>
                <a:r>
                  <a:rPr lang="en-US" sz="1500" dirty="0" smtClean="0"/>
                  <a:t> compression. Dynamic values of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𝐾</m:t>
                        </m:r>
                      </m:e>
                      <m:sub>
                        <m:r>
                          <a:rPr lang="en-US" sz="1500" i="1" dirty="0" smtClean="0">
                            <a:latin typeface="Cambria Math" panose="02040503050406030204" pitchFamily="18" charset="0"/>
                          </a:rPr>
                          <m:t>𝐼𝐶</m:t>
                        </m:r>
                      </m:sub>
                    </m:sSub>
                  </m:oMath>
                </a14:m>
                <a:r>
                  <a:rPr lang="en-US" sz="1500" dirty="0" smtClean="0"/>
                  <a:t> will be obtained using a SPHB for different projectile impact velocities. Quasi-static values of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𝐾</m:t>
                        </m:r>
                      </m:e>
                      <m:sub>
                        <m:r>
                          <a:rPr lang="en-US" sz="1500" i="1" dirty="0" smtClean="0">
                            <a:latin typeface="Cambria Math" panose="02040503050406030204" pitchFamily="18" charset="0"/>
                          </a:rPr>
                          <m:t>𝐼𝐶</m:t>
                        </m:r>
                      </m:sub>
                    </m:sSub>
                  </m:oMath>
                </a14:m>
                <a:r>
                  <a:rPr lang="en-US" sz="1500" dirty="0" smtClean="0"/>
                  <a:t> will be determined from provided data on the course website.  Because a load-drop indicative of fracture may not be easily identifiable in they dynamic data, a conductive paint gauge and electrical circuit will be used to measure crack initiation.</a:t>
                </a:r>
              </a:p>
              <a:p>
                <a:pPr algn="just"/>
                <a:r>
                  <a:rPr lang="en-US" sz="1500" dirty="0" smtClean="0"/>
                  <a:t>    Once the rate sensitivity of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𝐾</m:t>
                        </m:r>
                      </m:e>
                      <m:sub>
                        <m:r>
                          <a:rPr lang="en-US" sz="1500" i="1" dirty="0" smtClean="0">
                            <a:latin typeface="Cambria Math" panose="02040503050406030204" pitchFamily="18" charset="0"/>
                          </a:rPr>
                          <m:t>𝐼𝐶</m:t>
                        </m:r>
                      </m:sub>
                    </m:sSub>
                  </m:oMath>
                </a14:m>
                <a:r>
                  <a:rPr lang="en-US" sz="1500" dirty="0" smtClean="0"/>
                  <a:t> has been established, the dependence of dynamic fracture toughness on mode </a:t>
                </a:r>
                <a:r>
                  <a:rPr lang="en-US" sz="1500" dirty="0" err="1" smtClean="0"/>
                  <a:t>mixity</a:t>
                </a:r>
                <a:r>
                  <a:rPr lang="en-US" sz="1500" dirty="0" smtClean="0"/>
                  <a:t> will be evaluated. Mixed mode dynamic experiments will be conducted by inclining the Brazil disk in the SHPB so that the crack is at an angle to the </a:t>
                </a:r>
                <a:r>
                  <a:rPr lang="en-US" sz="1500" dirty="0" err="1" smtClean="0"/>
                  <a:t>diametral</a:t>
                </a:r>
                <a:r>
                  <a:rPr lang="en-US" sz="1500" dirty="0" smtClean="0"/>
                  <a:t> loading. This will allow variation of </a:t>
                </a:r>
                <a:r>
                  <a:rPr lang="en-US" sz="1500" dirty="0" err="1" smtClean="0"/>
                  <a:t>mixity</a:t>
                </a:r>
                <a:r>
                  <a:rPr lang="en-US" sz="1500" dirty="0" smtClean="0"/>
                  <a:t> from pure mode I to almost pure mode II. In the same fashion as before (i.e., using the static results),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𝐾</m:t>
                        </m:r>
                      </m:e>
                      <m:sub>
                        <m:r>
                          <a:rPr lang="en-US" sz="1500" i="1" dirty="0" smtClean="0">
                            <a:latin typeface="Cambria Math" panose="02040503050406030204" pitchFamily="18" charset="0"/>
                          </a:rPr>
                          <m:t>𝐼𝐶</m:t>
                        </m:r>
                      </m:sub>
                    </m:sSub>
                  </m:oMath>
                </a14:m>
                <a:r>
                  <a:rPr lang="en-US" sz="1500" dirty="0" smtClean="0"/>
                  <a:t> and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𝐾</m:t>
                        </m:r>
                      </m:e>
                      <m:sub>
                        <m:r>
                          <a:rPr lang="en-US" sz="1500" i="1" dirty="0" smtClean="0">
                            <a:latin typeface="Cambria Math" panose="02040503050406030204" pitchFamily="18" charset="0"/>
                          </a:rPr>
                          <m:t>𝐼𝐼𝐶</m:t>
                        </m:r>
                      </m:sub>
                    </m:sSub>
                  </m:oMath>
                </a14:m>
                <a:r>
                  <a:rPr lang="en-US" sz="1500" dirty="0" smtClean="0"/>
                  <a:t> will be measured as a function of mode </a:t>
                </a:r>
                <a:r>
                  <a:rPr lang="en-US" sz="1500" dirty="0" err="1" smtClean="0"/>
                  <a:t>mixity</a:t>
                </a:r>
                <a:r>
                  <a:rPr lang="en-US" sz="1500" dirty="0" smtClean="0"/>
                  <a:t> for one particular rate.  Having extracted the values of fracture toughness, the maximum opening (hoop) stress criterion can be used to calculate the predicted angle of crack initiation. The analytical results can be then compared to the experimentally observed kinking angles.</a:t>
                </a:r>
                <a:endParaRPr lang="en-US" sz="1500" dirty="0"/>
              </a:p>
            </p:txBody>
          </p:sp>
        </mc:Choice>
        <mc:Fallback xmlns="">
          <p:sp>
            <p:nvSpPr>
              <p:cNvPr id="10" name="TextBox 9"/>
              <p:cNvSpPr txBox="1">
                <a:spLocks noRot="1" noChangeAspect="1" noMove="1" noResize="1" noEditPoints="1" noAdjustHandles="1" noChangeArrowheads="1" noChangeShapeType="1" noTextEdit="1"/>
              </p:cNvSpPr>
              <p:nvPr/>
            </p:nvSpPr>
            <p:spPr>
              <a:xfrm>
                <a:off x="387836" y="2715417"/>
                <a:ext cx="8603764" cy="3554819"/>
              </a:xfrm>
              <a:prstGeom prst="rect">
                <a:avLst/>
              </a:prstGeom>
              <a:blipFill>
                <a:blip r:embed="rId4"/>
                <a:stretch>
                  <a:fillRect l="-283" t="-342" r="-283" b="-856"/>
                </a:stretch>
              </a:blipFill>
            </p:spPr>
            <p:txBody>
              <a:bodyPr/>
              <a:lstStyle/>
              <a:p>
                <a:r>
                  <a:rPr lang="en-US">
                    <a:noFill/>
                  </a:rPr>
                  <a:t> </a:t>
                </a:r>
              </a:p>
            </p:txBody>
          </p:sp>
        </mc:Fallback>
      </mc:AlternateContent>
    </p:spTree>
    <p:extLst>
      <p:ext uri="{BB962C8B-B14F-4D97-AF65-F5344CB8AC3E}">
        <p14:creationId xmlns:p14="http://schemas.microsoft.com/office/powerpoint/2010/main" val="3020152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20</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645911" y="136518"/>
            <a:ext cx="5852179" cy="646331"/>
          </a:xfrm>
          <a:prstGeom prst="rect">
            <a:avLst/>
          </a:prstGeom>
          <a:noFill/>
        </p:spPr>
        <p:txBody>
          <a:bodyPr wrap="none" rtlCol="0">
            <a:spAutoFit/>
          </a:bodyPr>
          <a:lstStyle/>
          <a:p>
            <a:r>
              <a:rPr lang="en-US" sz="3600" dirty="0" smtClean="0">
                <a:solidFill>
                  <a:srgbClr val="C00000"/>
                </a:solidFill>
              </a:rPr>
              <a:t>Stationary Crack – Rate Effects</a:t>
            </a:r>
          </a:p>
        </p:txBody>
      </p:sp>
      <p:pic>
        <p:nvPicPr>
          <p:cNvPr id="3" name="Picture 2"/>
          <p:cNvPicPr>
            <a:picLocks noChangeAspect="1"/>
          </p:cNvPicPr>
          <p:nvPr/>
        </p:nvPicPr>
        <p:blipFill rotWithShape="1">
          <a:blip r:embed="rId4"/>
          <a:srcRect l="2852" t="3285"/>
          <a:stretch/>
        </p:blipFill>
        <p:spPr>
          <a:xfrm>
            <a:off x="304800" y="1735778"/>
            <a:ext cx="5860855" cy="4442249"/>
          </a:xfrm>
          <a:prstGeom prst="rect">
            <a:avLst/>
          </a:prstGeom>
        </p:spPr>
      </p:pic>
      <p:pic>
        <p:nvPicPr>
          <p:cNvPr id="4" name="Picture 3"/>
          <p:cNvPicPr>
            <a:picLocks noChangeAspect="1"/>
          </p:cNvPicPr>
          <p:nvPr/>
        </p:nvPicPr>
        <p:blipFill>
          <a:blip r:embed="rId5"/>
          <a:stretch>
            <a:fillRect/>
          </a:stretch>
        </p:blipFill>
        <p:spPr>
          <a:xfrm>
            <a:off x="5996178" y="2002822"/>
            <a:ext cx="3003823" cy="2937283"/>
          </a:xfrm>
          <a:prstGeom prst="rect">
            <a:avLst/>
          </a:prstGeom>
        </p:spPr>
      </p:pic>
      <p:sp>
        <p:nvSpPr>
          <p:cNvPr id="5" name="TextBox 4"/>
          <p:cNvSpPr txBox="1"/>
          <p:nvPr/>
        </p:nvSpPr>
        <p:spPr>
          <a:xfrm>
            <a:off x="461529" y="936148"/>
            <a:ext cx="8315325" cy="646331"/>
          </a:xfrm>
          <a:prstGeom prst="rect">
            <a:avLst/>
          </a:prstGeom>
          <a:noFill/>
        </p:spPr>
        <p:txBody>
          <a:bodyPr wrap="square" rtlCol="0">
            <a:spAutoFit/>
          </a:bodyPr>
          <a:lstStyle/>
          <a:p>
            <a:r>
              <a:rPr lang="en-US" dirty="0" smtClean="0"/>
              <a:t>Investigation of the relationship between impact fracture toughness of PMMA and dynamic stress intensity factor</a:t>
            </a:r>
            <a:endParaRPr lang="en-US" dirty="0"/>
          </a:p>
        </p:txBody>
      </p:sp>
      <p:sp>
        <p:nvSpPr>
          <p:cNvPr id="6" name="TextBox 5"/>
          <p:cNvSpPr txBox="1"/>
          <p:nvPr/>
        </p:nvSpPr>
        <p:spPr>
          <a:xfrm>
            <a:off x="6778006" y="5884896"/>
            <a:ext cx="2289794" cy="369332"/>
          </a:xfrm>
          <a:prstGeom prst="rect">
            <a:avLst/>
          </a:prstGeom>
          <a:noFill/>
        </p:spPr>
        <p:txBody>
          <a:bodyPr wrap="none" rtlCol="0">
            <a:spAutoFit/>
          </a:bodyPr>
          <a:lstStyle/>
          <a:p>
            <a:r>
              <a:rPr lang="en-US" dirty="0" smtClean="0"/>
              <a:t>Wada et al, EFM, 1993</a:t>
            </a:r>
            <a:endParaRPr lang="en-US" dirty="0"/>
          </a:p>
        </p:txBody>
      </p:sp>
    </p:spTree>
    <p:extLst>
      <p:ext uri="{BB962C8B-B14F-4D97-AF65-F5344CB8AC3E}">
        <p14:creationId xmlns:p14="http://schemas.microsoft.com/office/powerpoint/2010/main" val="36156192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21</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3787170" y="136518"/>
            <a:ext cx="1569660" cy="646331"/>
          </a:xfrm>
          <a:prstGeom prst="rect">
            <a:avLst/>
          </a:prstGeom>
          <a:noFill/>
        </p:spPr>
        <p:txBody>
          <a:bodyPr wrap="none" rtlCol="0">
            <a:spAutoFit/>
          </a:bodyPr>
          <a:lstStyle/>
          <a:p>
            <a:r>
              <a:rPr lang="en-US" sz="3600" dirty="0" smtClean="0">
                <a:solidFill>
                  <a:srgbClr val="C00000"/>
                </a:solidFill>
              </a:rPr>
              <a:t>Outline</a:t>
            </a:r>
          </a:p>
        </p:txBody>
      </p:sp>
      <p:sp>
        <p:nvSpPr>
          <p:cNvPr id="3" name="TextBox 2"/>
          <p:cNvSpPr txBox="1"/>
          <p:nvPr/>
        </p:nvSpPr>
        <p:spPr>
          <a:xfrm>
            <a:off x="485775" y="983676"/>
            <a:ext cx="1352230" cy="369332"/>
          </a:xfrm>
          <a:prstGeom prst="rect">
            <a:avLst/>
          </a:prstGeom>
          <a:noFill/>
        </p:spPr>
        <p:txBody>
          <a:bodyPr wrap="none" rtlCol="0">
            <a:spAutoFit/>
          </a:bodyPr>
          <a:lstStyle/>
          <a:p>
            <a:r>
              <a:rPr lang="en-US" dirty="0" smtClean="0"/>
              <a:t>Introduction</a:t>
            </a:r>
            <a:endParaRPr lang="en-US" dirty="0"/>
          </a:p>
        </p:txBody>
      </p:sp>
      <p:sp>
        <p:nvSpPr>
          <p:cNvPr id="5" name="TextBox 4"/>
          <p:cNvSpPr txBox="1"/>
          <p:nvPr/>
        </p:nvSpPr>
        <p:spPr>
          <a:xfrm>
            <a:off x="485775" y="1545580"/>
            <a:ext cx="2259145" cy="923330"/>
          </a:xfrm>
          <a:prstGeom prst="rect">
            <a:avLst/>
          </a:prstGeom>
          <a:noFill/>
        </p:spPr>
        <p:txBody>
          <a:bodyPr wrap="none" rtlCol="0">
            <a:spAutoFit/>
          </a:bodyPr>
          <a:lstStyle/>
          <a:p>
            <a:r>
              <a:rPr lang="en-US" dirty="0" smtClean="0"/>
              <a:t>Stationary Cracks</a:t>
            </a:r>
          </a:p>
          <a:p>
            <a:r>
              <a:rPr lang="en-US" dirty="0"/>
              <a:t> </a:t>
            </a:r>
            <a:r>
              <a:rPr lang="en-US" dirty="0" smtClean="0"/>
              <a:t>   • Dynamic Loading</a:t>
            </a:r>
          </a:p>
          <a:p>
            <a:r>
              <a:rPr lang="en-US" dirty="0"/>
              <a:t> </a:t>
            </a:r>
            <a:r>
              <a:rPr lang="en-US" dirty="0" smtClean="0"/>
              <a:t>   • Initiation criterion</a:t>
            </a:r>
          </a:p>
        </p:txBody>
      </p:sp>
      <p:sp>
        <p:nvSpPr>
          <p:cNvPr id="20" name="TextBox 19"/>
          <p:cNvSpPr txBox="1"/>
          <p:nvPr/>
        </p:nvSpPr>
        <p:spPr>
          <a:xfrm>
            <a:off x="485775" y="2661482"/>
            <a:ext cx="3252365" cy="1754326"/>
          </a:xfrm>
          <a:prstGeom prst="rect">
            <a:avLst/>
          </a:prstGeom>
          <a:noFill/>
        </p:spPr>
        <p:txBody>
          <a:bodyPr wrap="none" rtlCol="0">
            <a:spAutoFit/>
          </a:bodyPr>
          <a:lstStyle/>
          <a:p>
            <a:r>
              <a:rPr lang="en-US" b="1" dirty="0" smtClean="0">
                <a:solidFill>
                  <a:srgbClr val="C00000"/>
                </a:solidFill>
              </a:rPr>
              <a:t>Growing Cracks – Mode I</a:t>
            </a:r>
          </a:p>
          <a:p>
            <a:r>
              <a:rPr lang="en-US" dirty="0"/>
              <a:t> </a:t>
            </a:r>
            <a:r>
              <a:rPr lang="en-US" dirty="0" smtClean="0"/>
              <a:t>   • Asymptotic fields</a:t>
            </a:r>
          </a:p>
          <a:p>
            <a:r>
              <a:rPr lang="en-US" dirty="0"/>
              <a:t> </a:t>
            </a:r>
            <a:r>
              <a:rPr lang="en-US" dirty="0" smtClean="0"/>
              <a:t>   • Crack tip equation of motion</a:t>
            </a:r>
          </a:p>
          <a:p>
            <a:r>
              <a:rPr lang="en-US" dirty="0"/>
              <a:t> </a:t>
            </a:r>
            <a:r>
              <a:rPr lang="en-US" dirty="0" smtClean="0"/>
              <a:t>   • Limiting speed</a:t>
            </a:r>
          </a:p>
          <a:p>
            <a:r>
              <a:rPr lang="en-US" dirty="0" smtClean="0"/>
              <a:t>    • Transient effects</a:t>
            </a:r>
          </a:p>
          <a:p>
            <a:r>
              <a:rPr lang="en-US" dirty="0" smtClean="0"/>
              <a:t>    • Crack arrest</a:t>
            </a:r>
            <a:endParaRPr lang="en-US" dirty="0"/>
          </a:p>
        </p:txBody>
      </p:sp>
      <p:sp>
        <p:nvSpPr>
          <p:cNvPr id="22" name="TextBox 21"/>
          <p:cNvSpPr txBox="1"/>
          <p:nvPr/>
        </p:nvSpPr>
        <p:spPr>
          <a:xfrm>
            <a:off x="485775" y="4608379"/>
            <a:ext cx="3163815" cy="1200329"/>
          </a:xfrm>
          <a:prstGeom prst="rect">
            <a:avLst/>
          </a:prstGeom>
          <a:noFill/>
        </p:spPr>
        <p:txBody>
          <a:bodyPr wrap="none" rtlCol="0">
            <a:spAutoFit/>
          </a:bodyPr>
          <a:lstStyle/>
          <a:p>
            <a:r>
              <a:rPr lang="en-US" dirty="0" smtClean="0"/>
              <a:t>Shear Cracks</a:t>
            </a:r>
          </a:p>
          <a:p>
            <a:r>
              <a:rPr lang="en-US" dirty="0"/>
              <a:t> </a:t>
            </a:r>
            <a:r>
              <a:rPr lang="en-US" dirty="0" smtClean="0"/>
              <a:t>   • Failure mode transition</a:t>
            </a:r>
          </a:p>
          <a:p>
            <a:r>
              <a:rPr lang="en-US" dirty="0"/>
              <a:t> </a:t>
            </a:r>
            <a:r>
              <a:rPr lang="en-US" dirty="0" smtClean="0"/>
              <a:t>   • Dynamic interfacial fracture</a:t>
            </a:r>
          </a:p>
          <a:p>
            <a:r>
              <a:rPr lang="en-US" dirty="0"/>
              <a:t> </a:t>
            </a:r>
            <a:r>
              <a:rPr lang="en-US" dirty="0" smtClean="0"/>
              <a:t>   • </a:t>
            </a:r>
            <a:r>
              <a:rPr lang="en-US" dirty="0" err="1" smtClean="0"/>
              <a:t>Intersonic</a:t>
            </a:r>
            <a:r>
              <a:rPr lang="en-US" dirty="0" smtClean="0"/>
              <a:t> crack growth</a:t>
            </a:r>
          </a:p>
        </p:txBody>
      </p:sp>
      <p:grpSp>
        <p:nvGrpSpPr>
          <p:cNvPr id="15" name="Group 14"/>
          <p:cNvGrpSpPr/>
          <p:nvPr/>
        </p:nvGrpSpPr>
        <p:grpSpPr>
          <a:xfrm>
            <a:off x="5918783" y="536083"/>
            <a:ext cx="2858071" cy="2009318"/>
            <a:chOff x="5653724" y="1047020"/>
            <a:chExt cx="2858071" cy="2009318"/>
          </a:xfrm>
        </p:grpSpPr>
        <p:cxnSp>
          <p:nvCxnSpPr>
            <p:cNvPr id="16" name="Straight Arrow Connector 15"/>
            <p:cNvCxnSpPr/>
            <p:nvPr/>
          </p:nvCxnSpPr>
          <p:spPr>
            <a:xfrm>
              <a:off x="6854365" y="2402797"/>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5653724" y="2333625"/>
              <a:ext cx="1190628" cy="171450"/>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17" idx="1"/>
            </p:cNvCxnSpPr>
            <p:nvPr/>
          </p:nvCxnSpPr>
          <p:spPr>
            <a:xfrm flipV="1">
              <a:off x="6844349" y="1828800"/>
              <a:ext cx="670876" cy="5619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rot="19236996">
              <a:off x="7495755" y="1460049"/>
              <a:ext cx="457200" cy="45720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cxnSpLocks noChangeAspect="1"/>
            </p:cNvCxnSpPr>
            <p:nvPr/>
          </p:nvCxnSpPr>
          <p:spPr>
            <a:xfrm rot="16200000" flipV="1">
              <a:off x="7313463" y="1263654"/>
              <a:ext cx="274320" cy="22979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noChangeAspect="1"/>
            </p:cNvCxnSpPr>
            <p:nvPr/>
          </p:nvCxnSpPr>
          <p:spPr>
            <a:xfrm rot="16200000" flipH="1">
              <a:off x="7834698" y="1903522"/>
              <a:ext cx="274320" cy="22979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6866802" y="2528878"/>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866802" y="2628053"/>
              <a:ext cx="457200"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p:cNvSpPr/>
                <p:nvPr/>
              </p:nvSpPr>
              <p:spPr>
                <a:xfrm>
                  <a:off x="6907581" y="2687006"/>
                  <a:ext cx="657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6907581" y="2687006"/>
                  <a:ext cx="65793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085807" y="18547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085807" y="1854766"/>
                  <a:ext cx="166969" cy="276999"/>
                </a:xfrm>
                <a:prstGeom prst="rect">
                  <a:avLst/>
                </a:prstGeom>
                <a:blipFill>
                  <a:blip r:embed="rId6"/>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400176" y="2025077"/>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7400176" y="2025077"/>
                  <a:ext cx="189474" cy="276999"/>
                </a:xfrm>
                <a:prstGeom prst="rect">
                  <a:avLst/>
                </a:prstGeom>
                <a:blipFill>
                  <a:blip r:embed="rId7"/>
                  <a:stretch>
                    <a:fillRect l="-29032" r="-25806" b="-6522"/>
                  </a:stretch>
                </a:blipFill>
              </p:spPr>
              <p:txBody>
                <a:bodyPr/>
                <a:lstStyle/>
                <a:p>
                  <a:r>
                    <a:rPr lang="en-US">
                      <a:noFill/>
                    </a:rPr>
                    <a:t> </a:t>
                  </a:r>
                </a:p>
              </p:txBody>
            </p:sp>
          </mc:Fallback>
        </mc:AlternateContent>
        <p:sp>
          <p:nvSpPr>
            <p:cNvPr id="29" name="Arc 28"/>
            <p:cNvSpPr/>
            <p:nvPr/>
          </p:nvSpPr>
          <p:spPr>
            <a:xfrm>
              <a:off x="6489733" y="1836726"/>
              <a:ext cx="914400" cy="1053396"/>
            </a:xfrm>
            <a:prstGeom prst="arc">
              <a:avLst>
                <a:gd name="adj1" fmla="val 18980650"/>
                <a:gd name="adj2" fmla="val 20420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p:cNvSpPr txBox="1"/>
                <p:nvPr/>
              </p:nvSpPr>
              <p:spPr>
                <a:xfrm>
                  <a:off x="7396372" y="1047020"/>
                  <a:ext cx="4010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𝜃𝜃</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7396372" y="1047020"/>
                  <a:ext cx="401072" cy="276999"/>
                </a:xfrm>
                <a:prstGeom prst="rect">
                  <a:avLst/>
                </a:prstGeom>
                <a:blipFill>
                  <a:blip r:embed="rId8"/>
                  <a:stretch>
                    <a:fillRect l="-7692" r="-769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8110723" y="1858061"/>
                  <a:ext cx="4010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𝜃𝜃</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8110723" y="1858061"/>
                  <a:ext cx="401072" cy="276999"/>
                </a:xfrm>
                <a:prstGeom prst="rect">
                  <a:avLst/>
                </a:prstGeom>
                <a:blipFill>
                  <a:blip r:embed="rId9"/>
                  <a:stretch>
                    <a:fillRect l="-7576" r="-6061" b="-17778"/>
                  </a:stretch>
                </a:blipFill>
              </p:spPr>
              <p:txBody>
                <a:bodyPr/>
                <a:lstStyle/>
                <a:p>
                  <a:r>
                    <a:rPr lang="en-US">
                      <a:noFill/>
                    </a:rPr>
                    <a:t> </a:t>
                  </a:r>
                </a:p>
              </p:txBody>
            </p:sp>
          </mc:Fallback>
        </mc:AlternateContent>
      </p:grpSp>
      <p:grpSp>
        <p:nvGrpSpPr>
          <p:cNvPr id="32" name="Group 31"/>
          <p:cNvGrpSpPr/>
          <p:nvPr/>
        </p:nvGrpSpPr>
        <p:grpSpPr>
          <a:xfrm>
            <a:off x="4397239" y="2374481"/>
            <a:ext cx="2566477" cy="2009318"/>
            <a:chOff x="5995632" y="659909"/>
            <a:chExt cx="2566477" cy="2009318"/>
          </a:xfrm>
        </p:grpSpPr>
        <p:grpSp>
          <p:nvGrpSpPr>
            <p:cNvPr id="33" name="Group 32"/>
            <p:cNvGrpSpPr/>
            <p:nvPr/>
          </p:nvGrpSpPr>
          <p:grpSpPr>
            <a:xfrm>
              <a:off x="5995632" y="659909"/>
              <a:ext cx="2566477" cy="2009318"/>
              <a:chOff x="5653724" y="1047020"/>
              <a:chExt cx="2566477" cy="2009318"/>
            </a:xfrm>
          </p:grpSpPr>
          <p:cxnSp>
            <p:nvCxnSpPr>
              <p:cNvPr id="35" name="Straight Arrow Connector 34"/>
              <p:cNvCxnSpPr/>
              <p:nvPr/>
            </p:nvCxnSpPr>
            <p:spPr>
              <a:xfrm>
                <a:off x="6854365" y="2402797"/>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a:off x="5653724" y="2333625"/>
                <a:ext cx="1190628" cy="171450"/>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a:stCxn id="36" idx="1"/>
              </p:cNvCxnSpPr>
              <p:nvPr/>
            </p:nvCxnSpPr>
            <p:spPr>
              <a:xfrm flipV="1">
                <a:off x="6844349" y="1828800"/>
                <a:ext cx="670876" cy="5619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545249" y="1520296"/>
                <a:ext cx="457200" cy="45720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cxnSpLocks/>
              </p:cNvCxnSpPr>
              <p:nvPr/>
            </p:nvCxnSpPr>
            <p:spPr>
              <a:xfrm flipV="1">
                <a:off x="7773849" y="1153860"/>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866802" y="2528878"/>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866802" y="2628053"/>
                <a:ext cx="457200"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6907581" y="2687006"/>
                    <a:ext cx="657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6907581" y="2687006"/>
                    <a:ext cx="657937"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7085807" y="18547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085807" y="1854766"/>
                    <a:ext cx="166969" cy="276999"/>
                  </a:xfrm>
                  <a:prstGeom prst="rect">
                    <a:avLst/>
                  </a:prstGeom>
                  <a:blipFill>
                    <a:blip r:embed="rId21"/>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417671" y="2105250"/>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7417671" y="2105250"/>
                    <a:ext cx="189474" cy="276999"/>
                  </a:xfrm>
                  <a:prstGeom prst="rect">
                    <a:avLst/>
                  </a:prstGeom>
                  <a:blipFill>
                    <a:blip r:embed="rId22"/>
                    <a:stretch>
                      <a:fillRect l="-29032" r="-25806" b="-6522"/>
                    </a:stretch>
                  </a:blipFill>
                </p:spPr>
                <p:txBody>
                  <a:bodyPr/>
                  <a:lstStyle/>
                  <a:p>
                    <a:r>
                      <a:rPr lang="en-US">
                        <a:noFill/>
                      </a:rPr>
                      <a:t> </a:t>
                    </a:r>
                  </a:p>
                </p:txBody>
              </p:sp>
            </mc:Fallback>
          </mc:AlternateContent>
          <p:sp>
            <p:nvSpPr>
              <p:cNvPr id="45" name="Arc 44"/>
              <p:cNvSpPr/>
              <p:nvPr/>
            </p:nvSpPr>
            <p:spPr>
              <a:xfrm>
                <a:off x="6489733" y="1836726"/>
                <a:ext cx="914400" cy="1053396"/>
              </a:xfrm>
              <a:prstGeom prst="arc">
                <a:avLst>
                  <a:gd name="adj1" fmla="val 18980650"/>
                  <a:gd name="adj2" fmla="val 20420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7396372" y="1047020"/>
                    <a:ext cx="3715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11</m:t>
                              </m:r>
                            </m:sub>
                          </m:sSub>
                        </m:oMath>
                      </m:oMathPara>
                    </a14:m>
                    <a:endParaRPr lang="en-US" dirty="0"/>
                  </a:p>
                </p:txBody>
              </p:sp>
            </mc:Choice>
            <mc:Fallback xmlns="">
              <p:sp>
                <p:nvSpPr>
                  <p:cNvPr id="107" name="TextBox 106"/>
                  <p:cNvSpPr txBox="1">
                    <a:spLocks noRot="1" noChangeAspect="1" noMove="1" noResize="1" noEditPoints="1" noAdjustHandles="1" noChangeArrowheads="1" noChangeShapeType="1" noTextEdit="1"/>
                  </p:cNvSpPr>
                  <p:nvPr/>
                </p:nvSpPr>
                <p:spPr>
                  <a:xfrm>
                    <a:off x="7396372" y="1047020"/>
                    <a:ext cx="371577" cy="276999"/>
                  </a:xfrm>
                  <a:prstGeom prst="rect">
                    <a:avLst/>
                  </a:prstGeom>
                  <a:blipFill>
                    <a:blip r:embed="rId23"/>
                    <a:stretch>
                      <a:fillRect l="-8197" r="-4918"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7848624" y="2100134"/>
                    <a:ext cx="3715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11</m:t>
                              </m:r>
                            </m:sub>
                          </m:sSub>
                        </m:oMath>
                      </m:oMathPara>
                    </a14:m>
                    <a:endParaRPr lang="en-US" dirty="0"/>
                  </a:p>
                </p:txBody>
              </p:sp>
            </mc:Choice>
            <mc:Fallback xmlns="">
              <p:sp>
                <p:nvSpPr>
                  <p:cNvPr id="108" name="TextBox 107"/>
                  <p:cNvSpPr txBox="1">
                    <a:spLocks noRot="1" noChangeAspect="1" noMove="1" noResize="1" noEditPoints="1" noAdjustHandles="1" noChangeArrowheads="1" noChangeShapeType="1" noTextEdit="1"/>
                  </p:cNvSpPr>
                  <p:nvPr/>
                </p:nvSpPr>
                <p:spPr>
                  <a:xfrm>
                    <a:off x="7848624" y="2100134"/>
                    <a:ext cx="371577" cy="276999"/>
                  </a:xfrm>
                  <a:prstGeom prst="rect">
                    <a:avLst/>
                  </a:prstGeom>
                  <a:blipFill>
                    <a:blip r:embed="rId24"/>
                    <a:stretch>
                      <a:fillRect l="-8197" r="-4918" b="-15556"/>
                    </a:stretch>
                  </a:blipFill>
                </p:spPr>
                <p:txBody>
                  <a:bodyPr/>
                  <a:lstStyle/>
                  <a:p>
                    <a:r>
                      <a:rPr lang="en-US">
                        <a:noFill/>
                      </a:rPr>
                      <a:t> </a:t>
                    </a:r>
                  </a:p>
                </p:txBody>
              </p:sp>
            </mc:Fallback>
          </mc:AlternateContent>
        </p:grpSp>
        <p:cxnSp>
          <p:nvCxnSpPr>
            <p:cNvPr id="34" name="Straight Arrow Connector 33"/>
            <p:cNvCxnSpPr>
              <a:cxnSpLocks/>
            </p:cNvCxnSpPr>
            <p:nvPr/>
          </p:nvCxnSpPr>
          <p:spPr>
            <a:xfrm>
              <a:off x="8133866" y="1590602"/>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5912806" y="4498629"/>
            <a:ext cx="2079666" cy="1950665"/>
            <a:chOff x="6247769" y="812993"/>
            <a:chExt cx="2079666" cy="1950665"/>
          </a:xfrm>
        </p:grpSpPr>
        <p:grpSp>
          <p:nvGrpSpPr>
            <p:cNvPr id="49" name="Group 48"/>
            <p:cNvGrpSpPr/>
            <p:nvPr/>
          </p:nvGrpSpPr>
          <p:grpSpPr>
            <a:xfrm>
              <a:off x="6247769" y="921250"/>
              <a:ext cx="2079666" cy="1842408"/>
              <a:chOff x="5995632" y="911542"/>
              <a:chExt cx="2079666" cy="1842408"/>
            </a:xfrm>
          </p:grpSpPr>
          <p:grpSp>
            <p:nvGrpSpPr>
              <p:cNvPr id="52" name="Group 51"/>
              <p:cNvGrpSpPr/>
              <p:nvPr/>
            </p:nvGrpSpPr>
            <p:grpSpPr>
              <a:xfrm>
                <a:off x="5995632" y="911542"/>
                <a:ext cx="2079666" cy="1842408"/>
                <a:chOff x="5653724" y="1298653"/>
                <a:chExt cx="2079666" cy="1842408"/>
              </a:xfrm>
            </p:grpSpPr>
            <p:cxnSp>
              <p:nvCxnSpPr>
                <p:cNvPr id="54" name="Straight Arrow Connector 53"/>
                <p:cNvCxnSpPr/>
                <p:nvPr/>
              </p:nvCxnSpPr>
              <p:spPr>
                <a:xfrm>
                  <a:off x="6854365" y="2402797"/>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sp>
              <p:nvSpPr>
                <p:cNvPr id="55" name="Freeform 54"/>
                <p:cNvSpPr/>
                <p:nvPr/>
              </p:nvSpPr>
              <p:spPr>
                <a:xfrm>
                  <a:off x="5653724" y="2333625"/>
                  <a:ext cx="1190628" cy="171450"/>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stCxn id="55" idx="1"/>
                </p:cNvCxnSpPr>
                <p:nvPr/>
              </p:nvCxnSpPr>
              <p:spPr>
                <a:xfrm flipH="1" flipV="1">
                  <a:off x="6579472" y="1748896"/>
                  <a:ext cx="264877" cy="6418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6291380" y="1298653"/>
                  <a:ext cx="457200" cy="45720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p:cNvCxnSpPr>
                  <a:cxnSpLocks/>
                </p:cNvCxnSpPr>
                <p:nvPr/>
              </p:nvCxnSpPr>
              <p:spPr>
                <a:xfrm flipV="1">
                  <a:off x="6864419" y="1344373"/>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6866802" y="2528878"/>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866802" y="2628053"/>
                  <a:ext cx="457200"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p:cNvSpPr/>
                    <p:nvPr/>
                  </p:nvSpPr>
                  <p:spPr>
                    <a:xfrm>
                      <a:off x="6907581" y="2687006"/>
                      <a:ext cx="657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6907581" y="2687006"/>
                      <a:ext cx="657937"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6495984" y="1955701"/>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113" name="TextBox 112"/>
                    <p:cNvSpPr txBox="1">
                      <a:spLocks noRot="1" noChangeAspect="1" noMove="1" noResize="1" noEditPoints="1" noAdjustHandles="1" noChangeArrowheads="1" noChangeShapeType="1" noTextEdit="1"/>
                    </p:cNvSpPr>
                    <p:nvPr/>
                  </p:nvSpPr>
                  <p:spPr>
                    <a:xfrm>
                      <a:off x="6495984" y="1955701"/>
                      <a:ext cx="166969" cy="276999"/>
                    </a:xfrm>
                    <a:prstGeom prst="rect">
                      <a:avLst/>
                    </a:prstGeom>
                    <a:blipFill>
                      <a:blip r:embed="rId26"/>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7037704" y="1976242"/>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114" name="TextBox 113"/>
                    <p:cNvSpPr txBox="1">
                      <a:spLocks noRot="1" noChangeAspect="1" noMove="1" noResize="1" noEditPoints="1" noAdjustHandles="1" noChangeArrowheads="1" noChangeShapeType="1" noTextEdit="1"/>
                    </p:cNvSpPr>
                    <p:nvPr/>
                  </p:nvSpPr>
                  <p:spPr>
                    <a:xfrm>
                      <a:off x="7037704" y="1976242"/>
                      <a:ext cx="189474" cy="276999"/>
                    </a:xfrm>
                    <a:prstGeom prst="rect">
                      <a:avLst/>
                    </a:prstGeom>
                    <a:blipFill>
                      <a:blip r:embed="rId27"/>
                      <a:stretch>
                        <a:fillRect l="-32258" r="-22581" b="-6667"/>
                      </a:stretch>
                    </a:blipFill>
                  </p:spPr>
                  <p:txBody>
                    <a:bodyPr/>
                    <a:lstStyle/>
                    <a:p>
                      <a:r>
                        <a:rPr lang="en-US">
                          <a:noFill/>
                        </a:rPr>
                        <a:t> </a:t>
                      </a:r>
                    </a:p>
                  </p:txBody>
                </p:sp>
              </mc:Fallback>
            </mc:AlternateContent>
            <p:sp>
              <p:nvSpPr>
                <p:cNvPr id="68" name="Arc 67"/>
                <p:cNvSpPr/>
                <p:nvPr/>
              </p:nvSpPr>
              <p:spPr>
                <a:xfrm>
                  <a:off x="6277497" y="2087665"/>
                  <a:ext cx="914400" cy="1053396"/>
                </a:xfrm>
                <a:prstGeom prst="arc">
                  <a:avLst>
                    <a:gd name="adj1" fmla="val 16026659"/>
                    <a:gd name="adj2" fmla="val 1981287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3" name="Straight Arrow Connector 52"/>
              <p:cNvCxnSpPr>
                <a:cxnSpLocks/>
              </p:cNvCxnSpPr>
              <p:nvPr/>
            </p:nvCxnSpPr>
            <p:spPr>
              <a:xfrm>
                <a:off x="6516080" y="957262"/>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p:cNvCxnSpPr>
              <a:cxnSpLocks/>
            </p:cNvCxnSpPr>
            <p:nvPr/>
          </p:nvCxnSpPr>
          <p:spPr>
            <a:xfrm rot="16200000" flipV="1">
              <a:off x="7069933" y="1288234"/>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p:cNvCxnSpPr>
            <p:nvPr/>
          </p:nvCxnSpPr>
          <p:spPr>
            <a:xfrm rot="5400000" flipH="1" flipV="1">
              <a:off x="7110125" y="630113"/>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5806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314950" y="1391166"/>
            <a:ext cx="3587525" cy="814837"/>
          </a:xfrm>
          <a:prstGeom prst="rect">
            <a:avLst/>
          </a:prstGeom>
          <a:solidFill>
            <a:srgbClr val="FFBFBF"/>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22</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262408" y="136518"/>
            <a:ext cx="6619184" cy="646331"/>
          </a:xfrm>
          <a:prstGeom prst="rect">
            <a:avLst/>
          </a:prstGeom>
          <a:noFill/>
        </p:spPr>
        <p:txBody>
          <a:bodyPr wrap="none" rtlCol="0">
            <a:spAutoFit/>
          </a:bodyPr>
          <a:lstStyle/>
          <a:p>
            <a:r>
              <a:rPr lang="en-US" sz="3600" dirty="0" smtClean="0">
                <a:solidFill>
                  <a:srgbClr val="C00000"/>
                </a:solidFill>
              </a:rPr>
              <a:t>Growing Crack – Asymptotic Fields</a:t>
            </a:r>
          </a:p>
        </p:txBody>
      </p:sp>
      <p:sp>
        <p:nvSpPr>
          <p:cNvPr id="3" name="TextBox 2"/>
          <p:cNvSpPr txBox="1"/>
          <p:nvPr/>
        </p:nvSpPr>
        <p:spPr>
          <a:xfrm>
            <a:off x="229670" y="1008149"/>
            <a:ext cx="3420552" cy="369332"/>
          </a:xfrm>
          <a:prstGeom prst="rect">
            <a:avLst/>
          </a:prstGeom>
          <a:noFill/>
        </p:spPr>
        <p:txBody>
          <a:bodyPr wrap="none" rtlCol="0">
            <a:spAutoFit/>
          </a:bodyPr>
          <a:lstStyle/>
          <a:p>
            <a:r>
              <a:rPr lang="en-US" dirty="0" smtClean="0"/>
              <a:t>Steady state mode 1 crack growth:</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108652" y="1497273"/>
                <a:ext cx="13894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𝑐𝑜𝑛𝑠𝑡</m:t>
                      </m:r>
                      <m:r>
                        <a:rPr lang="en-US" b="0" i="1" smtClean="0">
                          <a:latin typeface="Cambria Math" panose="02040503050406030204" pitchFamily="18" charset="0"/>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108652" y="1497273"/>
                <a:ext cx="1389419" cy="276999"/>
              </a:xfrm>
              <a:prstGeom prst="rect">
                <a:avLst/>
              </a:prstGeom>
              <a:blipFill>
                <a:blip r:embed="rId4"/>
                <a:stretch>
                  <a:fillRect l="-2193"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61786" y="1843542"/>
                <a:ext cx="1095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𝑣</m:t>
                          </m:r>
                        </m:num>
                        <m:den>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=0</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961786" y="1843542"/>
                <a:ext cx="1095556" cy="276999"/>
              </a:xfrm>
              <a:prstGeom prst="rect">
                <a:avLst/>
              </a:prstGeom>
              <a:blipFill>
                <a:blip r:embed="rId5"/>
                <a:stretch>
                  <a:fillRect l="-12291" t="-169565" r="-5028" b="-2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379873" y="1489301"/>
                <a:ext cx="3452612" cy="618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m:t>
                              </m:r>
                            </m:sub>
                            <m:sup>
                              <m:r>
                                <a:rPr lang="en-US" b="0" i="1" smtClean="0">
                                  <a:latin typeface="Cambria Math" panose="02040503050406030204" pitchFamily="18" charset="0"/>
                                </a:rPr>
                                <m:t>𝑑</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𝑖𝑗</m:t>
                          </m:r>
                        </m:sub>
                        <m:sup>
                          <m:r>
                            <a:rPr lang="en-US" b="0" i="1" smtClean="0">
                              <a:latin typeface="Cambria Math" panose="02040503050406030204" pitchFamily="18" charset="0"/>
                            </a:rPr>
                            <m:t>𝐼</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𝜈</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up>
                      </m:sSub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379873" y="1489301"/>
                <a:ext cx="3452612" cy="618567"/>
              </a:xfrm>
              <a:prstGeom prst="rect">
                <a:avLst/>
              </a:prstGeom>
              <a:blipFill>
                <a:blip r:embed="rId6"/>
                <a:stretch>
                  <a:fillRect/>
                </a:stretch>
              </a:blipFill>
            </p:spPr>
            <p:txBody>
              <a:bodyPr/>
              <a:lstStyle/>
              <a:p>
                <a:r>
                  <a:rPr lang="en-US">
                    <a:noFill/>
                  </a:rPr>
                  <a:t> </a:t>
                </a:r>
              </a:p>
            </p:txBody>
          </p:sp>
        </mc:Fallback>
      </mc:AlternateContent>
      <p:grpSp>
        <p:nvGrpSpPr>
          <p:cNvPr id="18" name="Group 17"/>
          <p:cNvGrpSpPr/>
          <p:nvPr/>
        </p:nvGrpSpPr>
        <p:grpSpPr>
          <a:xfrm>
            <a:off x="518708" y="2622511"/>
            <a:ext cx="7595209" cy="3542610"/>
            <a:chOff x="518708" y="2641561"/>
            <a:chExt cx="7595209" cy="3542610"/>
          </a:xfrm>
        </p:grpSpPr>
        <mc:AlternateContent xmlns:mc="http://schemas.openxmlformats.org/markup-compatibility/2006" xmlns:a14="http://schemas.microsoft.com/office/drawing/2010/main">
          <mc:Choice Requires="a14">
            <p:sp>
              <p:nvSpPr>
                <p:cNvPr id="7" name="Rectangle 6"/>
                <p:cNvSpPr/>
                <p:nvPr/>
              </p:nvSpPr>
              <p:spPr>
                <a:xfrm>
                  <a:off x="560888" y="2641561"/>
                  <a:ext cx="7553029" cy="853311"/>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Σ</m:t>
                            </m:r>
                          </m:e>
                          <m:sub>
                            <m:r>
                              <a:rPr lang="en-US" b="0" i="1" smtClean="0">
                                <a:latin typeface="Cambria Math" panose="02040503050406030204" pitchFamily="18" charset="0"/>
                              </a:rPr>
                              <m:t>11</m:t>
                            </m:r>
                          </m:sub>
                          <m:sup>
                            <m:r>
                              <a:rPr lang="en-US" i="1">
                                <a:latin typeface="Cambria Math" panose="02040503050406030204" pitchFamily="18" charset="0"/>
                              </a:rPr>
                              <m:t>𝐼</m:t>
                            </m:r>
                          </m:sup>
                        </m:sSubSup>
                        <m:d>
                          <m:dPr>
                            <m:ctrlPr>
                              <a:rPr lang="en-US" i="1">
                                <a:latin typeface="Cambria Math" panose="02040503050406030204" pitchFamily="18" charset="0"/>
                              </a:rPr>
                            </m:ctrlPr>
                          </m:dPr>
                          <m:e>
                            <m:r>
                              <a:rPr lang="en-US" i="1">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d>
                              <m:dPr>
                                <m:ctrlPr>
                                  <a:rPr lang="en-US" b="0" i="1" smtClean="0">
                                    <a:latin typeface="Cambria Math" panose="02040503050406030204" pitchFamily="18" charset="0"/>
                                  </a:rPr>
                                </m:ctrlPr>
                              </m:dPr>
                              <m:e>
                                <m:r>
                                  <a:rPr lang="en-US" b="0" i="1" smtClean="0">
                                    <a:latin typeface="Cambria Math" panose="02040503050406030204" pitchFamily="18" charset="0"/>
                                  </a:rPr>
                                  <m:t>1+2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𝑑</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𝑑</m:t>
                                                </m:r>
                                              </m:sub>
                                            </m:sSub>
                                          </m:num>
                                          <m:den>
                                            <m:r>
                                              <a:rPr lang="en-US" i="1">
                                                <a:latin typeface="Cambria Math" panose="02040503050406030204" pitchFamily="18" charset="0"/>
                                              </a:rPr>
                                              <m:t>2</m:t>
                                            </m:r>
                                          </m:den>
                                        </m:f>
                                      </m:e>
                                    </m:d>
                                  </m:e>
                                </m:func>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𝑑</m:t>
                                        </m:r>
                                      </m:sub>
                                    </m:sSub>
                                  </m:e>
                                </m:rad>
                              </m:den>
                            </m:f>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m:t>
                                            </m:r>
                                          </m:den>
                                        </m:f>
                                      </m:e>
                                    </m:d>
                                  </m:e>
                                </m:func>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𝑠</m:t>
                                        </m:r>
                                      </m:sub>
                                    </m:sSub>
                                  </m:e>
                                </m:rad>
                              </m:den>
                            </m:f>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60888" y="2641561"/>
                  <a:ext cx="7553029" cy="8533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18708" y="3411950"/>
                  <a:ext cx="6370142" cy="853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Σ</m:t>
                            </m:r>
                          </m:e>
                          <m:sub>
                            <m:r>
                              <a:rPr lang="en-US" b="0" i="1" smtClean="0">
                                <a:latin typeface="Cambria Math" panose="02040503050406030204" pitchFamily="18" charset="0"/>
                              </a:rPr>
                              <m:t>12</m:t>
                            </m:r>
                          </m:sub>
                          <m:sup>
                            <m:r>
                              <a:rPr lang="en-US" i="1">
                                <a:latin typeface="Cambria Math" panose="02040503050406030204" pitchFamily="18" charset="0"/>
                              </a:rPr>
                              <m:t>𝐼</m:t>
                            </m:r>
                          </m:sup>
                        </m:sSubSup>
                        <m:d>
                          <m:dPr>
                            <m:ctrlPr>
                              <a:rPr lang="en-US" i="1">
                                <a:latin typeface="Cambria Math" panose="02040503050406030204" pitchFamily="18" charset="0"/>
                              </a:rPr>
                            </m:ctrlPr>
                          </m:dPr>
                          <m:e>
                            <m:r>
                              <a:rPr lang="en-US" i="1">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𝑑</m:t>
                                                </m:r>
                                              </m:sub>
                                            </m:sSub>
                                          </m:num>
                                          <m:den>
                                            <m:r>
                                              <a:rPr lang="en-US" i="1">
                                                <a:latin typeface="Cambria Math" panose="02040503050406030204" pitchFamily="18" charset="0"/>
                                              </a:rPr>
                                              <m:t>2</m:t>
                                            </m:r>
                                          </m:den>
                                        </m:f>
                                      </m:e>
                                    </m:d>
                                  </m:e>
                                </m:func>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𝑑</m:t>
                                        </m:r>
                                      </m:sub>
                                    </m:sSub>
                                  </m:e>
                                </m:rad>
                              </m:den>
                            </m:f>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m:t>
                                            </m:r>
                                          </m:den>
                                        </m:f>
                                      </m:e>
                                    </m:d>
                                  </m:e>
                                </m:func>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𝑠</m:t>
                                        </m:r>
                                      </m:sub>
                                    </m:sSub>
                                  </m:e>
                                </m:rad>
                              </m:den>
                            </m:f>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518708" y="3411950"/>
                  <a:ext cx="6370142" cy="8533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18708" y="4191864"/>
                  <a:ext cx="6180346" cy="853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Σ</m:t>
                            </m:r>
                          </m:e>
                          <m:sub>
                            <m:r>
                              <a:rPr lang="en-US" b="0" i="1" smtClean="0">
                                <a:latin typeface="Cambria Math" panose="02040503050406030204" pitchFamily="18" charset="0"/>
                              </a:rPr>
                              <m:t>22</m:t>
                            </m:r>
                          </m:sub>
                          <m:sup>
                            <m:r>
                              <a:rPr lang="en-US" i="1">
                                <a:latin typeface="Cambria Math" panose="02040503050406030204" pitchFamily="18" charset="0"/>
                              </a:rPr>
                              <m:t>𝐼</m:t>
                            </m:r>
                          </m:sup>
                        </m:sSubSup>
                        <m:d>
                          <m:dPr>
                            <m:ctrlPr>
                              <a:rPr lang="en-US" i="1">
                                <a:latin typeface="Cambria Math" panose="02040503050406030204" pitchFamily="18" charset="0"/>
                              </a:rPr>
                            </m:ctrlPr>
                          </m:dPr>
                          <m:e>
                            <m:r>
                              <a:rPr lang="en-US" i="1">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num>
                          <m:den>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𝑑</m:t>
                                                </m:r>
                                              </m:sub>
                                            </m:sSub>
                                          </m:num>
                                          <m:den>
                                            <m:r>
                                              <a:rPr lang="en-US" i="1">
                                                <a:latin typeface="Cambria Math" panose="02040503050406030204" pitchFamily="18" charset="0"/>
                                              </a:rPr>
                                              <m:t>2</m:t>
                                            </m:r>
                                          </m:den>
                                        </m:f>
                                      </m:e>
                                    </m:d>
                                  </m:e>
                                </m:func>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𝑑</m:t>
                                        </m:r>
                                      </m:sub>
                                    </m:sSub>
                                  </m:e>
                                </m:ra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m:t>
                                            </m:r>
                                          </m:den>
                                        </m:f>
                                      </m:e>
                                    </m:d>
                                  </m:e>
                                </m:func>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𝑠</m:t>
                                        </m:r>
                                      </m:sub>
                                    </m:sSub>
                                  </m:e>
                                </m:rad>
                              </m:den>
                            </m:f>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518708" y="4191864"/>
                  <a:ext cx="6180346" cy="85331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225542" y="5098610"/>
                  <a:ext cx="26929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e>
                          <m:sup>
                            <m:r>
                              <a:rPr lang="en-US" b="0" i="1" smtClean="0">
                                <a:latin typeface="Cambria Math" panose="02040503050406030204" pitchFamily="18" charset="0"/>
                              </a:rPr>
                              <m:t>2</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225542" y="5098610"/>
                  <a:ext cx="2692917" cy="276999"/>
                </a:xfrm>
                <a:prstGeom prst="rect">
                  <a:avLst/>
                </a:prstGeom>
                <a:blipFill>
                  <a:blip r:embed="rId10"/>
                  <a:stretch>
                    <a:fillRect l="-1584" t="-4444" r="-679" b="-17778"/>
                  </a:stretch>
                </a:blipFill>
              </p:spPr>
              <p:txBody>
                <a:bodyPr/>
                <a:lstStyle/>
                <a:p>
                  <a:r>
                    <a:rPr lang="en-US">
                      <a:noFill/>
                    </a:rPr>
                    <a:t> </a:t>
                  </a:r>
                </a:p>
              </p:txBody>
            </p:sp>
          </mc:Fallback>
        </mc:AlternateContent>
        <p:grpSp>
          <p:nvGrpSpPr>
            <p:cNvPr id="12" name="Group 11"/>
            <p:cNvGrpSpPr/>
            <p:nvPr/>
          </p:nvGrpSpPr>
          <p:grpSpPr>
            <a:xfrm>
              <a:off x="1065982" y="5491443"/>
              <a:ext cx="7012036" cy="692728"/>
              <a:chOff x="1115505" y="5491443"/>
              <a:chExt cx="7012036" cy="692728"/>
            </a:xfrm>
          </p:grpSpPr>
          <p:grpSp>
            <p:nvGrpSpPr>
              <p:cNvPr id="2" name="Group 1"/>
              <p:cNvGrpSpPr/>
              <p:nvPr/>
            </p:nvGrpSpPr>
            <p:grpSpPr>
              <a:xfrm>
                <a:off x="1115505" y="5491443"/>
                <a:ext cx="6951636" cy="276999"/>
                <a:chOff x="1115505" y="5443818"/>
                <a:chExt cx="6951636" cy="276999"/>
              </a:xfrm>
            </p:grpSpPr>
            <mc:AlternateContent xmlns:mc="http://schemas.openxmlformats.org/markup-compatibility/2006" xmlns:a14="http://schemas.microsoft.com/office/drawing/2010/main">
              <mc:Choice Requires="a14">
                <p:sp>
                  <p:nvSpPr>
                    <p:cNvPr id="20" name="TextBox 19"/>
                    <p:cNvSpPr txBox="1"/>
                    <p:nvPr/>
                  </p:nvSpPr>
                  <p:spPr>
                    <a:xfrm>
                      <a:off x="1115505" y="5443818"/>
                      <a:ext cx="15592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15505" y="5443818"/>
                      <a:ext cx="1559208" cy="276999"/>
                    </a:xfrm>
                    <a:prstGeom prst="rect">
                      <a:avLst/>
                    </a:prstGeom>
                    <a:blipFill>
                      <a:blip r:embed="rId11"/>
                      <a:stretch>
                        <a:fillRect l="-1953" t="-4348" r="-391"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428792" y="5443818"/>
                      <a:ext cx="21963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𝛾</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r>
                                  <a:rPr lang="en-US" b="0" i="1" smtClean="0">
                                    <a:latin typeface="Cambria Math" panose="02040503050406030204" pitchFamily="18" charset="0"/>
                                  </a:rPr>
                                  <m:t>𝜃</m:t>
                                </m:r>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428792" y="5443818"/>
                      <a:ext cx="2196307" cy="276999"/>
                    </a:xfrm>
                    <a:prstGeom prst="rect">
                      <a:avLst/>
                    </a:prstGeom>
                    <a:blipFill>
                      <a:blip r:embed="rId12"/>
                      <a:stretch>
                        <a:fillRect l="-2216" t="-4348" r="-27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79178" y="5443818"/>
                      <a:ext cx="16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𝑠</m:t>
                                    </m:r>
                                  </m:sub>
                                </m:sSub>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rPr>
                                  <m:t>𝜃</m:t>
                                </m:r>
                              </m:e>
                            </m:func>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79178" y="5443818"/>
                      <a:ext cx="1687963" cy="276999"/>
                    </a:xfrm>
                    <a:prstGeom prst="rect">
                      <a:avLst/>
                    </a:prstGeom>
                    <a:blipFill>
                      <a:blip r:embed="rId13"/>
                      <a:stretch>
                        <a:fillRect l="-2166" r="-2527" b="-10870"/>
                      </a:stretch>
                    </a:blipFill>
                  </p:spPr>
                  <p:txBody>
                    <a:bodyPr/>
                    <a:lstStyle/>
                    <a:p>
                      <a:r>
                        <a:rPr lang="en-US">
                          <a:noFill/>
                        </a:rPr>
                        <a:t> </a:t>
                      </a:r>
                    </a:p>
                  </p:txBody>
                </p:sp>
              </mc:Fallback>
            </mc:AlternateContent>
          </p:grpSp>
          <p:grpSp>
            <p:nvGrpSpPr>
              <p:cNvPr id="11" name="Group 10"/>
              <p:cNvGrpSpPr/>
              <p:nvPr/>
            </p:nvGrpSpPr>
            <p:grpSpPr>
              <a:xfrm>
                <a:off x="1115505" y="5896207"/>
                <a:ext cx="7012036" cy="287964"/>
                <a:chOff x="1115505" y="5896207"/>
                <a:chExt cx="7012036" cy="287964"/>
              </a:xfrm>
            </p:grpSpPr>
            <mc:AlternateContent xmlns:mc="http://schemas.openxmlformats.org/markup-compatibility/2006" xmlns:a14="http://schemas.microsoft.com/office/drawing/2010/main">
              <mc:Choice Requires="a14">
                <p:sp>
                  <p:nvSpPr>
                    <p:cNvPr id="9" name="TextBox 8"/>
                    <p:cNvSpPr txBox="1"/>
                    <p:nvPr/>
                  </p:nvSpPr>
                  <p:spPr>
                    <a:xfrm>
                      <a:off x="1115505" y="5896207"/>
                      <a:ext cx="1590179" cy="287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𝑑</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115505" y="5896207"/>
                      <a:ext cx="1590179" cy="287964"/>
                    </a:xfrm>
                    <a:prstGeom prst="rect">
                      <a:avLst/>
                    </a:prstGeom>
                    <a:blipFill>
                      <a:blip r:embed="rId14"/>
                      <a:stretch>
                        <a:fillRect l="-1916" t="-2128" r="-1533" b="-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428792" y="5896207"/>
                      <a:ext cx="2223814" cy="287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𝛾</m:t>
                                </m:r>
                              </m:e>
                              <m:sub>
                                <m:r>
                                  <a:rPr lang="en-US" b="0" i="1" smtClean="0">
                                    <a:latin typeface="Cambria Math" panose="02040503050406030204" pitchFamily="18" charset="0"/>
                                  </a:rPr>
                                  <m:t>𝑑</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r>
                                  <a:rPr lang="en-US" b="0" i="1" smtClean="0">
                                    <a:latin typeface="Cambria Math" panose="02040503050406030204" pitchFamily="18" charset="0"/>
                                  </a:rPr>
                                  <m:t>𝜃</m:t>
                                </m:r>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428792" y="5896207"/>
                      <a:ext cx="2223814" cy="287964"/>
                    </a:xfrm>
                    <a:prstGeom prst="rect">
                      <a:avLst/>
                    </a:prstGeom>
                    <a:blipFill>
                      <a:blip r:embed="rId15"/>
                      <a:stretch>
                        <a:fillRect l="-2192" t="-2128" r="-822" b="-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379178" y="5907172"/>
                      <a:ext cx="1748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𝑑</m:t>
                                    </m:r>
                                  </m:sub>
                                </m:sSub>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rPr>
                                  <m:t>𝜃</m:t>
                                </m:r>
                              </m:e>
                            </m:func>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379178" y="5907172"/>
                      <a:ext cx="1748363" cy="276999"/>
                    </a:xfrm>
                    <a:prstGeom prst="rect">
                      <a:avLst/>
                    </a:prstGeom>
                    <a:blipFill>
                      <a:blip r:embed="rId16"/>
                      <a:stretch>
                        <a:fillRect l="-2091" r="-2439" b="-17778"/>
                      </a:stretch>
                    </a:blipFill>
                  </p:spPr>
                  <p:txBody>
                    <a:bodyPr/>
                    <a:lstStyle/>
                    <a:p>
                      <a:r>
                        <a:rPr lang="en-US">
                          <a:noFill/>
                        </a:rPr>
                        <a:t> </a:t>
                      </a:r>
                    </a:p>
                  </p:txBody>
                </p:sp>
              </mc:Fallback>
            </mc:AlternateContent>
          </p:grpSp>
        </p:grpSp>
      </p:grpSp>
      <p:grpSp>
        <p:nvGrpSpPr>
          <p:cNvPr id="30" name="Group 29"/>
          <p:cNvGrpSpPr>
            <a:grpSpLocks noChangeAspect="1"/>
          </p:cNvGrpSpPr>
          <p:nvPr/>
        </p:nvGrpSpPr>
        <p:grpSpPr>
          <a:xfrm>
            <a:off x="4058632" y="892001"/>
            <a:ext cx="1026736" cy="1045499"/>
            <a:chOff x="2738875" y="1380042"/>
            <a:chExt cx="1815695" cy="1848876"/>
          </a:xfrm>
        </p:grpSpPr>
        <p:cxnSp>
          <p:nvCxnSpPr>
            <p:cNvPr id="31" name="Straight Arrow Connector 30"/>
            <p:cNvCxnSpPr/>
            <p:nvPr/>
          </p:nvCxnSpPr>
          <p:spPr>
            <a:xfrm flipH="1" flipV="1">
              <a:off x="2738875" y="1646596"/>
              <a:ext cx="0" cy="1559717"/>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738875" y="3228918"/>
              <a:ext cx="1554480"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4066309" y="2685991"/>
                  <a:ext cx="488261" cy="489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4066309" y="2685991"/>
                  <a:ext cx="488261" cy="489849"/>
                </a:xfrm>
                <a:prstGeom prst="rect">
                  <a:avLst/>
                </a:prstGeom>
                <a:blipFill>
                  <a:blip r:embed="rId17"/>
                  <a:stretch>
                    <a:fillRect l="-13333" r="-6667"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876493" y="1380042"/>
                  <a:ext cx="497674" cy="489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2876493" y="1380042"/>
                  <a:ext cx="497674" cy="489849"/>
                </a:xfrm>
                <a:prstGeom prst="rect">
                  <a:avLst/>
                </a:prstGeom>
                <a:blipFill>
                  <a:blip r:embed="rId18"/>
                  <a:stretch>
                    <a:fillRect l="-13043" r="-6522" b="-15217"/>
                  </a:stretch>
                </a:blipFill>
              </p:spPr>
              <p:txBody>
                <a:bodyPr/>
                <a:lstStyle/>
                <a:p>
                  <a:r>
                    <a:rPr lang="en-US">
                      <a:noFill/>
                    </a:rPr>
                    <a:t> </a:t>
                  </a:r>
                </a:p>
              </p:txBody>
            </p:sp>
          </mc:Fallback>
        </mc:AlternateContent>
      </p:grpSp>
      <p:sp>
        <p:nvSpPr>
          <p:cNvPr id="19" name="Freeform 18"/>
          <p:cNvSpPr/>
          <p:nvPr/>
        </p:nvSpPr>
        <p:spPr>
          <a:xfrm>
            <a:off x="2857500" y="1876425"/>
            <a:ext cx="1190628" cy="171450"/>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4048128" y="2047875"/>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048128" y="2147050"/>
            <a:ext cx="457200"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p:cNvSpPr/>
              <p:nvPr/>
            </p:nvSpPr>
            <p:spPr>
              <a:xfrm>
                <a:off x="4088907" y="2206003"/>
                <a:ext cx="657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4088907" y="2206003"/>
                <a:ext cx="657937" cy="369332"/>
              </a:xfrm>
              <a:prstGeom prst="rect">
                <a:avLst/>
              </a:prstGeom>
              <a:blipFill>
                <a:blip r:embed="rId19"/>
                <a:stretch>
                  <a:fillRect/>
                </a:stretch>
              </a:blipFill>
            </p:spPr>
            <p:txBody>
              <a:bodyPr/>
              <a:lstStyle/>
              <a:p>
                <a:r>
                  <a:rPr lang="en-US">
                    <a:noFill/>
                  </a:rPr>
                  <a:t> </a:t>
                </a:r>
              </a:p>
            </p:txBody>
          </p:sp>
        </mc:Fallback>
      </mc:AlternateContent>
      <p:sp>
        <p:nvSpPr>
          <p:cNvPr id="27" name="TextBox 26"/>
          <p:cNvSpPr txBox="1"/>
          <p:nvPr/>
        </p:nvSpPr>
        <p:spPr>
          <a:xfrm>
            <a:off x="5210175" y="1021834"/>
            <a:ext cx="3206070" cy="369332"/>
          </a:xfrm>
          <a:prstGeom prst="rect">
            <a:avLst/>
          </a:prstGeom>
          <a:noFill/>
        </p:spPr>
        <p:txBody>
          <a:bodyPr wrap="none" rtlCol="0">
            <a:spAutoFit/>
          </a:bodyPr>
          <a:lstStyle/>
          <a:p>
            <a:r>
              <a:rPr lang="en-US" dirty="0" smtClean="0"/>
              <a:t>Stress field around the crack tip:</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1178255" y="2140587"/>
                <a:ext cx="879087" cy="346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12</m:t>
                          </m:r>
                        </m:sub>
                        <m:sup>
                          <m:r>
                            <a:rPr lang="en-US" b="0" i="1" smtClean="0">
                              <a:latin typeface="Cambria Math" panose="02040503050406030204" pitchFamily="18" charset="0"/>
                            </a:rPr>
                            <m:t>(1)</m:t>
                          </m:r>
                        </m:sup>
                      </m:sSubSup>
                      <m:r>
                        <a:rPr lang="en-US" b="0" i="1" smtClean="0">
                          <a:latin typeface="Cambria Math" panose="02040503050406030204" pitchFamily="18" charset="0"/>
                        </a:rPr>
                        <m:t>=0</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1178255" y="2140587"/>
                <a:ext cx="879087" cy="346185"/>
              </a:xfrm>
              <a:prstGeom prst="rect">
                <a:avLst/>
              </a:prstGeom>
              <a:blipFill>
                <a:blip r:embed="rId20"/>
                <a:stretch>
                  <a:fillRect l="-3472" t="-3509" r="-6250" b="-17544"/>
                </a:stretch>
              </a:blipFill>
            </p:spPr>
            <p:txBody>
              <a:bodyPr/>
              <a:lstStyle/>
              <a:p>
                <a:r>
                  <a:rPr lang="en-US">
                    <a:noFill/>
                  </a:rPr>
                  <a:t> </a:t>
                </a:r>
              </a:p>
            </p:txBody>
          </p:sp>
        </mc:Fallback>
      </mc:AlternateContent>
    </p:spTree>
    <p:extLst>
      <p:ext uri="{BB962C8B-B14F-4D97-AF65-F5344CB8AC3E}">
        <p14:creationId xmlns:p14="http://schemas.microsoft.com/office/powerpoint/2010/main" val="3376957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23</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262408" y="136518"/>
            <a:ext cx="6619184" cy="646331"/>
          </a:xfrm>
          <a:prstGeom prst="rect">
            <a:avLst/>
          </a:prstGeom>
          <a:noFill/>
        </p:spPr>
        <p:txBody>
          <a:bodyPr wrap="none" rtlCol="0">
            <a:spAutoFit/>
          </a:bodyPr>
          <a:lstStyle/>
          <a:p>
            <a:r>
              <a:rPr lang="en-US" sz="3600" dirty="0" smtClean="0">
                <a:solidFill>
                  <a:srgbClr val="C00000"/>
                </a:solidFill>
              </a:rPr>
              <a:t>Growing Crack – Asymptotic Fields</a:t>
            </a:r>
          </a:p>
        </p:txBody>
      </p:sp>
      <p:sp>
        <p:nvSpPr>
          <p:cNvPr id="3" name="TextBox 2"/>
          <p:cNvSpPr txBox="1"/>
          <p:nvPr/>
        </p:nvSpPr>
        <p:spPr>
          <a:xfrm>
            <a:off x="548640" y="832259"/>
            <a:ext cx="5720477" cy="369332"/>
          </a:xfrm>
          <a:prstGeom prst="rect">
            <a:avLst/>
          </a:prstGeom>
          <a:noFill/>
        </p:spPr>
        <p:txBody>
          <a:bodyPr wrap="none" rtlCol="0">
            <a:spAutoFit/>
          </a:bodyPr>
          <a:lstStyle/>
          <a:p>
            <a:r>
              <a:rPr lang="en-US" dirty="0" err="1" smtClean="0"/>
              <a:t>Elastodynamic</a:t>
            </a:r>
            <a:r>
              <a:rPr lang="en-US" dirty="0" smtClean="0"/>
              <a:t> particle velocity fields are also root singular:</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2148840" y="1270173"/>
                <a:ext cx="5789277" cy="775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b="0" i="1" smtClean="0">
                              <a:latin typeface="Cambria Math" panose="02040503050406030204" pitchFamily="18" charset="0"/>
                            </a:rPr>
                            <m:t>𝜇</m:t>
                          </m:r>
                          <m:r>
                            <a:rPr lang="en-US" b="0" i="1" smtClean="0">
                              <a:latin typeface="Cambria Math" panose="02040503050406030204" pitchFamily="18" charset="0"/>
                            </a:rPr>
                            <m:t>𝐷</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𝑑</m:t>
                                              </m:r>
                                            </m:sub>
                                          </m:sSub>
                                        </m:num>
                                        <m:den>
                                          <m:r>
                                            <a:rPr lang="en-US" i="1">
                                              <a:latin typeface="Cambria Math" panose="02040503050406030204" pitchFamily="18" charset="0"/>
                                            </a:rPr>
                                            <m:t>2</m:t>
                                          </m:r>
                                        </m:den>
                                      </m:f>
                                    </m:e>
                                  </m:d>
                                </m:e>
                              </m:func>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𝑑</m:t>
                                      </m:r>
                                    </m:sub>
                                  </m:sSub>
                                </m:e>
                              </m:rad>
                            </m:den>
                          </m:f>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m:t>
                                          </m:r>
                                        </m:den>
                                      </m:f>
                                    </m:e>
                                  </m:d>
                                </m:e>
                              </m:func>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𝑠</m:t>
                                      </m:r>
                                    </m:sub>
                                  </m:sSub>
                                </m:e>
                              </m:rad>
                            </m:den>
                          </m:f>
                        </m:e>
                      </m:d>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148840" y="1270173"/>
                <a:ext cx="5789277" cy="77508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125980" y="2247544"/>
                <a:ext cx="5531579" cy="775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b="0" i="1" smtClean="0">
                              <a:latin typeface="Cambria Math" panose="02040503050406030204" pitchFamily="18" charset="0"/>
                            </a:rPr>
                            <m:t>𝜇</m:t>
                          </m:r>
                          <m:r>
                            <a:rPr lang="en-US" b="0" i="1" smtClean="0">
                              <a:latin typeface="Cambria Math" panose="02040503050406030204" pitchFamily="18" charset="0"/>
                            </a:rPr>
                            <m:t>𝐷</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𝑑</m:t>
                                              </m:r>
                                            </m:sub>
                                          </m:sSub>
                                        </m:num>
                                        <m:den>
                                          <m:r>
                                            <a:rPr lang="en-US" i="1">
                                              <a:latin typeface="Cambria Math" panose="02040503050406030204" pitchFamily="18" charset="0"/>
                                            </a:rPr>
                                            <m:t>2</m:t>
                                          </m:r>
                                        </m:den>
                                      </m:f>
                                    </m:e>
                                  </m:d>
                                </m:e>
                              </m:func>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𝑑</m:t>
                                      </m:r>
                                    </m:sub>
                                  </m:sSub>
                                </m:e>
                              </m:rad>
                            </m:den>
                          </m:f>
                          <m:r>
                            <a:rPr lang="en-US" b="0" i="1" smtClean="0">
                              <a:latin typeface="Cambria Math" panose="02040503050406030204" pitchFamily="18" charset="0"/>
                            </a:rPr>
                            <m:t>−2</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m:t>
                                          </m:r>
                                        </m:den>
                                      </m:f>
                                    </m:e>
                                  </m:d>
                                </m:e>
                              </m:func>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𝑠</m:t>
                                      </m:r>
                                    </m:sub>
                                  </m:sSub>
                                </m:e>
                              </m:rad>
                            </m:den>
                          </m:f>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2125980" y="2247544"/>
                <a:ext cx="5531579" cy="775084"/>
              </a:xfrm>
              <a:prstGeom prst="rect">
                <a:avLst/>
              </a:prstGeom>
              <a:blipFill>
                <a:blip r:embed="rId5"/>
                <a:stretch>
                  <a:fillRect/>
                </a:stretch>
              </a:blipFill>
            </p:spPr>
            <p:txBody>
              <a:bodyPr/>
              <a:lstStyle/>
              <a:p>
                <a:r>
                  <a:rPr lang="en-US">
                    <a:noFill/>
                  </a:rPr>
                  <a:t> </a:t>
                </a:r>
              </a:p>
            </p:txBody>
          </p:sp>
        </mc:Fallback>
      </mc:AlternateContent>
      <p:sp>
        <p:nvSpPr>
          <p:cNvPr id="11" name="TextBox 10"/>
          <p:cNvSpPr txBox="1"/>
          <p:nvPr/>
        </p:nvSpPr>
        <p:spPr>
          <a:xfrm>
            <a:off x="548640" y="3501518"/>
            <a:ext cx="1979516" cy="369332"/>
          </a:xfrm>
          <a:prstGeom prst="rect">
            <a:avLst/>
          </a:prstGeom>
          <a:noFill/>
        </p:spPr>
        <p:txBody>
          <a:bodyPr wrap="none" rtlCol="0">
            <a:spAutoFit/>
          </a:bodyPr>
          <a:lstStyle/>
          <a:p>
            <a:r>
              <a:rPr lang="en-US" dirty="0" smtClean="0"/>
              <a:t>Energy to crack tip:</a:t>
            </a:r>
            <a:endParaRPr lang="en-US" dirty="0"/>
          </a:p>
        </p:txBody>
      </p:sp>
      <p:grpSp>
        <p:nvGrpSpPr>
          <p:cNvPr id="4" name="Group 3"/>
          <p:cNvGrpSpPr/>
          <p:nvPr/>
        </p:nvGrpSpPr>
        <p:grpSpPr>
          <a:xfrm>
            <a:off x="2806998" y="3539618"/>
            <a:ext cx="4301932" cy="276999"/>
            <a:chOff x="2806998" y="3158618"/>
            <a:chExt cx="4301932" cy="276999"/>
          </a:xfrm>
        </p:grpSpPr>
        <mc:AlternateContent xmlns:mc="http://schemas.openxmlformats.org/markup-compatibility/2006" xmlns:a14="http://schemas.microsoft.com/office/drawing/2010/main">
          <mc:Choice Requires="a14">
            <p:sp>
              <p:nvSpPr>
                <p:cNvPr id="12" name="TextBox 11"/>
                <p:cNvSpPr txBox="1"/>
                <p:nvPr/>
              </p:nvSpPr>
              <p:spPr>
                <a:xfrm>
                  <a:off x="2806998" y="3158618"/>
                  <a:ext cx="9728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&gt;0</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806998" y="3158618"/>
                  <a:ext cx="972894" cy="276999"/>
                </a:xfrm>
                <a:prstGeom prst="rect">
                  <a:avLst/>
                </a:prstGeom>
                <a:blipFill>
                  <a:blip r:embed="rId6"/>
                  <a:stretch>
                    <a:fillRect l="-5000" r="-562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00423" y="3158618"/>
                  <a:ext cx="25085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0&lt;</m:t>
                        </m:r>
                        <m:r>
                          <a:rPr lang="en-US" b="0" i="1" smtClean="0">
                            <a:latin typeface="Cambria Math" panose="02040503050406030204" pitchFamily="18" charset="0"/>
                          </a:rPr>
                          <m:t>𝑣</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22</m:t>
                            </m:r>
                          </m:sub>
                        </m:sSub>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e>
                        </m:acc>
                        <m:r>
                          <a:rPr lang="en-US" b="0" i="1" smtClean="0">
                            <a:latin typeface="Cambria Math" panose="02040503050406030204" pitchFamily="18" charset="0"/>
                          </a:rPr>
                          <m:t>&gt;0</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600423" y="3158618"/>
                  <a:ext cx="2508507" cy="276999"/>
                </a:xfrm>
                <a:prstGeom prst="rect">
                  <a:avLst/>
                </a:prstGeom>
                <a:blipFill>
                  <a:blip r:embed="rId7"/>
                  <a:stretch>
                    <a:fillRect l="-1946" t="-4444" r="-1703" b="-15556"/>
                  </a:stretch>
                </a:blipFill>
              </p:spPr>
              <p:txBody>
                <a:bodyPr/>
                <a:lstStyle/>
                <a:p>
                  <a:r>
                    <a:rPr lang="en-US">
                      <a:noFill/>
                    </a:rPr>
                    <a:t> </a:t>
                  </a:r>
                </a:p>
              </p:txBody>
            </p:sp>
          </mc:Fallback>
        </mc:AlternateContent>
      </p:grpSp>
      <p:grpSp>
        <p:nvGrpSpPr>
          <p:cNvPr id="5" name="Group 4"/>
          <p:cNvGrpSpPr/>
          <p:nvPr/>
        </p:nvGrpSpPr>
        <p:grpSpPr>
          <a:xfrm>
            <a:off x="2813776" y="3975547"/>
            <a:ext cx="2498060" cy="276999"/>
            <a:chOff x="2813776" y="3637637"/>
            <a:chExt cx="2498060" cy="276999"/>
          </a:xfrm>
        </p:grpSpPr>
        <mc:AlternateContent xmlns:mc="http://schemas.openxmlformats.org/markup-compatibility/2006" xmlns:a14="http://schemas.microsoft.com/office/drawing/2010/main">
          <mc:Choice Requires="a14">
            <p:sp>
              <p:nvSpPr>
                <p:cNvPr id="29" name="TextBox 28"/>
                <p:cNvSpPr txBox="1"/>
                <p:nvPr/>
              </p:nvSpPr>
              <p:spPr>
                <a:xfrm>
                  <a:off x="2813776" y="3637637"/>
                  <a:ext cx="9728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=0</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2813776" y="3637637"/>
                  <a:ext cx="972894" cy="276999"/>
                </a:xfrm>
                <a:prstGeom prst="rect">
                  <a:avLst/>
                </a:prstGeom>
                <a:blipFill>
                  <a:blip r:embed="rId8"/>
                  <a:stretch>
                    <a:fillRect l="-5660" r="-566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600423" y="3637637"/>
                  <a:ext cx="7114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4600423" y="3637637"/>
                  <a:ext cx="711413" cy="276999"/>
                </a:xfrm>
                <a:prstGeom prst="rect">
                  <a:avLst/>
                </a:prstGeom>
                <a:blipFill>
                  <a:blip r:embed="rId9"/>
                  <a:stretch>
                    <a:fillRect l="-4310" r="-1724" b="-15217"/>
                  </a:stretch>
                </a:blipFill>
              </p:spPr>
              <p:txBody>
                <a:bodyPr/>
                <a:lstStyle/>
                <a:p>
                  <a:r>
                    <a:rPr lang="en-US">
                      <a:noFill/>
                    </a:rPr>
                    <a:t> </a:t>
                  </a:r>
                </a:p>
              </p:txBody>
            </p:sp>
          </mc:Fallback>
        </mc:AlternateContent>
      </p:grpSp>
      <p:grpSp>
        <p:nvGrpSpPr>
          <p:cNvPr id="6" name="Group 5"/>
          <p:cNvGrpSpPr/>
          <p:nvPr/>
        </p:nvGrpSpPr>
        <p:grpSpPr>
          <a:xfrm>
            <a:off x="2813776" y="4411477"/>
            <a:ext cx="3865549" cy="276999"/>
            <a:chOff x="2813776" y="4030477"/>
            <a:chExt cx="3865549" cy="276999"/>
          </a:xfrm>
        </p:grpSpPr>
        <mc:AlternateContent xmlns:mc="http://schemas.openxmlformats.org/markup-compatibility/2006" xmlns:a14="http://schemas.microsoft.com/office/drawing/2010/main">
          <mc:Choice Requires="a14">
            <p:sp>
              <p:nvSpPr>
                <p:cNvPr id="30" name="TextBox 29"/>
                <p:cNvSpPr txBox="1"/>
                <p:nvPr/>
              </p:nvSpPr>
              <p:spPr>
                <a:xfrm>
                  <a:off x="2813776" y="4030477"/>
                  <a:ext cx="9728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&lt;0</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813776" y="4030477"/>
                  <a:ext cx="972894" cy="276999"/>
                </a:xfrm>
                <a:prstGeom prst="rect">
                  <a:avLst/>
                </a:prstGeom>
                <a:blipFill>
                  <a:blip r:embed="rId10"/>
                  <a:stretch>
                    <a:fillRect l="-5660" r="-566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600423" y="4030477"/>
                  <a:ext cx="20789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22</m:t>
                            </m:r>
                          </m:sub>
                        </m:sSub>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e>
                        </m:acc>
                        <m:r>
                          <a:rPr lang="en-US" b="0" i="1" smtClean="0">
                            <a:latin typeface="Cambria Math" panose="02040503050406030204" pitchFamily="18" charset="0"/>
                          </a:rPr>
                          <m:t>&lt;0</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4600423" y="4030477"/>
                  <a:ext cx="2078902" cy="276999"/>
                </a:xfrm>
                <a:prstGeom prst="rect">
                  <a:avLst/>
                </a:prstGeom>
                <a:blipFill>
                  <a:blip r:embed="rId11"/>
                  <a:stretch>
                    <a:fillRect l="-1173" t="-4444" r="-2053" b="-15556"/>
                  </a:stretch>
                </a:blipFill>
              </p:spPr>
              <p:txBody>
                <a:bodyPr/>
                <a:lstStyle/>
                <a:p>
                  <a:r>
                    <a:rPr lang="en-US">
                      <a:noFill/>
                    </a:rPr>
                    <a:t> </a:t>
                  </a:r>
                </a:p>
              </p:txBody>
            </p:sp>
          </mc:Fallback>
        </mc:AlternateContent>
      </p:grpSp>
      <p:sp>
        <p:nvSpPr>
          <p:cNvPr id="15" name="TextBox 14"/>
          <p:cNvSpPr txBox="1"/>
          <p:nvPr/>
        </p:nvSpPr>
        <p:spPr>
          <a:xfrm>
            <a:off x="1005840" y="5086350"/>
            <a:ext cx="1136465" cy="369332"/>
          </a:xfrm>
          <a:prstGeom prst="rect">
            <a:avLst/>
          </a:prstGeom>
          <a:noFill/>
        </p:spPr>
        <p:txBody>
          <a:bodyPr wrap="none" rtlCol="0">
            <a:spAutoFit/>
          </a:bodyPr>
          <a:lstStyle/>
          <a:p>
            <a:r>
              <a:rPr lang="en-US" dirty="0" err="1" smtClean="0"/>
              <a:t>Triaxiality</a:t>
            </a:r>
            <a:r>
              <a:rPr lang="en-US" dirty="0" smtClean="0"/>
              <a:t>:</a:t>
            </a:r>
            <a:endParaRPr lang="en-US" dirty="0"/>
          </a:p>
        </p:txBody>
      </p:sp>
      <mc:AlternateContent xmlns:mc="http://schemas.openxmlformats.org/markup-compatibility/2006" xmlns:a14="http://schemas.microsoft.com/office/drawing/2010/main">
        <mc:Choice Requires="a14">
          <p:sp>
            <p:nvSpPr>
              <p:cNvPr id="18" name="TextBox 17"/>
              <p:cNvSpPr txBox="1"/>
              <p:nvPr/>
            </p:nvSpPr>
            <p:spPr>
              <a:xfrm>
                <a:off x="1460855" y="5466333"/>
                <a:ext cx="5360570" cy="5985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lim</m:t>
                              </m:r>
                            </m:e>
                            <m:lim>
                              <m:r>
                                <a:rPr lang="en-US" b="0" i="1" smtClean="0">
                                  <a:latin typeface="Cambria Math" panose="02040503050406030204" pitchFamily="18" charset="0"/>
                                </a:rPr>
                                <m:t>𝑟</m:t>
                              </m:r>
                              <m:r>
                                <a:rPr lang="en-US" b="0" i="1" smtClean="0">
                                  <a:latin typeface="Cambria Math" panose="02040503050406030204" pitchFamily="18" charset="0"/>
                                </a:rPr>
                                <m:t>→0</m:t>
                              </m:r>
                            </m:lim>
                          </m:limLow>
                        </m:fName>
                        <m:e>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r>
                                <a:rPr lang="en-US" b="0" i="1" smtClean="0">
                                  <a:latin typeface="Cambria Math" panose="02040503050406030204" pitchFamily="18" charset="0"/>
                                </a:rPr>
                                <m:t>𝑡</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,0,</m:t>
                              </m:r>
                              <m:r>
                                <a:rPr lang="en-US" b="0" i="1" smtClean="0">
                                  <a:latin typeface="Cambria Math" panose="02040503050406030204" pitchFamily="18" charset="0"/>
                                </a:rPr>
                                <m:t>𝑡</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d>
                                <m:dPr>
                                  <m:ctrlPr>
                                    <a:rPr lang="en-US" b="0" i="1" smtClean="0">
                                      <a:latin typeface="Cambria Math" panose="02040503050406030204" pitchFamily="18" charset="0"/>
                                    </a:rPr>
                                  </m:ctrlPr>
                                </m:dPr>
                                <m:e>
                                  <m:r>
                                    <a:rPr lang="en-US" b="0" i="1" smtClean="0">
                                      <a:latin typeface="Cambria Math" panose="02040503050406030204" pitchFamily="18" charset="0"/>
                                    </a:rPr>
                                    <m:t>1+2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𝑑</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r>
                                <a:rPr lang="en-US" b="0" i="1" smtClean="0">
                                  <a:latin typeface="Cambria Math" panose="02040503050406030204" pitchFamily="18" charset="0"/>
                                </a:rPr>
                                <m:t> −4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den>
                          </m:f>
                          <m:r>
                            <a:rPr lang="en-US" b="0" i="1" smtClean="0">
                              <a:latin typeface="Cambria Math" panose="02040503050406030204" pitchFamily="18" charset="0"/>
                            </a:rPr>
                            <m:t>=</m:t>
                          </m:r>
                        </m:e>
                      </m:func>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460855" y="5466333"/>
                <a:ext cx="5360570" cy="598562"/>
              </a:xfrm>
              <a:prstGeom prst="rect">
                <a:avLst/>
              </a:prstGeom>
              <a:blipFill>
                <a:blip r:embed="rId13"/>
                <a:stretch>
                  <a:fillRect/>
                </a:stretch>
              </a:blipFill>
            </p:spPr>
            <p:txBody>
              <a:bodyPr/>
              <a:lstStyle/>
              <a:p>
                <a:r>
                  <a:rPr lang="en-US">
                    <a:noFill/>
                  </a:rPr>
                  <a:t> </a:t>
                </a:r>
              </a:p>
            </p:txBody>
          </p:sp>
        </mc:Fallback>
      </mc:AlternateContent>
      <p:sp>
        <p:nvSpPr>
          <p:cNvPr id="19" name="Left Brace 18"/>
          <p:cNvSpPr/>
          <p:nvPr/>
        </p:nvSpPr>
        <p:spPr>
          <a:xfrm>
            <a:off x="6821425" y="5304866"/>
            <a:ext cx="155448" cy="91440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7022828" y="5344264"/>
                <a:ext cx="1273041"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1 </m:t>
                    </m:r>
                  </m:oMath>
                </a14:m>
                <a:r>
                  <a:rPr lang="en-US" dirty="0" smtClean="0"/>
                  <a:t>  for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=0</m:t>
                    </m:r>
                  </m:oMath>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022828" y="5344264"/>
                <a:ext cx="1273041" cy="276999"/>
              </a:xfrm>
              <a:prstGeom prst="rect">
                <a:avLst/>
              </a:prstGeom>
              <a:blipFill>
                <a:blip r:embed="rId14"/>
                <a:stretch>
                  <a:fillRect l="-6220" t="-28889" r="-5263"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022828" y="5837896"/>
                <a:ext cx="137018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0 </m:t>
                    </m:r>
                  </m:oMath>
                </a14:m>
                <a:r>
                  <a:rPr lang="en-US" dirty="0" smtClean="0"/>
                  <a:t>  for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oMath>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022828" y="5837896"/>
                <a:ext cx="1370183" cy="276999"/>
              </a:xfrm>
              <a:prstGeom prst="rect">
                <a:avLst/>
              </a:prstGeom>
              <a:blipFill>
                <a:blip r:embed="rId15"/>
                <a:stretch>
                  <a:fillRect l="-5778" t="-28889" r="-1778" b="-51111"/>
                </a:stretch>
              </a:blipFill>
            </p:spPr>
            <p:txBody>
              <a:bodyPr/>
              <a:lstStyle/>
              <a:p>
                <a:r>
                  <a:rPr lang="en-US">
                    <a:noFill/>
                  </a:rPr>
                  <a:t> </a:t>
                </a:r>
              </a:p>
            </p:txBody>
          </p:sp>
        </mc:Fallback>
      </mc:AlternateContent>
    </p:spTree>
    <p:extLst>
      <p:ext uri="{BB962C8B-B14F-4D97-AF65-F5344CB8AC3E}">
        <p14:creationId xmlns:p14="http://schemas.microsoft.com/office/powerpoint/2010/main" val="23205794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24</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262408" y="136518"/>
            <a:ext cx="6619184" cy="646331"/>
          </a:xfrm>
          <a:prstGeom prst="rect">
            <a:avLst/>
          </a:prstGeom>
          <a:noFill/>
        </p:spPr>
        <p:txBody>
          <a:bodyPr wrap="none" rtlCol="0">
            <a:spAutoFit/>
          </a:bodyPr>
          <a:lstStyle/>
          <a:p>
            <a:r>
              <a:rPr lang="en-US" sz="3600" dirty="0" smtClean="0">
                <a:solidFill>
                  <a:srgbClr val="C00000"/>
                </a:solidFill>
              </a:rPr>
              <a:t>Growing Crack – Asymptotic Fields</a:t>
            </a:r>
          </a:p>
        </p:txBody>
      </p:sp>
      <p:sp>
        <p:nvSpPr>
          <p:cNvPr id="11" name="TextBox 10"/>
          <p:cNvSpPr txBox="1"/>
          <p:nvPr/>
        </p:nvSpPr>
        <p:spPr>
          <a:xfrm>
            <a:off x="590550" y="782849"/>
            <a:ext cx="7782580" cy="369332"/>
          </a:xfrm>
          <a:prstGeom prst="rect">
            <a:avLst/>
          </a:prstGeom>
          <a:noFill/>
        </p:spPr>
        <p:txBody>
          <a:bodyPr wrap="none" rtlCol="0">
            <a:spAutoFit/>
          </a:bodyPr>
          <a:lstStyle/>
          <a:p>
            <a:r>
              <a:rPr lang="en-US" dirty="0" smtClean="0"/>
              <a:t>Can visualize the principle stresses about the crack tip using different approaches.</a:t>
            </a:r>
            <a:endParaRPr lang="en-US" dirty="0"/>
          </a:p>
        </p:txBody>
      </p:sp>
      <p:grpSp>
        <p:nvGrpSpPr>
          <p:cNvPr id="34" name="Group 33"/>
          <p:cNvGrpSpPr/>
          <p:nvPr/>
        </p:nvGrpSpPr>
        <p:grpSpPr>
          <a:xfrm>
            <a:off x="5918783" y="1060052"/>
            <a:ext cx="2858071" cy="2009318"/>
            <a:chOff x="5653724" y="1047020"/>
            <a:chExt cx="2858071" cy="2009318"/>
          </a:xfrm>
        </p:grpSpPr>
        <p:cxnSp>
          <p:nvCxnSpPr>
            <p:cNvPr id="28" name="Straight Arrow Connector 27"/>
            <p:cNvCxnSpPr/>
            <p:nvPr/>
          </p:nvCxnSpPr>
          <p:spPr>
            <a:xfrm>
              <a:off x="6854365" y="2402797"/>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5653724" y="2333625"/>
              <a:ext cx="1190628" cy="171450"/>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31" idx="1"/>
            </p:cNvCxnSpPr>
            <p:nvPr/>
          </p:nvCxnSpPr>
          <p:spPr>
            <a:xfrm flipV="1">
              <a:off x="6844349" y="1828800"/>
              <a:ext cx="670876" cy="5619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rot="19236996">
              <a:off x="7495755" y="1460049"/>
              <a:ext cx="457200" cy="45720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cxnSpLocks noChangeAspect="1"/>
            </p:cNvCxnSpPr>
            <p:nvPr/>
          </p:nvCxnSpPr>
          <p:spPr>
            <a:xfrm rot="16200000" flipV="1">
              <a:off x="7313463" y="1263654"/>
              <a:ext cx="274320" cy="22979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noChangeAspect="1"/>
            </p:cNvCxnSpPr>
            <p:nvPr/>
          </p:nvCxnSpPr>
          <p:spPr>
            <a:xfrm rot="16200000" flipH="1">
              <a:off x="7834698" y="1903522"/>
              <a:ext cx="274320" cy="22979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866802" y="2528878"/>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866802" y="2628053"/>
              <a:ext cx="457200"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6907581" y="2687006"/>
                  <a:ext cx="657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6907581" y="2687006"/>
                  <a:ext cx="65793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085807" y="18547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085807" y="1854766"/>
                  <a:ext cx="166969" cy="276999"/>
                </a:xfrm>
                <a:prstGeom prst="rect">
                  <a:avLst/>
                </a:prstGeom>
                <a:blipFill>
                  <a:blip r:embed="rId6"/>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400176" y="2025077"/>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7400176" y="2025077"/>
                  <a:ext cx="189474" cy="276999"/>
                </a:xfrm>
                <a:prstGeom prst="rect">
                  <a:avLst/>
                </a:prstGeom>
                <a:blipFill>
                  <a:blip r:embed="rId7"/>
                  <a:stretch>
                    <a:fillRect l="-29032" r="-25806" b="-6522"/>
                  </a:stretch>
                </a:blipFill>
              </p:spPr>
              <p:txBody>
                <a:bodyPr/>
                <a:lstStyle/>
                <a:p>
                  <a:r>
                    <a:rPr lang="en-US">
                      <a:noFill/>
                    </a:rPr>
                    <a:t> </a:t>
                  </a:r>
                </a:p>
              </p:txBody>
            </p:sp>
          </mc:Fallback>
        </mc:AlternateContent>
        <p:sp>
          <p:nvSpPr>
            <p:cNvPr id="32" name="Arc 31"/>
            <p:cNvSpPr/>
            <p:nvPr/>
          </p:nvSpPr>
          <p:spPr>
            <a:xfrm>
              <a:off x="6489733" y="1836726"/>
              <a:ext cx="914400" cy="1053396"/>
            </a:xfrm>
            <a:prstGeom prst="arc">
              <a:avLst>
                <a:gd name="adj1" fmla="val 18980650"/>
                <a:gd name="adj2" fmla="val 20420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p:cNvSpPr txBox="1"/>
                <p:nvPr/>
              </p:nvSpPr>
              <p:spPr>
                <a:xfrm>
                  <a:off x="7396372" y="1047020"/>
                  <a:ext cx="4010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𝜃𝜃</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7396372" y="1047020"/>
                  <a:ext cx="401072" cy="276999"/>
                </a:xfrm>
                <a:prstGeom prst="rect">
                  <a:avLst/>
                </a:prstGeom>
                <a:blipFill>
                  <a:blip r:embed="rId8"/>
                  <a:stretch>
                    <a:fillRect l="-7692" r="-769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8110723" y="1858061"/>
                  <a:ext cx="4010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𝜃𝜃</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8110723" y="1858061"/>
                  <a:ext cx="401072" cy="276999"/>
                </a:xfrm>
                <a:prstGeom prst="rect">
                  <a:avLst/>
                </a:prstGeom>
                <a:blipFill>
                  <a:blip r:embed="rId9"/>
                  <a:stretch>
                    <a:fillRect l="-7576" r="-6061" b="-1777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6" name="Rectangle 35"/>
              <p:cNvSpPr/>
              <p:nvPr/>
            </p:nvSpPr>
            <p:spPr>
              <a:xfrm>
                <a:off x="3079006" y="1201441"/>
                <a:ext cx="2358915" cy="681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𝜃𝜃</m:t>
                          </m:r>
                        </m:sub>
                        <m:sup>
                          <m:r>
                            <a:rPr lang="en-US" b="0" i="1" smtClean="0">
                              <a:latin typeface="Cambria Math" panose="02040503050406030204" pitchFamily="18" charset="0"/>
                            </a:rPr>
                            <m:t>𝐼</m:t>
                          </m:r>
                        </m:sup>
                      </m:sSub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m:oMathPara>
                </a14:m>
                <a:endParaRPr lang="en-US" dirty="0"/>
              </a:p>
            </p:txBody>
          </p:sp>
        </mc:Choice>
        <mc:Fallback xmlns="">
          <p:sp>
            <p:nvSpPr>
              <p:cNvPr id="36" name="Rectangle 35"/>
              <p:cNvSpPr>
                <a:spLocks noRot="1" noChangeAspect="1" noMove="1" noResize="1" noEditPoints="1" noAdjustHandles="1" noChangeArrowheads="1" noChangeShapeType="1" noTextEdit="1"/>
              </p:cNvSpPr>
              <p:nvPr/>
            </p:nvSpPr>
            <p:spPr>
              <a:xfrm>
                <a:off x="3079006" y="1201441"/>
                <a:ext cx="2358915" cy="681725"/>
              </a:xfrm>
              <a:prstGeom prst="rect">
                <a:avLst/>
              </a:prstGeom>
              <a:blipFill>
                <a:blip r:embed="rId10"/>
                <a:stretch>
                  <a:fillRect/>
                </a:stretch>
              </a:blipFill>
            </p:spPr>
            <p:txBody>
              <a:bodyPr/>
              <a:lstStyle/>
              <a:p>
                <a:r>
                  <a:rPr lang="en-US">
                    <a:noFill/>
                  </a:rPr>
                  <a:t> </a:t>
                </a:r>
              </a:p>
            </p:txBody>
          </p:sp>
        </mc:Fallback>
      </mc:AlternateContent>
      <p:sp>
        <p:nvSpPr>
          <p:cNvPr id="43" name="TextBox 42"/>
          <p:cNvSpPr txBox="1"/>
          <p:nvPr/>
        </p:nvSpPr>
        <p:spPr>
          <a:xfrm>
            <a:off x="1347788" y="1230176"/>
            <a:ext cx="1841749" cy="646331"/>
          </a:xfrm>
          <a:prstGeom prst="rect">
            <a:avLst/>
          </a:prstGeom>
          <a:noFill/>
        </p:spPr>
        <p:txBody>
          <a:bodyPr wrap="square" rtlCol="0">
            <a:spAutoFit/>
          </a:bodyPr>
          <a:lstStyle/>
          <a:p>
            <a:r>
              <a:rPr lang="en-US" dirty="0" smtClean="0"/>
              <a:t>Circumferential (Hoop) stress:</a:t>
            </a:r>
            <a:endParaRPr lang="en-US" dirty="0"/>
          </a:p>
        </p:txBody>
      </p:sp>
      <p:grpSp>
        <p:nvGrpSpPr>
          <p:cNvPr id="104" name="Group 103"/>
          <p:cNvGrpSpPr/>
          <p:nvPr/>
        </p:nvGrpSpPr>
        <p:grpSpPr>
          <a:xfrm>
            <a:off x="212392" y="1985687"/>
            <a:ext cx="5687044" cy="4265173"/>
            <a:chOff x="1418189" y="1985687"/>
            <a:chExt cx="5687044" cy="4265173"/>
          </a:xfrm>
        </p:grpSpPr>
        <p:grpSp>
          <p:nvGrpSpPr>
            <p:cNvPr id="96" name="Group 95"/>
            <p:cNvGrpSpPr/>
            <p:nvPr/>
          </p:nvGrpSpPr>
          <p:grpSpPr>
            <a:xfrm>
              <a:off x="1418189" y="1985687"/>
              <a:ext cx="5687044" cy="3957242"/>
              <a:chOff x="1418189" y="2157137"/>
              <a:chExt cx="5687044" cy="3957242"/>
            </a:xfrm>
          </p:grpSpPr>
          <mc:AlternateContent xmlns:mc="http://schemas.openxmlformats.org/markup-compatibility/2006" xmlns:a14="http://schemas.microsoft.com/office/drawing/2010/main">
            <mc:Choice Requires="a14">
              <p:sp>
                <p:nvSpPr>
                  <p:cNvPr id="7" name="TextBox 6"/>
                  <p:cNvSpPr txBox="1"/>
                  <p:nvPr/>
                </p:nvSpPr>
                <p:spPr>
                  <a:xfrm>
                    <a:off x="1816454" y="2157137"/>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816454" y="2157137"/>
                    <a:ext cx="357470" cy="276999"/>
                  </a:xfrm>
                  <a:prstGeom prst="rect">
                    <a:avLst/>
                  </a:prstGeom>
                  <a:blipFill>
                    <a:blip r:embed="rId11"/>
                    <a:stretch>
                      <a:fillRect l="-13559" r="-1694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1816454" y="2836464"/>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1.2</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1816454" y="2836464"/>
                    <a:ext cx="357470" cy="276999"/>
                  </a:xfrm>
                  <a:prstGeom prst="rect">
                    <a:avLst/>
                  </a:prstGeom>
                  <a:blipFill>
                    <a:blip r:embed="rId12"/>
                    <a:stretch>
                      <a:fillRect l="-13559" r="-1694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816454" y="3515791"/>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0.8</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1816454" y="3515791"/>
                    <a:ext cx="357470" cy="276999"/>
                  </a:xfrm>
                  <a:prstGeom prst="rect">
                    <a:avLst/>
                  </a:prstGeom>
                  <a:blipFill>
                    <a:blip r:embed="rId13"/>
                    <a:stretch>
                      <a:fillRect l="-13559" r="-1694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816454" y="4195118"/>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1816454" y="4195118"/>
                    <a:ext cx="357470" cy="276999"/>
                  </a:xfrm>
                  <a:prstGeom prst="rect">
                    <a:avLst/>
                  </a:prstGeom>
                  <a:blipFill>
                    <a:blip r:embed="rId14"/>
                    <a:stretch>
                      <a:fillRect l="-13559" r="-1694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816454" y="4874445"/>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m:t>
                          </m:r>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1816454" y="4874445"/>
                    <a:ext cx="357470" cy="276999"/>
                  </a:xfrm>
                  <a:prstGeom prst="rect">
                    <a:avLst/>
                  </a:prstGeom>
                  <a:blipFill>
                    <a:blip r:embed="rId15"/>
                    <a:stretch>
                      <a:fillRect l="-13559" r="-1694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643330" y="5553770"/>
                    <a:ext cx="5305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1643330" y="5553770"/>
                    <a:ext cx="530594" cy="276999"/>
                  </a:xfrm>
                  <a:prstGeom prst="rect">
                    <a:avLst/>
                  </a:prstGeom>
                  <a:blipFill>
                    <a:blip r:embed="rId16"/>
                    <a:stretch>
                      <a:fillRect l="-2299" r="-1034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rot="16200000">
                    <a:off x="1087810" y="3837226"/>
                    <a:ext cx="956096" cy="295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𝜃𝜃</m:t>
                              </m:r>
                            </m:sub>
                            <m:sup>
                              <m:r>
                                <a:rPr lang="en-US" b="0" i="1" smtClean="0">
                                  <a:latin typeface="Cambria Math" panose="02040503050406030204" pitchFamily="18" charset="0"/>
                                </a:rPr>
                                <m:t>𝐼</m:t>
                              </m:r>
                            </m:sup>
                          </m:sSub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rot="16200000">
                    <a:off x="1087810" y="3837226"/>
                    <a:ext cx="956096" cy="295337"/>
                  </a:xfrm>
                  <a:prstGeom prst="rect">
                    <a:avLst/>
                  </a:prstGeom>
                  <a:blipFill>
                    <a:blip r:embed="rId17"/>
                    <a:stretch>
                      <a:fillRect t="-8280" r="-33333" b="-5096"/>
                    </a:stretch>
                  </a:blipFill>
                </p:spPr>
                <p:txBody>
                  <a:bodyPr/>
                  <a:lstStyle/>
                  <a:p>
                    <a:r>
                      <a:rPr lang="en-US">
                        <a:noFill/>
                      </a:rPr>
                      <a:t> </a:t>
                    </a:r>
                  </a:p>
                </p:txBody>
              </p:sp>
            </mc:Fallback>
          </mc:AlternateContent>
          <p:grpSp>
            <p:nvGrpSpPr>
              <p:cNvPr id="16" name="Group 15"/>
              <p:cNvGrpSpPr/>
              <p:nvPr/>
            </p:nvGrpSpPr>
            <p:grpSpPr>
              <a:xfrm>
                <a:off x="2177263" y="2300599"/>
                <a:ext cx="4709160" cy="3520440"/>
                <a:chOff x="2177263" y="2300599"/>
                <a:chExt cx="4709160" cy="3520440"/>
              </a:xfrm>
            </p:grpSpPr>
            <p:grpSp>
              <p:nvGrpSpPr>
                <p:cNvPr id="12" name="Group 11"/>
                <p:cNvGrpSpPr/>
                <p:nvPr/>
              </p:nvGrpSpPr>
              <p:grpSpPr>
                <a:xfrm>
                  <a:off x="2177263" y="2300599"/>
                  <a:ext cx="137160" cy="3383280"/>
                  <a:chOff x="2177263" y="2300599"/>
                  <a:chExt cx="137160" cy="3383280"/>
                </a:xfrm>
              </p:grpSpPr>
              <p:cxnSp>
                <p:nvCxnSpPr>
                  <p:cNvPr id="4" name="Straight Connector 3"/>
                  <p:cNvCxnSpPr/>
                  <p:nvPr/>
                </p:nvCxnSpPr>
                <p:spPr>
                  <a:xfrm flipH="1">
                    <a:off x="2314423" y="2300599"/>
                    <a:ext cx="0" cy="33832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2177263" y="230059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2177263" y="2977255"/>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2177263" y="3653911"/>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2177263" y="433056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177263" y="5007223"/>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177263" y="568387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250415" y="2638927"/>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250415" y="33155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250415" y="3992239"/>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2250415" y="4668895"/>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250415" y="5345551"/>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314423" y="5683878"/>
                  <a:ext cx="4572000" cy="137161"/>
                  <a:chOff x="2314423" y="5683878"/>
                  <a:chExt cx="4572000" cy="137161"/>
                </a:xfrm>
              </p:grpSpPr>
              <p:cxnSp>
                <p:nvCxnSpPr>
                  <p:cNvPr id="35" name="Straight Connector 34"/>
                  <p:cNvCxnSpPr/>
                  <p:nvPr/>
                </p:nvCxnSpPr>
                <p:spPr>
                  <a:xfrm flipH="1">
                    <a:off x="2314423" y="5683878"/>
                    <a:ext cx="45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314423" y="5683878"/>
                    <a:ext cx="4572000" cy="137161"/>
                    <a:chOff x="2314423" y="5683878"/>
                    <a:chExt cx="4572000" cy="137161"/>
                  </a:xfrm>
                </p:grpSpPr>
                <p:cxnSp>
                  <p:nvCxnSpPr>
                    <p:cNvPr id="60" name="Straight Connector 59"/>
                    <p:cNvCxnSpPr/>
                    <p:nvPr/>
                  </p:nvCxnSpPr>
                  <p:spPr>
                    <a:xfrm rot="16200000" flipH="1">
                      <a:off x="2245843" y="5752458"/>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07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2663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H="1">
                      <a:off x="3425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3769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187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H="1">
                      <a:off x="4531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4949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293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11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055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473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H="1">
                      <a:off x="6817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7" name="Freeform 16"/>
              <p:cNvSpPr/>
              <p:nvPr/>
            </p:nvSpPr>
            <p:spPr>
              <a:xfrm>
                <a:off x="2320119" y="2715881"/>
                <a:ext cx="4544705" cy="2599926"/>
              </a:xfrm>
              <a:custGeom>
                <a:avLst/>
                <a:gdLst>
                  <a:gd name="connsiteX0" fmla="*/ 0 w 4544705"/>
                  <a:gd name="connsiteY0" fmla="*/ 719020 h 2873183"/>
                  <a:gd name="connsiteX1" fmla="*/ 1576317 w 4544705"/>
                  <a:gd name="connsiteY1" fmla="*/ 111694 h 2873183"/>
                  <a:gd name="connsiteX2" fmla="*/ 3787254 w 4544705"/>
                  <a:gd name="connsiteY2" fmla="*/ 2711593 h 2873183"/>
                  <a:gd name="connsiteX3" fmla="*/ 4544705 w 4544705"/>
                  <a:gd name="connsiteY3" fmla="*/ 2377223 h 2873183"/>
                  <a:gd name="connsiteX0" fmla="*/ 0 w 4544705"/>
                  <a:gd name="connsiteY0" fmla="*/ 676803 h 2830966"/>
                  <a:gd name="connsiteX1" fmla="*/ 1576317 w 4544705"/>
                  <a:gd name="connsiteY1" fmla="*/ 69477 h 2830966"/>
                  <a:gd name="connsiteX2" fmla="*/ 3787254 w 4544705"/>
                  <a:gd name="connsiteY2" fmla="*/ 2669376 h 2830966"/>
                  <a:gd name="connsiteX3" fmla="*/ 4544705 w 4544705"/>
                  <a:gd name="connsiteY3" fmla="*/ 2335006 h 2830966"/>
                  <a:gd name="connsiteX0" fmla="*/ 0 w 4544705"/>
                  <a:gd name="connsiteY0" fmla="*/ 607761 h 2761924"/>
                  <a:gd name="connsiteX1" fmla="*/ 1576317 w 4544705"/>
                  <a:gd name="connsiteY1" fmla="*/ 435 h 2761924"/>
                  <a:gd name="connsiteX2" fmla="*/ 3787254 w 4544705"/>
                  <a:gd name="connsiteY2" fmla="*/ 2600334 h 2761924"/>
                  <a:gd name="connsiteX3" fmla="*/ 4544705 w 4544705"/>
                  <a:gd name="connsiteY3" fmla="*/ 2265964 h 2761924"/>
                  <a:gd name="connsiteX0" fmla="*/ 0 w 4544705"/>
                  <a:gd name="connsiteY0" fmla="*/ 607761 h 2761924"/>
                  <a:gd name="connsiteX1" fmla="*/ 1576317 w 4544705"/>
                  <a:gd name="connsiteY1" fmla="*/ 435 h 2761924"/>
                  <a:gd name="connsiteX2" fmla="*/ 3787254 w 4544705"/>
                  <a:gd name="connsiteY2" fmla="*/ 2600334 h 2761924"/>
                  <a:gd name="connsiteX3" fmla="*/ 4544705 w 4544705"/>
                  <a:gd name="connsiteY3" fmla="*/ 2265964 h 2761924"/>
                  <a:gd name="connsiteX0" fmla="*/ 0 w 4544705"/>
                  <a:gd name="connsiteY0" fmla="*/ 607351 h 2761514"/>
                  <a:gd name="connsiteX1" fmla="*/ 1576317 w 4544705"/>
                  <a:gd name="connsiteY1" fmla="*/ 25 h 2761514"/>
                  <a:gd name="connsiteX2" fmla="*/ 3787254 w 4544705"/>
                  <a:gd name="connsiteY2" fmla="*/ 2599924 h 2761514"/>
                  <a:gd name="connsiteX3" fmla="*/ 4544705 w 4544705"/>
                  <a:gd name="connsiteY3" fmla="*/ 2265554 h 2761514"/>
                  <a:gd name="connsiteX0" fmla="*/ 0 w 4544705"/>
                  <a:gd name="connsiteY0" fmla="*/ 607351 h 2600018"/>
                  <a:gd name="connsiteX1" fmla="*/ 1576317 w 4544705"/>
                  <a:gd name="connsiteY1" fmla="*/ 25 h 2600018"/>
                  <a:gd name="connsiteX2" fmla="*/ 3787254 w 4544705"/>
                  <a:gd name="connsiteY2" fmla="*/ 2599924 h 2600018"/>
                  <a:gd name="connsiteX3" fmla="*/ 4544705 w 4544705"/>
                  <a:gd name="connsiteY3" fmla="*/ 2265554 h 2600018"/>
                  <a:gd name="connsiteX0" fmla="*/ 0 w 4544705"/>
                  <a:gd name="connsiteY0" fmla="*/ 607351 h 2600018"/>
                  <a:gd name="connsiteX1" fmla="*/ 1576317 w 4544705"/>
                  <a:gd name="connsiteY1" fmla="*/ 25 h 2600018"/>
                  <a:gd name="connsiteX2" fmla="*/ 3787254 w 4544705"/>
                  <a:gd name="connsiteY2" fmla="*/ 2599924 h 2600018"/>
                  <a:gd name="connsiteX3" fmla="*/ 4544705 w 4544705"/>
                  <a:gd name="connsiteY3" fmla="*/ 2265554 h 2600018"/>
                  <a:gd name="connsiteX0" fmla="*/ 0 w 4544705"/>
                  <a:gd name="connsiteY0" fmla="*/ 607351 h 2600018"/>
                  <a:gd name="connsiteX1" fmla="*/ 1576317 w 4544705"/>
                  <a:gd name="connsiteY1" fmla="*/ 25 h 2600018"/>
                  <a:gd name="connsiteX2" fmla="*/ 3787254 w 4544705"/>
                  <a:gd name="connsiteY2" fmla="*/ 2599924 h 2600018"/>
                  <a:gd name="connsiteX3" fmla="*/ 4544705 w 4544705"/>
                  <a:gd name="connsiteY3" fmla="*/ 2265554 h 2600018"/>
                  <a:gd name="connsiteX0" fmla="*/ 0 w 4544705"/>
                  <a:gd name="connsiteY0" fmla="*/ 607350 h 2600017"/>
                  <a:gd name="connsiteX1" fmla="*/ 1576317 w 4544705"/>
                  <a:gd name="connsiteY1" fmla="*/ 24 h 2600017"/>
                  <a:gd name="connsiteX2" fmla="*/ 3787254 w 4544705"/>
                  <a:gd name="connsiteY2" fmla="*/ 2599923 h 2600017"/>
                  <a:gd name="connsiteX3" fmla="*/ 4544705 w 4544705"/>
                  <a:gd name="connsiteY3" fmla="*/ 2265553 h 2600017"/>
                  <a:gd name="connsiteX0" fmla="*/ 0 w 4544705"/>
                  <a:gd name="connsiteY0" fmla="*/ 607350 h 2600017"/>
                  <a:gd name="connsiteX1" fmla="*/ 1576317 w 4544705"/>
                  <a:gd name="connsiteY1" fmla="*/ 24 h 2600017"/>
                  <a:gd name="connsiteX2" fmla="*/ 3787254 w 4544705"/>
                  <a:gd name="connsiteY2" fmla="*/ 2599923 h 2600017"/>
                  <a:gd name="connsiteX3" fmla="*/ 4544705 w 4544705"/>
                  <a:gd name="connsiteY3" fmla="*/ 2265553 h 2600017"/>
                  <a:gd name="connsiteX0" fmla="*/ 0 w 4544705"/>
                  <a:gd name="connsiteY0" fmla="*/ 607350 h 2600017"/>
                  <a:gd name="connsiteX1" fmla="*/ 1576317 w 4544705"/>
                  <a:gd name="connsiteY1" fmla="*/ 24 h 2600017"/>
                  <a:gd name="connsiteX2" fmla="*/ 3787254 w 4544705"/>
                  <a:gd name="connsiteY2" fmla="*/ 2599923 h 2600017"/>
                  <a:gd name="connsiteX3" fmla="*/ 4544705 w 4544705"/>
                  <a:gd name="connsiteY3" fmla="*/ 2265553 h 2600017"/>
                  <a:gd name="connsiteX0" fmla="*/ 0 w 4544705"/>
                  <a:gd name="connsiteY0" fmla="*/ 607350 h 2600017"/>
                  <a:gd name="connsiteX1" fmla="*/ 1576317 w 4544705"/>
                  <a:gd name="connsiteY1" fmla="*/ 24 h 2600017"/>
                  <a:gd name="connsiteX2" fmla="*/ 3787254 w 4544705"/>
                  <a:gd name="connsiteY2" fmla="*/ 2599923 h 2600017"/>
                  <a:gd name="connsiteX3" fmla="*/ 4544705 w 4544705"/>
                  <a:gd name="connsiteY3" fmla="*/ 2265553 h 2600017"/>
                  <a:gd name="connsiteX0" fmla="*/ 0 w 4544705"/>
                  <a:gd name="connsiteY0" fmla="*/ 607350 h 2599926"/>
                  <a:gd name="connsiteX1" fmla="*/ 1576317 w 4544705"/>
                  <a:gd name="connsiteY1" fmla="*/ 24 h 2599926"/>
                  <a:gd name="connsiteX2" fmla="*/ 3787254 w 4544705"/>
                  <a:gd name="connsiteY2" fmla="*/ 2599923 h 2599926"/>
                  <a:gd name="connsiteX3" fmla="*/ 4544705 w 4544705"/>
                  <a:gd name="connsiteY3" fmla="*/ 2265553 h 2599926"/>
                </a:gdLst>
                <a:ahLst/>
                <a:cxnLst>
                  <a:cxn ang="0">
                    <a:pos x="connsiteX0" y="connsiteY0"/>
                  </a:cxn>
                  <a:cxn ang="0">
                    <a:pos x="connsiteX1" y="connsiteY1"/>
                  </a:cxn>
                  <a:cxn ang="0">
                    <a:pos x="connsiteX2" y="connsiteY2"/>
                  </a:cxn>
                  <a:cxn ang="0">
                    <a:pos x="connsiteX3" y="connsiteY3"/>
                  </a:cxn>
                </a:cxnLst>
                <a:rect l="l" t="t" r="r" b="b"/>
                <a:pathLst>
                  <a:path w="4544705" h="2599926">
                    <a:moveTo>
                      <a:pt x="0" y="607350"/>
                    </a:moveTo>
                    <a:cubicBezTo>
                      <a:pt x="588560" y="635783"/>
                      <a:pt x="950919" y="7711"/>
                      <a:pt x="1576317" y="24"/>
                    </a:cubicBezTo>
                    <a:cubicBezTo>
                      <a:pt x="2316708" y="-9076"/>
                      <a:pt x="2923846" y="2597540"/>
                      <a:pt x="3787254" y="2599923"/>
                    </a:cubicBezTo>
                    <a:cubicBezTo>
                      <a:pt x="4118351" y="2600837"/>
                      <a:pt x="4310987" y="2416815"/>
                      <a:pt x="4544705" y="2265553"/>
                    </a:cubicBezTo>
                  </a:path>
                </a:pathLst>
              </a:custGeom>
              <a:noFill/>
              <a:ln w="25400" cap="rnd">
                <a:solidFill>
                  <a:srgbClr val="C0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313296" y="3309465"/>
                <a:ext cx="4551528" cy="1835951"/>
              </a:xfrm>
              <a:custGeom>
                <a:avLst/>
                <a:gdLst>
                  <a:gd name="connsiteX0" fmla="*/ 0 w 4562017"/>
                  <a:gd name="connsiteY0" fmla="*/ 0 h 1951251"/>
                  <a:gd name="connsiteX1" fmla="*/ 3848668 w 4562017"/>
                  <a:gd name="connsiteY1" fmla="*/ 1821976 h 1951251"/>
                  <a:gd name="connsiteX2" fmla="*/ 4551528 w 4562017"/>
                  <a:gd name="connsiteY2" fmla="*/ 1658203 h 1951251"/>
                  <a:gd name="connsiteX0" fmla="*/ 0 w 4562017"/>
                  <a:gd name="connsiteY0" fmla="*/ 5633 h 1956884"/>
                  <a:gd name="connsiteX1" fmla="*/ 3848668 w 4562017"/>
                  <a:gd name="connsiteY1" fmla="*/ 1827609 h 1956884"/>
                  <a:gd name="connsiteX2" fmla="*/ 4551528 w 4562017"/>
                  <a:gd name="connsiteY2" fmla="*/ 1663836 h 1956884"/>
                  <a:gd name="connsiteX0" fmla="*/ 0 w 4568792"/>
                  <a:gd name="connsiteY0" fmla="*/ 4765 h 1827475"/>
                  <a:gd name="connsiteX1" fmla="*/ 3848668 w 4568792"/>
                  <a:gd name="connsiteY1" fmla="*/ 1826741 h 1827475"/>
                  <a:gd name="connsiteX2" fmla="*/ 4551528 w 4568792"/>
                  <a:gd name="connsiteY2" fmla="*/ 1662968 h 1827475"/>
                  <a:gd name="connsiteX0" fmla="*/ 0 w 4568792"/>
                  <a:gd name="connsiteY0" fmla="*/ 0 h 1821976"/>
                  <a:gd name="connsiteX1" fmla="*/ 1514900 w 4568792"/>
                  <a:gd name="connsiteY1" fmla="*/ 354843 h 1821976"/>
                  <a:gd name="connsiteX2" fmla="*/ 3848668 w 4568792"/>
                  <a:gd name="connsiteY2" fmla="*/ 1821976 h 1821976"/>
                  <a:gd name="connsiteX3" fmla="*/ 4551528 w 4568792"/>
                  <a:gd name="connsiteY3" fmla="*/ 1658203 h 1821976"/>
                  <a:gd name="connsiteX0" fmla="*/ 0 w 4553763"/>
                  <a:gd name="connsiteY0" fmla="*/ 76480 h 2023181"/>
                  <a:gd name="connsiteX1" fmla="*/ 1562667 w 4553763"/>
                  <a:gd name="connsiteY1" fmla="*/ 137896 h 2023181"/>
                  <a:gd name="connsiteX2" fmla="*/ 3848668 w 4553763"/>
                  <a:gd name="connsiteY2" fmla="*/ 1898456 h 2023181"/>
                  <a:gd name="connsiteX3" fmla="*/ 4551528 w 4553763"/>
                  <a:gd name="connsiteY3" fmla="*/ 1734683 h 2023181"/>
                  <a:gd name="connsiteX0" fmla="*/ 0 w 4553763"/>
                  <a:gd name="connsiteY0" fmla="*/ 76480 h 2023181"/>
                  <a:gd name="connsiteX1" fmla="*/ 1562667 w 4553763"/>
                  <a:gd name="connsiteY1" fmla="*/ 137896 h 2023181"/>
                  <a:gd name="connsiteX2" fmla="*/ 3848668 w 4553763"/>
                  <a:gd name="connsiteY2" fmla="*/ 1898456 h 2023181"/>
                  <a:gd name="connsiteX3" fmla="*/ 4551528 w 4553763"/>
                  <a:gd name="connsiteY3" fmla="*/ 1734683 h 2023181"/>
                  <a:gd name="connsiteX0" fmla="*/ 0 w 4553763"/>
                  <a:gd name="connsiteY0" fmla="*/ 37127 h 1983828"/>
                  <a:gd name="connsiteX1" fmla="*/ 1562667 w 4553763"/>
                  <a:gd name="connsiteY1" fmla="*/ 98543 h 1983828"/>
                  <a:gd name="connsiteX2" fmla="*/ 3848668 w 4553763"/>
                  <a:gd name="connsiteY2" fmla="*/ 1859103 h 1983828"/>
                  <a:gd name="connsiteX3" fmla="*/ 4551528 w 4553763"/>
                  <a:gd name="connsiteY3" fmla="*/ 1695330 h 1983828"/>
                  <a:gd name="connsiteX0" fmla="*/ 0 w 4553274"/>
                  <a:gd name="connsiteY0" fmla="*/ 76480 h 2023181"/>
                  <a:gd name="connsiteX1" fmla="*/ 1562667 w 4553274"/>
                  <a:gd name="connsiteY1" fmla="*/ 137896 h 2023181"/>
                  <a:gd name="connsiteX2" fmla="*/ 3773605 w 4553274"/>
                  <a:gd name="connsiteY2" fmla="*/ 1898456 h 2023181"/>
                  <a:gd name="connsiteX3" fmla="*/ 4551528 w 4553274"/>
                  <a:gd name="connsiteY3" fmla="*/ 1734683 h 2023181"/>
                  <a:gd name="connsiteX0" fmla="*/ 0 w 4554059"/>
                  <a:gd name="connsiteY0" fmla="*/ 76480 h 1914002"/>
                  <a:gd name="connsiteX1" fmla="*/ 1562667 w 4554059"/>
                  <a:gd name="connsiteY1" fmla="*/ 137896 h 1914002"/>
                  <a:gd name="connsiteX2" fmla="*/ 3773605 w 4554059"/>
                  <a:gd name="connsiteY2" fmla="*/ 1898456 h 1914002"/>
                  <a:gd name="connsiteX3" fmla="*/ 4551528 w 4554059"/>
                  <a:gd name="connsiteY3" fmla="*/ 1734683 h 1914002"/>
                  <a:gd name="connsiteX0" fmla="*/ 0 w 4554059"/>
                  <a:gd name="connsiteY0" fmla="*/ 76480 h 1914002"/>
                  <a:gd name="connsiteX1" fmla="*/ 1562667 w 4554059"/>
                  <a:gd name="connsiteY1" fmla="*/ 137896 h 1914002"/>
                  <a:gd name="connsiteX2" fmla="*/ 3773605 w 4554059"/>
                  <a:gd name="connsiteY2" fmla="*/ 1898456 h 1914002"/>
                  <a:gd name="connsiteX3" fmla="*/ 4551528 w 4554059"/>
                  <a:gd name="connsiteY3" fmla="*/ 1734683 h 1914002"/>
                  <a:gd name="connsiteX0" fmla="*/ 0 w 4554059"/>
                  <a:gd name="connsiteY0" fmla="*/ 46203 h 1883725"/>
                  <a:gd name="connsiteX1" fmla="*/ 1562667 w 4554059"/>
                  <a:gd name="connsiteY1" fmla="*/ 107619 h 1883725"/>
                  <a:gd name="connsiteX2" fmla="*/ 3773605 w 4554059"/>
                  <a:gd name="connsiteY2" fmla="*/ 1868179 h 1883725"/>
                  <a:gd name="connsiteX3" fmla="*/ 4551528 w 4554059"/>
                  <a:gd name="connsiteY3" fmla="*/ 1704406 h 1883725"/>
                  <a:gd name="connsiteX0" fmla="*/ 0 w 4554059"/>
                  <a:gd name="connsiteY0" fmla="*/ 45807 h 1883329"/>
                  <a:gd name="connsiteX1" fmla="*/ 1562667 w 4554059"/>
                  <a:gd name="connsiteY1" fmla="*/ 107223 h 1883329"/>
                  <a:gd name="connsiteX2" fmla="*/ 3773605 w 4554059"/>
                  <a:gd name="connsiteY2" fmla="*/ 1867783 h 1883329"/>
                  <a:gd name="connsiteX3" fmla="*/ 4551528 w 4554059"/>
                  <a:gd name="connsiteY3" fmla="*/ 1704010 h 1883329"/>
                  <a:gd name="connsiteX0" fmla="*/ 0 w 4552519"/>
                  <a:gd name="connsiteY0" fmla="*/ 45807 h 1874231"/>
                  <a:gd name="connsiteX1" fmla="*/ 1562667 w 4552519"/>
                  <a:gd name="connsiteY1" fmla="*/ 107223 h 1874231"/>
                  <a:gd name="connsiteX2" fmla="*/ 3773605 w 4552519"/>
                  <a:gd name="connsiteY2" fmla="*/ 1867783 h 1874231"/>
                  <a:gd name="connsiteX3" fmla="*/ 4551528 w 4552519"/>
                  <a:gd name="connsiteY3" fmla="*/ 1704010 h 1874231"/>
                  <a:gd name="connsiteX0" fmla="*/ 0 w 4551528"/>
                  <a:gd name="connsiteY0" fmla="*/ 45807 h 1867783"/>
                  <a:gd name="connsiteX1" fmla="*/ 1562667 w 4551528"/>
                  <a:gd name="connsiteY1" fmla="*/ 107223 h 1867783"/>
                  <a:gd name="connsiteX2" fmla="*/ 3773605 w 4551528"/>
                  <a:gd name="connsiteY2" fmla="*/ 1867783 h 1867783"/>
                  <a:gd name="connsiteX3" fmla="*/ 4551528 w 4551528"/>
                  <a:gd name="connsiteY3" fmla="*/ 1704010 h 1867783"/>
                  <a:gd name="connsiteX0" fmla="*/ 0 w 4551528"/>
                  <a:gd name="connsiteY0" fmla="*/ 45807 h 1867783"/>
                  <a:gd name="connsiteX1" fmla="*/ 1562667 w 4551528"/>
                  <a:gd name="connsiteY1" fmla="*/ 107223 h 1867783"/>
                  <a:gd name="connsiteX2" fmla="*/ 3773605 w 4551528"/>
                  <a:gd name="connsiteY2" fmla="*/ 1867783 h 1867783"/>
                  <a:gd name="connsiteX3" fmla="*/ 4551528 w 4551528"/>
                  <a:gd name="connsiteY3" fmla="*/ 1704010 h 1867783"/>
                  <a:gd name="connsiteX0" fmla="*/ 0 w 4551528"/>
                  <a:gd name="connsiteY0" fmla="*/ 13766 h 1942927"/>
                  <a:gd name="connsiteX1" fmla="*/ 1610292 w 4551528"/>
                  <a:gd name="connsiteY1" fmla="*/ 122807 h 1942927"/>
                  <a:gd name="connsiteX2" fmla="*/ 3773605 w 4551528"/>
                  <a:gd name="connsiteY2" fmla="*/ 1835742 h 1942927"/>
                  <a:gd name="connsiteX3" fmla="*/ 4551528 w 4551528"/>
                  <a:gd name="connsiteY3" fmla="*/ 1671969 h 1942927"/>
                  <a:gd name="connsiteX0" fmla="*/ 0 w 4551528"/>
                  <a:gd name="connsiteY0" fmla="*/ 13766 h 1835901"/>
                  <a:gd name="connsiteX1" fmla="*/ 1610292 w 4551528"/>
                  <a:gd name="connsiteY1" fmla="*/ 122807 h 1835901"/>
                  <a:gd name="connsiteX2" fmla="*/ 3773605 w 4551528"/>
                  <a:gd name="connsiteY2" fmla="*/ 1835742 h 1835901"/>
                  <a:gd name="connsiteX3" fmla="*/ 4551528 w 4551528"/>
                  <a:gd name="connsiteY3" fmla="*/ 1671969 h 1835901"/>
                  <a:gd name="connsiteX0" fmla="*/ 0 w 4551528"/>
                  <a:gd name="connsiteY0" fmla="*/ 13766 h 1835777"/>
                  <a:gd name="connsiteX1" fmla="*/ 1610292 w 4551528"/>
                  <a:gd name="connsiteY1" fmla="*/ 122807 h 1835777"/>
                  <a:gd name="connsiteX2" fmla="*/ 3773605 w 4551528"/>
                  <a:gd name="connsiteY2" fmla="*/ 1835742 h 1835777"/>
                  <a:gd name="connsiteX3" fmla="*/ 4551528 w 4551528"/>
                  <a:gd name="connsiteY3" fmla="*/ 1671969 h 1835777"/>
                  <a:gd name="connsiteX0" fmla="*/ 0 w 4551528"/>
                  <a:gd name="connsiteY0" fmla="*/ 13766 h 1835951"/>
                  <a:gd name="connsiteX1" fmla="*/ 1610292 w 4551528"/>
                  <a:gd name="connsiteY1" fmla="*/ 122807 h 1835951"/>
                  <a:gd name="connsiteX2" fmla="*/ 3773605 w 4551528"/>
                  <a:gd name="connsiteY2" fmla="*/ 1835742 h 1835951"/>
                  <a:gd name="connsiteX3" fmla="*/ 4551528 w 4551528"/>
                  <a:gd name="connsiteY3" fmla="*/ 1671969 h 1835951"/>
                </a:gdLst>
                <a:ahLst/>
                <a:cxnLst>
                  <a:cxn ang="0">
                    <a:pos x="connsiteX0" y="connsiteY0"/>
                  </a:cxn>
                  <a:cxn ang="0">
                    <a:pos x="connsiteX1" y="connsiteY1"/>
                  </a:cxn>
                  <a:cxn ang="0">
                    <a:pos x="connsiteX2" y="connsiteY2"/>
                  </a:cxn>
                  <a:cxn ang="0">
                    <a:pos x="connsiteX3" y="connsiteY3"/>
                  </a:cxn>
                </a:cxnLst>
                <a:rect l="l" t="t" r="r" b="b"/>
                <a:pathLst>
                  <a:path w="4551528" h="1835951">
                    <a:moveTo>
                      <a:pt x="0" y="13766"/>
                    </a:moveTo>
                    <a:cubicBezTo>
                      <a:pt x="252483" y="72907"/>
                      <a:pt x="981025" y="-111726"/>
                      <a:pt x="1610292" y="122807"/>
                    </a:cubicBezTo>
                    <a:cubicBezTo>
                      <a:pt x="2175664" y="333526"/>
                      <a:pt x="3121426" y="1832540"/>
                      <a:pt x="3773605" y="1835742"/>
                    </a:cubicBezTo>
                    <a:cubicBezTo>
                      <a:pt x="4241878" y="1838041"/>
                      <a:pt x="4122192" y="1823800"/>
                      <a:pt x="4551528" y="1671969"/>
                    </a:cubicBezTo>
                  </a:path>
                </a:pathLst>
              </a:cu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299648" y="3316407"/>
                <a:ext cx="4558352" cy="1753826"/>
              </a:xfrm>
              <a:custGeom>
                <a:avLst/>
                <a:gdLst>
                  <a:gd name="connsiteX0" fmla="*/ 0 w 4558352"/>
                  <a:gd name="connsiteY0" fmla="*/ 5414 h 1877953"/>
                  <a:gd name="connsiteX1" fmla="*/ 1439839 w 4558352"/>
                  <a:gd name="connsiteY1" fmla="*/ 271545 h 1877953"/>
                  <a:gd name="connsiteX2" fmla="*/ 3807725 w 4558352"/>
                  <a:gd name="connsiteY2" fmla="*/ 1759151 h 1877953"/>
                  <a:gd name="connsiteX3" fmla="*/ 4558352 w 4558352"/>
                  <a:gd name="connsiteY3" fmla="*/ 1677265 h 1877953"/>
                  <a:gd name="connsiteX0" fmla="*/ 0 w 4558352"/>
                  <a:gd name="connsiteY0" fmla="*/ 5414 h 1877953"/>
                  <a:gd name="connsiteX1" fmla="*/ 1439839 w 4558352"/>
                  <a:gd name="connsiteY1" fmla="*/ 271545 h 1877953"/>
                  <a:gd name="connsiteX2" fmla="*/ 3807725 w 4558352"/>
                  <a:gd name="connsiteY2" fmla="*/ 1759151 h 1877953"/>
                  <a:gd name="connsiteX3" fmla="*/ 4558352 w 4558352"/>
                  <a:gd name="connsiteY3" fmla="*/ 1677265 h 1877953"/>
                  <a:gd name="connsiteX0" fmla="*/ 0 w 4558352"/>
                  <a:gd name="connsiteY0" fmla="*/ 5414 h 1877953"/>
                  <a:gd name="connsiteX1" fmla="*/ 1439839 w 4558352"/>
                  <a:gd name="connsiteY1" fmla="*/ 271545 h 1877953"/>
                  <a:gd name="connsiteX2" fmla="*/ 3807725 w 4558352"/>
                  <a:gd name="connsiteY2" fmla="*/ 1759151 h 1877953"/>
                  <a:gd name="connsiteX3" fmla="*/ 4558352 w 4558352"/>
                  <a:gd name="connsiteY3" fmla="*/ 1677265 h 1877953"/>
                  <a:gd name="connsiteX0" fmla="*/ 0 w 4558352"/>
                  <a:gd name="connsiteY0" fmla="*/ 5414 h 1852781"/>
                  <a:gd name="connsiteX1" fmla="*/ 1439839 w 4558352"/>
                  <a:gd name="connsiteY1" fmla="*/ 271545 h 1852781"/>
                  <a:gd name="connsiteX2" fmla="*/ 3807725 w 4558352"/>
                  <a:gd name="connsiteY2" fmla="*/ 1759151 h 1852781"/>
                  <a:gd name="connsiteX3" fmla="*/ 4558352 w 4558352"/>
                  <a:gd name="connsiteY3" fmla="*/ 1677265 h 1852781"/>
                  <a:gd name="connsiteX0" fmla="*/ 0 w 4558352"/>
                  <a:gd name="connsiteY0" fmla="*/ 5414 h 1759230"/>
                  <a:gd name="connsiteX1" fmla="*/ 1439839 w 4558352"/>
                  <a:gd name="connsiteY1" fmla="*/ 271545 h 1759230"/>
                  <a:gd name="connsiteX2" fmla="*/ 3807725 w 4558352"/>
                  <a:gd name="connsiteY2" fmla="*/ 1759151 h 1759230"/>
                  <a:gd name="connsiteX3" fmla="*/ 4558352 w 4558352"/>
                  <a:gd name="connsiteY3" fmla="*/ 1677265 h 1759230"/>
                  <a:gd name="connsiteX0" fmla="*/ 0 w 4558352"/>
                  <a:gd name="connsiteY0" fmla="*/ 5414 h 1759366"/>
                  <a:gd name="connsiteX1" fmla="*/ 1439839 w 4558352"/>
                  <a:gd name="connsiteY1" fmla="*/ 271545 h 1759366"/>
                  <a:gd name="connsiteX2" fmla="*/ 3807725 w 4558352"/>
                  <a:gd name="connsiteY2" fmla="*/ 1759151 h 1759366"/>
                  <a:gd name="connsiteX3" fmla="*/ 4558352 w 4558352"/>
                  <a:gd name="connsiteY3" fmla="*/ 1677265 h 1759366"/>
                  <a:gd name="connsiteX0" fmla="*/ 0 w 4558352"/>
                  <a:gd name="connsiteY0" fmla="*/ 5414 h 1759366"/>
                  <a:gd name="connsiteX1" fmla="*/ 1439839 w 4558352"/>
                  <a:gd name="connsiteY1" fmla="*/ 271545 h 1759366"/>
                  <a:gd name="connsiteX2" fmla="*/ 3807725 w 4558352"/>
                  <a:gd name="connsiteY2" fmla="*/ 1759151 h 1759366"/>
                  <a:gd name="connsiteX3" fmla="*/ 4558352 w 4558352"/>
                  <a:gd name="connsiteY3" fmla="*/ 1677265 h 1759366"/>
                  <a:gd name="connsiteX0" fmla="*/ 0 w 4558352"/>
                  <a:gd name="connsiteY0" fmla="*/ 4265 h 1758221"/>
                  <a:gd name="connsiteX1" fmla="*/ 1439839 w 4558352"/>
                  <a:gd name="connsiteY1" fmla="*/ 270396 h 1758221"/>
                  <a:gd name="connsiteX2" fmla="*/ 3807725 w 4558352"/>
                  <a:gd name="connsiteY2" fmla="*/ 1758002 h 1758221"/>
                  <a:gd name="connsiteX3" fmla="*/ 4558352 w 4558352"/>
                  <a:gd name="connsiteY3" fmla="*/ 1676116 h 1758221"/>
                  <a:gd name="connsiteX0" fmla="*/ 0 w 4558352"/>
                  <a:gd name="connsiteY0" fmla="*/ 4265 h 1758091"/>
                  <a:gd name="connsiteX1" fmla="*/ 1439839 w 4558352"/>
                  <a:gd name="connsiteY1" fmla="*/ 270396 h 1758091"/>
                  <a:gd name="connsiteX2" fmla="*/ 3807725 w 4558352"/>
                  <a:gd name="connsiteY2" fmla="*/ 1758002 h 1758091"/>
                  <a:gd name="connsiteX3" fmla="*/ 4558352 w 4558352"/>
                  <a:gd name="connsiteY3" fmla="*/ 1676116 h 1758091"/>
                  <a:gd name="connsiteX0" fmla="*/ 0 w 4558352"/>
                  <a:gd name="connsiteY0" fmla="*/ 0 h 1753826"/>
                  <a:gd name="connsiteX1" fmla="*/ 1439839 w 4558352"/>
                  <a:gd name="connsiteY1" fmla="*/ 266131 h 1753826"/>
                  <a:gd name="connsiteX2" fmla="*/ 3807725 w 4558352"/>
                  <a:gd name="connsiteY2" fmla="*/ 1753737 h 1753826"/>
                  <a:gd name="connsiteX3" fmla="*/ 4558352 w 4558352"/>
                  <a:gd name="connsiteY3" fmla="*/ 1671851 h 1753826"/>
                </a:gdLst>
                <a:ahLst/>
                <a:cxnLst>
                  <a:cxn ang="0">
                    <a:pos x="connsiteX0" y="connsiteY0"/>
                  </a:cxn>
                  <a:cxn ang="0">
                    <a:pos x="connsiteX1" y="connsiteY1"/>
                  </a:cxn>
                  <a:cxn ang="0">
                    <a:pos x="connsiteX2" y="connsiteY2"/>
                  </a:cxn>
                  <a:cxn ang="0">
                    <a:pos x="connsiteX3" y="connsiteY3"/>
                  </a:cxn>
                </a:cxnLst>
                <a:rect l="l" t="t" r="r" b="b"/>
                <a:pathLst>
                  <a:path w="4558352" h="1753826">
                    <a:moveTo>
                      <a:pt x="0" y="0"/>
                    </a:moveTo>
                    <a:cubicBezTo>
                      <a:pt x="416257" y="21040"/>
                      <a:pt x="799490" y="-13387"/>
                      <a:pt x="1439839" y="266131"/>
                    </a:cubicBezTo>
                    <a:cubicBezTo>
                      <a:pt x="2156347" y="578893"/>
                      <a:pt x="3056182" y="1765706"/>
                      <a:pt x="3807725" y="1753737"/>
                    </a:cubicBezTo>
                    <a:cubicBezTo>
                      <a:pt x="4152702" y="1748243"/>
                      <a:pt x="4238198" y="1713931"/>
                      <a:pt x="4558352" y="1671851"/>
                    </a:cubicBezTo>
                  </a:path>
                </a:pathLst>
              </a:cu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320119" y="3323046"/>
                <a:ext cx="4524233" cy="1690296"/>
              </a:xfrm>
              <a:custGeom>
                <a:avLst/>
                <a:gdLst>
                  <a:gd name="connsiteX0" fmla="*/ 0 w 4524233"/>
                  <a:gd name="connsiteY0" fmla="*/ 0 h 1797200"/>
                  <a:gd name="connsiteX1" fmla="*/ 1433015 w 4524233"/>
                  <a:gd name="connsiteY1" fmla="*/ 457200 h 1797200"/>
                  <a:gd name="connsiteX2" fmla="*/ 3807726 w 4524233"/>
                  <a:gd name="connsiteY2" fmla="*/ 1685498 h 1797200"/>
                  <a:gd name="connsiteX3" fmla="*/ 4524233 w 4524233"/>
                  <a:gd name="connsiteY3" fmla="*/ 1665027 h 1797200"/>
                  <a:gd name="connsiteX0" fmla="*/ 0 w 4524233"/>
                  <a:gd name="connsiteY0" fmla="*/ 215 h 1797415"/>
                  <a:gd name="connsiteX1" fmla="*/ 1433015 w 4524233"/>
                  <a:gd name="connsiteY1" fmla="*/ 457415 h 1797415"/>
                  <a:gd name="connsiteX2" fmla="*/ 3807726 w 4524233"/>
                  <a:gd name="connsiteY2" fmla="*/ 1685713 h 1797415"/>
                  <a:gd name="connsiteX3" fmla="*/ 4524233 w 4524233"/>
                  <a:gd name="connsiteY3" fmla="*/ 1665242 h 1797415"/>
                  <a:gd name="connsiteX0" fmla="*/ 0 w 4524233"/>
                  <a:gd name="connsiteY0" fmla="*/ 183 h 1797383"/>
                  <a:gd name="connsiteX1" fmla="*/ 1433015 w 4524233"/>
                  <a:gd name="connsiteY1" fmla="*/ 457383 h 1797383"/>
                  <a:gd name="connsiteX2" fmla="*/ 3807726 w 4524233"/>
                  <a:gd name="connsiteY2" fmla="*/ 1685681 h 1797383"/>
                  <a:gd name="connsiteX3" fmla="*/ 4524233 w 4524233"/>
                  <a:gd name="connsiteY3" fmla="*/ 1665210 h 1797383"/>
                  <a:gd name="connsiteX0" fmla="*/ 0 w 4524233"/>
                  <a:gd name="connsiteY0" fmla="*/ 183 h 1797383"/>
                  <a:gd name="connsiteX1" fmla="*/ 1433015 w 4524233"/>
                  <a:gd name="connsiteY1" fmla="*/ 457383 h 1797383"/>
                  <a:gd name="connsiteX2" fmla="*/ 3807726 w 4524233"/>
                  <a:gd name="connsiteY2" fmla="*/ 1685681 h 1797383"/>
                  <a:gd name="connsiteX3" fmla="*/ 4524233 w 4524233"/>
                  <a:gd name="connsiteY3" fmla="*/ 1665210 h 1797383"/>
                  <a:gd name="connsiteX0" fmla="*/ 0 w 4524233"/>
                  <a:gd name="connsiteY0" fmla="*/ 183 h 1722570"/>
                  <a:gd name="connsiteX1" fmla="*/ 1433015 w 4524233"/>
                  <a:gd name="connsiteY1" fmla="*/ 457383 h 1722570"/>
                  <a:gd name="connsiteX2" fmla="*/ 3807726 w 4524233"/>
                  <a:gd name="connsiteY2" fmla="*/ 1685681 h 1722570"/>
                  <a:gd name="connsiteX3" fmla="*/ 4524233 w 4524233"/>
                  <a:gd name="connsiteY3" fmla="*/ 1665210 h 1722570"/>
                  <a:gd name="connsiteX0" fmla="*/ 0 w 4524233"/>
                  <a:gd name="connsiteY0" fmla="*/ 183 h 1690296"/>
                  <a:gd name="connsiteX1" fmla="*/ 1433015 w 4524233"/>
                  <a:gd name="connsiteY1" fmla="*/ 457383 h 1690296"/>
                  <a:gd name="connsiteX2" fmla="*/ 3807726 w 4524233"/>
                  <a:gd name="connsiteY2" fmla="*/ 1685681 h 1690296"/>
                  <a:gd name="connsiteX3" fmla="*/ 4524233 w 4524233"/>
                  <a:gd name="connsiteY3" fmla="*/ 1665210 h 1690296"/>
                </a:gdLst>
                <a:ahLst/>
                <a:cxnLst>
                  <a:cxn ang="0">
                    <a:pos x="connsiteX0" y="connsiteY0"/>
                  </a:cxn>
                  <a:cxn ang="0">
                    <a:pos x="connsiteX1" y="connsiteY1"/>
                  </a:cxn>
                  <a:cxn ang="0">
                    <a:pos x="connsiteX2" y="connsiteY2"/>
                  </a:cxn>
                  <a:cxn ang="0">
                    <a:pos x="connsiteX3" y="connsiteY3"/>
                  </a:cxn>
                </a:cxnLst>
                <a:rect l="l" t="t" r="r" b="b"/>
                <a:pathLst>
                  <a:path w="4524233" h="1690296">
                    <a:moveTo>
                      <a:pt x="0" y="183"/>
                    </a:moveTo>
                    <a:cubicBezTo>
                      <a:pt x="481083" y="-7209"/>
                      <a:pt x="1016758" y="210586"/>
                      <a:pt x="1433015" y="457383"/>
                    </a:cubicBezTo>
                    <a:cubicBezTo>
                      <a:pt x="1849272" y="704180"/>
                      <a:pt x="3080983" y="1675445"/>
                      <a:pt x="3807726" y="1685681"/>
                    </a:cubicBezTo>
                    <a:cubicBezTo>
                      <a:pt x="4360805" y="1693471"/>
                      <a:pt x="4239336" y="1694210"/>
                      <a:pt x="4524233" y="1665210"/>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326943" y="3316407"/>
                <a:ext cx="4524233" cy="1671021"/>
              </a:xfrm>
              <a:custGeom>
                <a:avLst/>
                <a:gdLst>
                  <a:gd name="connsiteX0" fmla="*/ 0 w 4524233"/>
                  <a:gd name="connsiteY0" fmla="*/ 0 h 1665027"/>
                  <a:gd name="connsiteX1" fmla="*/ 1917511 w 4524233"/>
                  <a:gd name="connsiteY1" fmla="*/ 880281 h 1665027"/>
                  <a:gd name="connsiteX2" fmla="*/ 4524233 w 4524233"/>
                  <a:gd name="connsiteY2" fmla="*/ 1665027 h 1665027"/>
                  <a:gd name="connsiteX0" fmla="*/ 0 w 4524233"/>
                  <a:gd name="connsiteY0" fmla="*/ 0 h 1669474"/>
                  <a:gd name="connsiteX1" fmla="*/ 1917511 w 4524233"/>
                  <a:gd name="connsiteY1" fmla="*/ 880281 h 1669474"/>
                  <a:gd name="connsiteX2" fmla="*/ 4524233 w 4524233"/>
                  <a:gd name="connsiteY2" fmla="*/ 1665027 h 1669474"/>
                  <a:gd name="connsiteX0" fmla="*/ 0 w 4524233"/>
                  <a:gd name="connsiteY0" fmla="*/ 0 h 1671021"/>
                  <a:gd name="connsiteX1" fmla="*/ 1917511 w 4524233"/>
                  <a:gd name="connsiteY1" fmla="*/ 880281 h 1671021"/>
                  <a:gd name="connsiteX2" fmla="*/ 4524233 w 4524233"/>
                  <a:gd name="connsiteY2" fmla="*/ 1665027 h 1671021"/>
                  <a:gd name="connsiteX0" fmla="*/ 0 w 4524233"/>
                  <a:gd name="connsiteY0" fmla="*/ 0 h 1671021"/>
                  <a:gd name="connsiteX1" fmla="*/ 1917511 w 4524233"/>
                  <a:gd name="connsiteY1" fmla="*/ 880281 h 1671021"/>
                  <a:gd name="connsiteX2" fmla="*/ 4524233 w 4524233"/>
                  <a:gd name="connsiteY2" fmla="*/ 1665027 h 1671021"/>
                </a:gdLst>
                <a:ahLst/>
                <a:cxnLst>
                  <a:cxn ang="0">
                    <a:pos x="connsiteX0" y="connsiteY0"/>
                  </a:cxn>
                  <a:cxn ang="0">
                    <a:pos x="connsiteX1" y="connsiteY1"/>
                  </a:cxn>
                  <a:cxn ang="0">
                    <a:pos x="connsiteX2" y="connsiteY2"/>
                  </a:cxn>
                </a:cxnLst>
                <a:rect l="l" t="t" r="r" b="b"/>
                <a:pathLst>
                  <a:path w="4524233" h="1671021">
                    <a:moveTo>
                      <a:pt x="0" y="0"/>
                    </a:moveTo>
                    <a:cubicBezTo>
                      <a:pt x="649975" y="62552"/>
                      <a:pt x="1306773" y="439004"/>
                      <a:pt x="1917511" y="880281"/>
                    </a:cubicBezTo>
                    <a:cubicBezTo>
                      <a:pt x="2528249" y="1321558"/>
                      <a:pt x="3399999" y="1725304"/>
                      <a:pt x="4524233" y="1665027"/>
                    </a:cubicBezTo>
                  </a:path>
                </a:pathLst>
              </a:cu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2744121" y="3772845"/>
                    <a:ext cx="493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744121" y="3772845"/>
                    <a:ext cx="493405" cy="276999"/>
                  </a:xfrm>
                  <a:prstGeom prst="rect">
                    <a:avLst/>
                  </a:prstGeom>
                  <a:blipFill>
                    <a:blip r:embed="rId18"/>
                    <a:stretch>
                      <a:fillRect l="-6173" t="-2222" r="-246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757188" y="4068472"/>
                    <a:ext cx="357470"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0.8</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0.7</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0.6</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757188" y="4068472"/>
                    <a:ext cx="357470" cy="1384995"/>
                  </a:xfrm>
                  <a:prstGeom prst="rect">
                    <a:avLst/>
                  </a:prstGeom>
                  <a:blipFill>
                    <a:blip r:embed="rId19"/>
                    <a:stretch>
                      <a:fillRect l="-13559" r="-16949" b="-881"/>
                    </a:stretch>
                  </a:blipFill>
                </p:spPr>
                <p:txBody>
                  <a:bodyPr/>
                  <a:lstStyle/>
                  <a:p>
                    <a:r>
                      <a:rPr lang="en-US">
                        <a:noFill/>
                      </a:rPr>
                      <a:t> </a:t>
                    </a:r>
                  </a:p>
                </p:txBody>
              </p:sp>
            </mc:Fallback>
          </mc:AlternateContent>
          <p:sp>
            <p:nvSpPr>
              <p:cNvPr id="26" name="Rectangle 25"/>
              <p:cNvSpPr/>
              <p:nvPr/>
            </p:nvSpPr>
            <p:spPr>
              <a:xfrm>
                <a:off x="4155721" y="2817940"/>
                <a:ext cx="91440" cy="91440"/>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151855" y="4149790"/>
                <a:ext cx="91440" cy="91440"/>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a:off x="3142711" y="4423255"/>
                <a:ext cx="109728" cy="91440"/>
              </a:xfrm>
              <a:prstGeom prst="triangle">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flipV="1">
                <a:off x="3142711" y="4696720"/>
                <a:ext cx="109728" cy="91440"/>
              </a:xfrm>
              <a:prstGeom prst="triangle">
                <a:avLst/>
              </a:prstGeom>
              <a:solidFill>
                <a:srgbClr val="008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151855" y="5243651"/>
                <a:ext cx="91440" cy="91440"/>
              </a:xfrm>
              <a:prstGeom prst="ellipse">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p:cNvSpPr/>
              <p:nvPr/>
            </p:nvSpPr>
            <p:spPr>
              <a:xfrm>
                <a:off x="3151855" y="4970185"/>
                <a:ext cx="91440" cy="91440"/>
              </a:xfrm>
              <a:prstGeom prst="diamond">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1" name="TextBox 80"/>
                  <p:cNvSpPr txBox="1"/>
                  <p:nvPr/>
                </p:nvSpPr>
                <p:spPr>
                  <a:xfrm>
                    <a:off x="2222726" y="5837380"/>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smtClean="0"/>
                  </a:p>
                </p:txBody>
              </p:sp>
            </mc:Choice>
            <mc:Fallback xmlns="">
              <p:sp>
                <p:nvSpPr>
                  <p:cNvPr id="81" name="TextBox 80"/>
                  <p:cNvSpPr txBox="1">
                    <a:spLocks noRot="1" noChangeAspect="1" noMove="1" noResize="1" noEditPoints="1" noAdjustHandles="1" noChangeArrowheads="1" noChangeShapeType="1" noTextEdit="1"/>
                  </p:cNvSpPr>
                  <p:nvPr/>
                </p:nvSpPr>
                <p:spPr>
                  <a:xfrm>
                    <a:off x="2222726" y="5837380"/>
                    <a:ext cx="181139" cy="276999"/>
                  </a:xfrm>
                  <a:prstGeom prst="rect">
                    <a:avLst/>
                  </a:prstGeom>
                  <a:blipFill>
                    <a:blip r:embed="rId20"/>
                    <a:stretch>
                      <a:fillRect l="-33333" r="-266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2917884" y="5837380"/>
                    <a:ext cx="309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30</m:t>
                          </m:r>
                        </m:oMath>
                      </m:oMathPara>
                    </a14:m>
                    <a:endParaRPr lang="en-US" b="0" dirty="0" smtClean="0"/>
                  </a:p>
                </p:txBody>
              </p:sp>
            </mc:Choice>
            <mc:Fallback xmlns="">
              <p:sp>
                <p:nvSpPr>
                  <p:cNvPr id="83" name="TextBox 82"/>
                  <p:cNvSpPr txBox="1">
                    <a:spLocks noRot="1" noChangeAspect="1" noMove="1" noResize="1" noEditPoints="1" noAdjustHandles="1" noChangeArrowheads="1" noChangeShapeType="1" noTextEdit="1"/>
                  </p:cNvSpPr>
                  <p:nvPr/>
                </p:nvSpPr>
                <p:spPr>
                  <a:xfrm>
                    <a:off x="2917884" y="5837380"/>
                    <a:ext cx="309380" cy="276999"/>
                  </a:xfrm>
                  <a:prstGeom prst="rect">
                    <a:avLst/>
                  </a:prstGeom>
                  <a:blipFill>
                    <a:blip r:embed="rId21"/>
                    <a:stretch>
                      <a:fillRect l="-19608" r="-1568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3684021" y="5837380"/>
                    <a:ext cx="309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60</m:t>
                          </m:r>
                        </m:oMath>
                      </m:oMathPara>
                    </a14:m>
                    <a:endParaRPr lang="en-US" b="0" dirty="0" smtClean="0"/>
                  </a:p>
                </p:txBody>
              </p:sp>
            </mc:Choice>
            <mc:Fallback xmlns="">
              <p:sp>
                <p:nvSpPr>
                  <p:cNvPr id="84" name="TextBox 83"/>
                  <p:cNvSpPr txBox="1">
                    <a:spLocks noRot="1" noChangeAspect="1" noMove="1" noResize="1" noEditPoints="1" noAdjustHandles="1" noChangeArrowheads="1" noChangeShapeType="1" noTextEdit="1"/>
                  </p:cNvSpPr>
                  <p:nvPr/>
                </p:nvSpPr>
                <p:spPr>
                  <a:xfrm>
                    <a:off x="3684021" y="5837380"/>
                    <a:ext cx="309380" cy="276999"/>
                  </a:xfrm>
                  <a:prstGeom prst="rect">
                    <a:avLst/>
                  </a:prstGeom>
                  <a:blipFill>
                    <a:blip r:embed="rId22"/>
                    <a:stretch>
                      <a:fillRect l="-20000" r="-1800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4449114" y="5837380"/>
                    <a:ext cx="309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90</m:t>
                          </m:r>
                        </m:oMath>
                      </m:oMathPara>
                    </a14:m>
                    <a:endParaRPr lang="en-US" b="0" dirty="0" smtClean="0"/>
                  </a:p>
                </p:txBody>
              </p:sp>
            </mc:Choice>
            <mc:Fallback xmlns="">
              <p:sp>
                <p:nvSpPr>
                  <p:cNvPr id="85" name="TextBox 84"/>
                  <p:cNvSpPr txBox="1">
                    <a:spLocks noRot="1" noChangeAspect="1" noMove="1" noResize="1" noEditPoints="1" noAdjustHandles="1" noChangeArrowheads="1" noChangeShapeType="1" noTextEdit="1"/>
                  </p:cNvSpPr>
                  <p:nvPr/>
                </p:nvSpPr>
                <p:spPr>
                  <a:xfrm>
                    <a:off x="4449114" y="5837380"/>
                    <a:ext cx="309380" cy="276999"/>
                  </a:xfrm>
                  <a:prstGeom prst="rect">
                    <a:avLst/>
                  </a:prstGeom>
                  <a:blipFill>
                    <a:blip r:embed="rId23"/>
                    <a:stretch>
                      <a:fillRect l="-17647" r="-1764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5149405" y="5837380"/>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120</m:t>
                          </m:r>
                        </m:oMath>
                      </m:oMathPara>
                    </a14:m>
                    <a:endParaRPr lang="en-US" b="0" dirty="0" smtClean="0"/>
                  </a:p>
                </p:txBody>
              </p:sp>
            </mc:Choice>
            <mc:Fallback xmlns="">
              <p:sp>
                <p:nvSpPr>
                  <p:cNvPr id="86" name="TextBox 85"/>
                  <p:cNvSpPr txBox="1">
                    <a:spLocks noRot="1" noChangeAspect="1" noMove="1" noResize="1" noEditPoints="1" noAdjustHandles="1" noChangeArrowheads="1" noChangeShapeType="1" noTextEdit="1"/>
                  </p:cNvSpPr>
                  <p:nvPr/>
                </p:nvSpPr>
                <p:spPr>
                  <a:xfrm>
                    <a:off x="5149405" y="5837380"/>
                    <a:ext cx="437620" cy="276999"/>
                  </a:xfrm>
                  <a:prstGeom prst="rect">
                    <a:avLst/>
                  </a:prstGeom>
                  <a:blipFill>
                    <a:blip r:embed="rId24"/>
                    <a:stretch>
                      <a:fillRect l="-12500" r="-1250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5898284" y="5837380"/>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150</m:t>
                          </m:r>
                        </m:oMath>
                      </m:oMathPara>
                    </a14:m>
                    <a:endParaRPr lang="en-US" b="0" dirty="0" smtClean="0"/>
                  </a:p>
                </p:txBody>
              </p:sp>
            </mc:Choice>
            <mc:Fallback xmlns="">
              <p:sp>
                <p:nvSpPr>
                  <p:cNvPr id="87" name="TextBox 86"/>
                  <p:cNvSpPr txBox="1">
                    <a:spLocks noRot="1" noChangeAspect="1" noMove="1" noResize="1" noEditPoints="1" noAdjustHandles="1" noChangeArrowheads="1" noChangeShapeType="1" noTextEdit="1"/>
                  </p:cNvSpPr>
                  <p:nvPr/>
                </p:nvSpPr>
                <p:spPr>
                  <a:xfrm>
                    <a:off x="5898284" y="5837380"/>
                    <a:ext cx="437620" cy="276999"/>
                  </a:xfrm>
                  <a:prstGeom prst="rect">
                    <a:avLst/>
                  </a:prstGeom>
                  <a:blipFill>
                    <a:blip r:embed="rId25"/>
                    <a:stretch>
                      <a:fillRect l="-12500" r="-1388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6667613" y="5837380"/>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180</m:t>
                          </m:r>
                        </m:oMath>
                      </m:oMathPara>
                    </a14:m>
                    <a:endParaRPr lang="en-US" b="0" dirty="0" smtClean="0"/>
                  </a:p>
                </p:txBody>
              </p:sp>
            </mc:Choice>
            <mc:Fallback xmlns="">
              <p:sp>
                <p:nvSpPr>
                  <p:cNvPr id="88" name="TextBox 87"/>
                  <p:cNvSpPr txBox="1">
                    <a:spLocks noRot="1" noChangeAspect="1" noMove="1" noResize="1" noEditPoints="1" noAdjustHandles="1" noChangeArrowheads="1" noChangeShapeType="1" noTextEdit="1"/>
                  </p:cNvSpPr>
                  <p:nvPr/>
                </p:nvSpPr>
                <p:spPr>
                  <a:xfrm>
                    <a:off x="6667613" y="5837380"/>
                    <a:ext cx="437620" cy="276999"/>
                  </a:xfrm>
                  <a:prstGeom prst="rect">
                    <a:avLst/>
                  </a:prstGeom>
                  <a:blipFill>
                    <a:blip r:embed="rId26"/>
                    <a:stretch>
                      <a:fillRect l="-12500" r="-12500" b="-6522"/>
                    </a:stretch>
                  </a:blipFill>
                </p:spPr>
                <p:txBody>
                  <a:bodyPr/>
                  <a:lstStyle/>
                  <a:p>
                    <a:r>
                      <a:rPr lang="en-US">
                        <a:noFill/>
                      </a:rPr>
                      <a:t> </a:t>
                    </a:r>
                  </a:p>
                </p:txBody>
              </p:sp>
            </mc:Fallback>
          </mc:AlternateContent>
          <p:sp>
            <p:nvSpPr>
              <p:cNvPr id="89" name="Diamond 88"/>
              <p:cNvSpPr/>
              <p:nvPr/>
            </p:nvSpPr>
            <p:spPr>
              <a:xfrm>
                <a:off x="4054966" y="3963852"/>
                <a:ext cx="91440" cy="91440"/>
              </a:xfrm>
              <a:prstGeom prst="diamond">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3905410" y="3963852"/>
                <a:ext cx="91440" cy="91440"/>
              </a:xfrm>
              <a:prstGeom prst="ellipse">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p:nvPr/>
            </p:nvSpPr>
            <p:spPr>
              <a:xfrm flipV="1">
                <a:off x="4313074" y="3963852"/>
                <a:ext cx="109728" cy="91440"/>
              </a:xfrm>
              <a:prstGeom prst="triangle">
                <a:avLst/>
              </a:prstGeom>
              <a:solidFill>
                <a:srgbClr val="008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a:endCxn id="19" idx="0"/>
              </p:cNvCxnSpPr>
              <p:nvPr/>
            </p:nvCxnSpPr>
            <p:spPr>
              <a:xfrm flipH="1" flipV="1">
                <a:off x="2299647" y="3316407"/>
                <a:ext cx="37490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2" name="Isosceles Triangle 91"/>
              <p:cNvSpPr/>
              <p:nvPr/>
            </p:nvSpPr>
            <p:spPr>
              <a:xfrm>
                <a:off x="4582574" y="3963852"/>
                <a:ext cx="109728" cy="91440"/>
              </a:xfrm>
              <a:prstGeom prst="triangle">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7" name="TextBox 96"/>
                <p:cNvSpPr txBox="1"/>
                <p:nvPr/>
              </p:nvSpPr>
              <p:spPr>
                <a:xfrm>
                  <a:off x="4141607" y="5881528"/>
                  <a:ext cx="919162"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𝜃</m:t>
                      </m:r>
                    </m:oMath>
                  </a14:m>
                  <a:r>
                    <a:rPr lang="en-US" dirty="0" smtClean="0"/>
                    <a:t> (deg.)</a:t>
                  </a:r>
                  <a:endParaRPr lang="en-US" dirty="0"/>
                </a:p>
              </p:txBody>
            </p:sp>
          </mc:Choice>
          <mc:Fallback xmlns="">
            <p:sp>
              <p:nvSpPr>
                <p:cNvPr id="97" name="TextBox 96"/>
                <p:cNvSpPr txBox="1">
                  <a:spLocks noRot="1" noChangeAspect="1" noMove="1" noResize="1" noEditPoints="1" noAdjustHandles="1" noChangeArrowheads="1" noChangeShapeType="1" noTextEdit="1"/>
                </p:cNvSpPr>
                <p:nvPr/>
              </p:nvSpPr>
              <p:spPr>
                <a:xfrm>
                  <a:off x="4141607" y="5881528"/>
                  <a:ext cx="919162" cy="369332"/>
                </a:xfrm>
                <a:prstGeom prst="rect">
                  <a:avLst/>
                </a:prstGeom>
                <a:blipFill>
                  <a:blip r:embed="rId27"/>
                  <a:stretch>
                    <a:fillRect t="-10000" r="-6667" b="-26667"/>
                  </a:stretch>
                </a:blipFill>
              </p:spPr>
              <p:txBody>
                <a:bodyPr/>
                <a:lstStyle/>
                <a:p>
                  <a:r>
                    <a:rPr lang="en-US">
                      <a:noFill/>
                    </a:rPr>
                    <a:t> </a:t>
                  </a:r>
                </a:p>
              </p:txBody>
            </p:sp>
          </mc:Fallback>
        </mc:AlternateContent>
        <p:cxnSp>
          <p:nvCxnSpPr>
            <p:cNvPr id="101" name="Straight Connector 100"/>
            <p:cNvCxnSpPr/>
            <p:nvPr/>
          </p:nvCxnSpPr>
          <p:spPr>
            <a:xfrm>
              <a:off x="4592622" y="2098223"/>
              <a:ext cx="0" cy="34142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p:cNvSpPr txBox="1"/>
                <p:nvPr/>
              </p:nvSpPr>
              <p:spPr>
                <a:xfrm>
                  <a:off x="4422802" y="2231359"/>
                  <a:ext cx="37689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22</m:t>
                            </m:r>
                          </m:sub>
                        </m:sSub>
                      </m:oMath>
                    </m:oMathPara>
                  </a14:m>
                  <a:endParaRPr lang="en-US" dirty="0"/>
                </a:p>
              </p:txBody>
            </p:sp>
          </mc:Choice>
          <mc:Fallback xmlns="">
            <p:sp>
              <p:nvSpPr>
                <p:cNvPr id="103" name="TextBox 102"/>
                <p:cNvSpPr txBox="1">
                  <a:spLocks noRot="1" noChangeAspect="1" noMove="1" noResize="1" noEditPoints="1" noAdjustHandles="1" noChangeArrowheads="1" noChangeShapeType="1" noTextEdit="1"/>
                </p:cNvSpPr>
                <p:nvPr/>
              </p:nvSpPr>
              <p:spPr>
                <a:xfrm>
                  <a:off x="4422802" y="2231359"/>
                  <a:ext cx="376898" cy="276999"/>
                </a:xfrm>
                <a:prstGeom prst="rect">
                  <a:avLst/>
                </a:prstGeom>
                <a:blipFill>
                  <a:blip r:embed="rId28"/>
                  <a:stretch>
                    <a:fillRect l="-8065" r="-4839" b="-17778"/>
                  </a:stretch>
                </a:blipFill>
              </p:spPr>
              <p:txBody>
                <a:bodyPr/>
                <a:lstStyle/>
                <a:p>
                  <a:r>
                    <a:rPr lang="en-US">
                      <a:noFill/>
                    </a:rPr>
                    <a:t> </a:t>
                  </a:r>
                </a:p>
              </p:txBody>
            </p:sp>
          </mc:Fallback>
        </mc:AlternateContent>
      </p:grpSp>
      <p:sp>
        <p:nvSpPr>
          <p:cNvPr id="105" name="TextBox 104"/>
          <p:cNvSpPr txBox="1"/>
          <p:nvPr/>
        </p:nvSpPr>
        <p:spPr>
          <a:xfrm>
            <a:off x="5466835" y="3125673"/>
            <a:ext cx="1508939" cy="369332"/>
          </a:xfrm>
          <a:prstGeom prst="rect">
            <a:avLst/>
          </a:prstGeom>
          <a:noFill/>
        </p:spPr>
        <p:txBody>
          <a:bodyPr wrap="none" rtlCol="0">
            <a:spAutoFit/>
          </a:bodyPr>
          <a:lstStyle/>
          <a:p>
            <a:r>
              <a:rPr lang="en-US" b="1" dirty="0" smtClean="0"/>
              <a:t>Observations:</a:t>
            </a:r>
            <a:endParaRPr lang="en-US" b="1" dirty="0"/>
          </a:p>
        </p:txBody>
      </p:sp>
      <mc:AlternateContent xmlns:mc="http://schemas.openxmlformats.org/markup-compatibility/2006" xmlns:a14="http://schemas.microsoft.com/office/drawing/2010/main">
        <mc:Choice Requires="a14">
          <p:sp>
            <p:nvSpPr>
              <p:cNvPr id="106" name="TextBox 105"/>
              <p:cNvSpPr txBox="1"/>
              <p:nvPr/>
            </p:nvSpPr>
            <p:spPr>
              <a:xfrm>
                <a:off x="5937355" y="3484396"/>
                <a:ext cx="2971547" cy="646331"/>
              </a:xfrm>
              <a:prstGeom prst="rect">
                <a:avLst/>
              </a:prstGeom>
              <a:noFill/>
            </p:spPr>
            <p:txBody>
              <a:bodyPr wrap="square" rtlCol="0">
                <a:spAutoFit/>
              </a:bodyPr>
              <a:lstStyle/>
              <a:p>
                <a:r>
                  <a:rPr lang="en-US" dirty="0" smtClean="0"/>
                  <a:t>When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0.6 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𝑐</m:t>
                        </m:r>
                      </m:e>
                      <m:sub>
                        <m:r>
                          <a:rPr lang="en-US" i="1" dirty="0" err="1" smtClean="0">
                            <a:latin typeface="Cambria Math" panose="02040503050406030204" pitchFamily="18" charset="0"/>
                          </a:rPr>
                          <m:t>𝑠</m:t>
                        </m:r>
                      </m:sub>
                    </m:sSub>
                    <m:r>
                      <a:rPr lang="en-US" i="1" dirty="0" smtClean="0">
                        <a:latin typeface="Cambria Math" panose="02040503050406030204" pitchFamily="18" charset="0"/>
                      </a:rPr>
                      <m:t> </m:t>
                    </m:r>
                  </m:oMath>
                </a14:m>
                <a:r>
                  <a:rPr lang="en-US" dirty="0" smtClean="0"/>
                  <a:t>max stress occurs along the crack plane</a:t>
                </a:r>
                <a:endParaRPr lang="en-US" dirty="0"/>
              </a:p>
            </p:txBody>
          </p:sp>
        </mc:Choice>
        <mc:Fallback xmlns="">
          <p:sp>
            <p:nvSpPr>
              <p:cNvPr id="106" name="TextBox 105"/>
              <p:cNvSpPr txBox="1">
                <a:spLocks noRot="1" noChangeAspect="1" noMove="1" noResize="1" noEditPoints="1" noAdjustHandles="1" noChangeArrowheads="1" noChangeShapeType="1" noTextEdit="1"/>
              </p:cNvSpPr>
              <p:nvPr/>
            </p:nvSpPr>
            <p:spPr>
              <a:xfrm>
                <a:off x="5937355" y="3484396"/>
                <a:ext cx="2971547" cy="646331"/>
              </a:xfrm>
              <a:prstGeom prst="rect">
                <a:avLst/>
              </a:prstGeom>
              <a:blipFill>
                <a:blip r:embed="rId29"/>
                <a:stretch>
                  <a:fillRect l="-1848"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5937354" y="4234661"/>
                <a:ext cx="2971547" cy="923330"/>
              </a:xfrm>
              <a:prstGeom prst="rect">
                <a:avLst/>
              </a:prstGeom>
              <a:noFill/>
            </p:spPr>
            <p:txBody>
              <a:bodyPr wrap="square" rtlCol="0">
                <a:spAutoFit/>
              </a:bodyPr>
              <a:lstStyle/>
              <a:p>
                <a:r>
                  <a:rPr lang="en-US" dirty="0" smtClean="0"/>
                  <a:t>When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&gt;0.6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𝑐</m:t>
                        </m:r>
                      </m:e>
                      <m:sub>
                        <m:r>
                          <a:rPr lang="en-US" i="1" dirty="0" err="1" smtClean="0">
                            <a:latin typeface="Cambria Math" panose="02040503050406030204" pitchFamily="18" charset="0"/>
                          </a:rPr>
                          <m:t>𝑠</m:t>
                        </m:r>
                      </m:sub>
                    </m:sSub>
                    <m:r>
                      <a:rPr lang="en-US" i="1" dirty="0" smtClean="0">
                        <a:latin typeface="Cambria Math" panose="02040503050406030204" pitchFamily="18" charset="0"/>
                      </a:rPr>
                      <m:t> </m:t>
                    </m:r>
                  </m:oMath>
                </a14:m>
                <a:r>
                  <a:rPr lang="en-US" dirty="0" smtClean="0"/>
                  <a:t>max stress occurs at ~60⁰ to the crack plane</a:t>
                </a:r>
                <a:endParaRPr lang="en-US" dirty="0"/>
              </a:p>
            </p:txBody>
          </p:sp>
        </mc:Choice>
        <mc:Fallback xmlns="">
          <p:sp>
            <p:nvSpPr>
              <p:cNvPr id="108" name="TextBox 107"/>
              <p:cNvSpPr txBox="1">
                <a:spLocks noRot="1" noChangeAspect="1" noMove="1" noResize="1" noEditPoints="1" noAdjustHandles="1" noChangeArrowheads="1" noChangeShapeType="1" noTextEdit="1"/>
              </p:cNvSpPr>
              <p:nvPr/>
            </p:nvSpPr>
            <p:spPr>
              <a:xfrm>
                <a:off x="5937354" y="4234661"/>
                <a:ext cx="2971547" cy="923330"/>
              </a:xfrm>
              <a:prstGeom prst="rect">
                <a:avLst/>
              </a:prstGeom>
              <a:blipFill>
                <a:blip r:embed="rId30"/>
                <a:stretch>
                  <a:fillRect l="-1848"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598480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25</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262408" y="136518"/>
            <a:ext cx="6619184" cy="646331"/>
          </a:xfrm>
          <a:prstGeom prst="rect">
            <a:avLst/>
          </a:prstGeom>
          <a:noFill/>
        </p:spPr>
        <p:txBody>
          <a:bodyPr wrap="none" rtlCol="0">
            <a:spAutoFit/>
          </a:bodyPr>
          <a:lstStyle/>
          <a:p>
            <a:r>
              <a:rPr lang="en-US" sz="3600" dirty="0" smtClean="0">
                <a:solidFill>
                  <a:srgbClr val="C00000"/>
                </a:solidFill>
              </a:rPr>
              <a:t>Growing Crack – Asymptotic Fields</a:t>
            </a:r>
          </a:p>
        </p:txBody>
      </p:sp>
      <p:grpSp>
        <p:nvGrpSpPr>
          <p:cNvPr id="9" name="Group 8"/>
          <p:cNvGrpSpPr/>
          <p:nvPr/>
        </p:nvGrpSpPr>
        <p:grpSpPr>
          <a:xfrm>
            <a:off x="411343" y="2086748"/>
            <a:ext cx="5584288" cy="4141232"/>
            <a:chOff x="1663816" y="1860465"/>
            <a:chExt cx="5584288" cy="4141232"/>
          </a:xfrm>
        </p:grpSpPr>
        <mc:AlternateContent xmlns:mc="http://schemas.openxmlformats.org/markup-compatibility/2006" xmlns:a14="http://schemas.microsoft.com/office/drawing/2010/main">
          <mc:Choice Requires="a14">
            <p:sp>
              <p:nvSpPr>
                <p:cNvPr id="12" name="TextBox 11"/>
                <p:cNvSpPr txBox="1"/>
                <p:nvPr/>
              </p:nvSpPr>
              <p:spPr>
                <a:xfrm>
                  <a:off x="2054579" y="1860465"/>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3.0</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054579" y="1860465"/>
                  <a:ext cx="357470" cy="276999"/>
                </a:xfrm>
                <a:prstGeom prst="rect">
                  <a:avLst/>
                </a:prstGeom>
                <a:blipFill>
                  <a:blip r:embed="rId4"/>
                  <a:stretch>
                    <a:fillRect l="-15517"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054579" y="2413042"/>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2.5</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054579" y="2413042"/>
                  <a:ext cx="357470" cy="276999"/>
                </a:xfrm>
                <a:prstGeom prst="rect">
                  <a:avLst/>
                </a:prstGeom>
                <a:blipFill>
                  <a:blip r:embed="rId5"/>
                  <a:stretch>
                    <a:fillRect l="-15517" r="-1896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059974" y="2965196"/>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059974" y="2965196"/>
                  <a:ext cx="357470" cy="276999"/>
                </a:xfrm>
                <a:prstGeom prst="rect">
                  <a:avLst/>
                </a:prstGeom>
                <a:blipFill>
                  <a:blip r:embed="rId6"/>
                  <a:stretch>
                    <a:fillRect l="-13559" r="-1694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54579" y="4037264"/>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054579" y="4037264"/>
                  <a:ext cx="357470" cy="276999"/>
                </a:xfrm>
                <a:prstGeom prst="rect">
                  <a:avLst/>
                </a:prstGeom>
                <a:blipFill>
                  <a:blip r:embed="rId7"/>
                  <a:stretch>
                    <a:fillRect l="-15517"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052223" y="5135108"/>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052223" y="5135108"/>
                  <a:ext cx="357470" cy="276999"/>
                </a:xfrm>
                <a:prstGeom prst="rect">
                  <a:avLst/>
                </a:prstGeom>
                <a:blipFill>
                  <a:blip r:embed="rId8"/>
                  <a:stretch>
                    <a:fillRect l="-13559" r="-1694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rot="16200000">
                  <a:off x="1340683" y="3421306"/>
                  <a:ext cx="926600" cy="280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11</m:t>
                            </m:r>
                          </m:sub>
                          <m:sup>
                            <m:r>
                              <a:rPr lang="en-US" b="0" i="1" smtClean="0">
                                <a:latin typeface="Cambria Math" panose="02040503050406030204" pitchFamily="18" charset="0"/>
                              </a:rPr>
                              <m:t>𝐼</m:t>
                            </m:r>
                          </m:sup>
                        </m:sSub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rot="16200000">
                  <a:off x="1340683" y="3421306"/>
                  <a:ext cx="926600" cy="280333"/>
                </a:xfrm>
                <a:prstGeom prst="rect">
                  <a:avLst/>
                </a:prstGeom>
                <a:blipFill>
                  <a:blip r:embed="rId9"/>
                  <a:stretch>
                    <a:fillRect l="-2174" t="-8553" r="-34783" b="-5921"/>
                  </a:stretch>
                </a:blipFill>
              </p:spPr>
              <p:txBody>
                <a:bodyPr/>
                <a:lstStyle/>
                <a:p>
                  <a:r>
                    <a:rPr lang="en-US">
                      <a:noFill/>
                    </a:rPr>
                    <a:t> </a:t>
                  </a:r>
                </a:p>
              </p:txBody>
            </p:sp>
          </mc:Fallback>
        </mc:AlternateContent>
        <p:cxnSp>
          <p:nvCxnSpPr>
            <p:cNvPr id="65" name="Straight Connector 64"/>
            <p:cNvCxnSpPr/>
            <p:nvPr/>
          </p:nvCxnSpPr>
          <p:spPr>
            <a:xfrm flipH="1">
              <a:off x="2552548" y="2008643"/>
              <a:ext cx="0" cy="32461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415388" y="200392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2415388" y="2546682"/>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415388" y="308943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415388" y="417494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2415388" y="471770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415388" y="526045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2488540" y="2275305"/>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2488540" y="2818059"/>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488540" y="3903571"/>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2488540" y="4446326"/>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2488540" y="4989082"/>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552548" y="5260456"/>
              <a:ext cx="44805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2483968" y="5329036"/>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30092" y="532903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2893606" y="5292461"/>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H="1">
              <a:off x="3639730" y="5292461"/>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3976216" y="532903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4385854" y="5292461"/>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H="1">
              <a:off x="4722340" y="532903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5131978" y="5292461"/>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5468464" y="532903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5878102" y="5292461"/>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6214588" y="532903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6624226" y="5292461"/>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6960718" y="5329037"/>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460851" y="5413958"/>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smtClean="0"/>
                </a:p>
              </p:txBody>
            </p:sp>
          </mc:Choice>
          <mc:Fallback xmlns="">
            <p:sp>
              <p:nvSpPr>
                <p:cNvPr id="34" name="TextBox 33"/>
                <p:cNvSpPr txBox="1">
                  <a:spLocks noRot="1" noChangeAspect="1" noMove="1" noResize="1" noEditPoints="1" noAdjustHandles="1" noChangeArrowheads="1" noChangeShapeType="1" noTextEdit="1"/>
                </p:cNvSpPr>
                <p:nvPr/>
              </p:nvSpPr>
              <p:spPr>
                <a:xfrm>
                  <a:off x="2460851" y="5413958"/>
                  <a:ext cx="181139" cy="276999"/>
                </a:xfrm>
                <a:prstGeom prst="rect">
                  <a:avLst/>
                </a:prstGeom>
                <a:blipFill>
                  <a:blip r:embed="rId10"/>
                  <a:stretch>
                    <a:fillRect l="-30000" r="-3000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146483" y="5413958"/>
                  <a:ext cx="309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30</m:t>
                        </m:r>
                      </m:oMath>
                    </m:oMathPara>
                  </a14:m>
                  <a:endParaRPr lang="en-US" b="0" dirty="0" smtClean="0"/>
                </a:p>
              </p:txBody>
            </p:sp>
          </mc:Choice>
          <mc:Fallback xmlns="">
            <p:sp>
              <p:nvSpPr>
                <p:cNvPr id="35" name="TextBox 34"/>
                <p:cNvSpPr txBox="1">
                  <a:spLocks noRot="1" noChangeAspect="1" noMove="1" noResize="1" noEditPoints="1" noAdjustHandles="1" noChangeArrowheads="1" noChangeShapeType="1" noTextEdit="1"/>
                </p:cNvSpPr>
                <p:nvPr/>
              </p:nvSpPr>
              <p:spPr>
                <a:xfrm>
                  <a:off x="3146483" y="5413958"/>
                  <a:ext cx="309380" cy="276999"/>
                </a:xfrm>
                <a:prstGeom prst="rect">
                  <a:avLst/>
                </a:prstGeom>
                <a:blipFill>
                  <a:blip r:embed="rId11"/>
                  <a:stretch>
                    <a:fillRect l="-20000" r="-1800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88805" y="5413958"/>
                  <a:ext cx="309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60</m:t>
                        </m:r>
                      </m:oMath>
                    </m:oMathPara>
                  </a14:m>
                  <a:endParaRPr lang="en-US" b="0" dirty="0" smtClean="0"/>
                </a:p>
              </p:txBody>
            </p:sp>
          </mc:Choice>
          <mc:Fallback xmlns="">
            <p:sp>
              <p:nvSpPr>
                <p:cNvPr id="36" name="TextBox 35"/>
                <p:cNvSpPr txBox="1">
                  <a:spLocks noRot="1" noChangeAspect="1" noMove="1" noResize="1" noEditPoints="1" noAdjustHandles="1" noChangeArrowheads="1" noChangeShapeType="1" noTextEdit="1"/>
                </p:cNvSpPr>
                <p:nvPr/>
              </p:nvSpPr>
              <p:spPr>
                <a:xfrm>
                  <a:off x="3888805" y="5413958"/>
                  <a:ext cx="309380" cy="276999"/>
                </a:xfrm>
                <a:prstGeom prst="rect">
                  <a:avLst/>
                </a:prstGeom>
                <a:blipFill>
                  <a:blip r:embed="rId12"/>
                  <a:stretch>
                    <a:fillRect l="-17647" r="-1764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644372" y="5413958"/>
                  <a:ext cx="309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90</m:t>
                        </m:r>
                      </m:oMath>
                    </m:oMathPara>
                  </a14:m>
                  <a:endParaRPr lang="en-US" b="0" dirty="0" smtClean="0"/>
                </a:p>
              </p:txBody>
            </p:sp>
          </mc:Choice>
          <mc:Fallback xmlns="">
            <p:sp>
              <p:nvSpPr>
                <p:cNvPr id="37" name="TextBox 36"/>
                <p:cNvSpPr txBox="1">
                  <a:spLocks noRot="1" noChangeAspect="1" noMove="1" noResize="1" noEditPoints="1" noAdjustHandles="1" noChangeArrowheads="1" noChangeShapeType="1" noTextEdit="1"/>
                </p:cNvSpPr>
                <p:nvPr/>
              </p:nvSpPr>
              <p:spPr>
                <a:xfrm>
                  <a:off x="4644372" y="5413958"/>
                  <a:ext cx="309380" cy="276999"/>
                </a:xfrm>
                <a:prstGeom prst="rect">
                  <a:avLst/>
                </a:prstGeom>
                <a:blipFill>
                  <a:blip r:embed="rId13"/>
                  <a:stretch>
                    <a:fillRect l="-17647" r="-1764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325614" y="5413958"/>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120</m:t>
                        </m:r>
                      </m:oMath>
                    </m:oMathPara>
                  </a14:m>
                  <a:endParaRPr lang="en-US" b="0" dirty="0" smtClean="0"/>
                </a:p>
              </p:txBody>
            </p:sp>
          </mc:Choice>
          <mc:Fallback xmlns="">
            <p:sp>
              <p:nvSpPr>
                <p:cNvPr id="38" name="TextBox 37"/>
                <p:cNvSpPr txBox="1">
                  <a:spLocks noRot="1" noChangeAspect="1" noMove="1" noResize="1" noEditPoints="1" noAdjustHandles="1" noChangeArrowheads="1" noChangeShapeType="1" noTextEdit="1"/>
                </p:cNvSpPr>
                <p:nvPr/>
              </p:nvSpPr>
              <p:spPr>
                <a:xfrm>
                  <a:off x="5325614" y="5413958"/>
                  <a:ext cx="437620" cy="276999"/>
                </a:xfrm>
                <a:prstGeom prst="rect">
                  <a:avLst/>
                </a:prstGeom>
                <a:blipFill>
                  <a:blip r:embed="rId14"/>
                  <a:stretch>
                    <a:fillRect l="-11111" r="-1388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064968" y="5413958"/>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150</m:t>
                        </m:r>
                      </m:oMath>
                    </m:oMathPara>
                  </a14:m>
                  <a:endParaRPr lang="en-US" b="0" dirty="0" smtClean="0"/>
                </a:p>
              </p:txBody>
            </p:sp>
          </mc:Choice>
          <mc:Fallback xmlns="">
            <p:sp>
              <p:nvSpPr>
                <p:cNvPr id="39" name="TextBox 38"/>
                <p:cNvSpPr txBox="1">
                  <a:spLocks noRot="1" noChangeAspect="1" noMove="1" noResize="1" noEditPoints="1" noAdjustHandles="1" noChangeArrowheads="1" noChangeShapeType="1" noTextEdit="1"/>
                </p:cNvSpPr>
                <p:nvPr/>
              </p:nvSpPr>
              <p:spPr>
                <a:xfrm>
                  <a:off x="6064968" y="5413958"/>
                  <a:ext cx="437620" cy="276999"/>
                </a:xfrm>
                <a:prstGeom prst="rect">
                  <a:avLst/>
                </a:prstGeom>
                <a:blipFill>
                  <a:blip r:embed="rId15"/>
                  <a:stretch>
                    <a:fillRect l="-12500" r="-1388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810484" y="5413958"/>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180</m:t>
                        </m:r>
                      </m:oMath>
                    </m:oMathPara>
                  </a14:m>
                  <a:endParaRPr lang="en-US" b="0" dirty="0" smtClean="0"/>
                </a:p>
              </p:txBody>
            </p:sp>
          </mc:Choice>
          <mc:Fallback xmlns="">
            <p:sp>
              <p:nvSpPr>
                <p:cNvPr id="40" name="TextBox 39"/>
                <p:cNvSpPr txBox="1">
                  <a:spLocks noRot="1" noChangeAspect="1" noMove="1" noResize="1" noEditPoints="1" noAdjustHandles="1" noChangeArrowheads="1" noChangeShapeType="1" noTextEdit="1"/>
                </p:cNvSpPr>
                <p:nvPr/>
              </p:nvSpPr>
              <p:spPr>
                <a:xfrm>
                  <a:off x="6810484" y="5413958"/>
                  <a:ext cx="437620" cy="276999"/>
                </a:xfrm>
                <a:prstGeom prst="rect">
                  <a:avLst/>
                </a:prstGeom>
                <a:blipFill>
                  <a:blip r:embed="rId16"/>
                  <a:stretch>
                    <a:fillRect l="-12500" r="-12500" b="-6522"/>
                  </a:stretch>
                </a:blipFill>
              </p:spPr>
              <p:txBody>
                <a:bodyPr/>
                <a:lstStyle/>
                <a:p>
                  <a:r>
                    <a:rPr lang="en-US">
                      <a:noFill/>
                    </a:rPr>
                    <a:t> </a:t>
                  </a:r>
                </a:p>
              </p:txBody>
            </p:sp>
          </mc:Fallback>
        </mc:AlternateContent>
        <p:cxnSp>
          <p:nvCxnSpPr>
            <p:cNvPr id="44" name="Straight Connector 43"/>
            <p:cNvCxnSpPr/>
            <p:nvPr/>
          </p:nvCxnSpPr>
          <p:spPr>
            <a:xfrm flipH="1" flipV="1">
              <a:off x="2520544" y="3103695"/>
              <a:ext cx="34747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2412049" y="3632193"/>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494236" y="3360815"/>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3168" y="2016101"/>
              <a:ext cx="485476" cy="1748735"/>
              <a:chOff x="7667924" y="1584716"/>
              <a:chExt cx="508318" cy="1680622"/>
            </a:xfrm>
          </p:grpSpPr>
          <mc:AlternateContent xmlns:mc="http://schemas.openxmlformats.org/markup-compatibility/2006" xmlns:a14="http://schemas.microsoft.com/office/drawing/2010/main">
            <mc:Choice Requires="a14">
              <p:sp>
                <p:nvSpPr>
                  <p:cNvPr id="83" name="TextBox 82"/>
                  <p:cNvSpPr txBox="1"/>
                  <p:nvPr/>
                </p:nvSpPr>
                <p:spPr>
                  <a:xfrm>
                    <a:off x="7667924" y="1584716"/>
                    <a:ext cx="493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83" name="TextBox 82"/>
                  <p:cNvSpPr txBox="1">
                    <a:spLocks noRot="1" noChangeAspect="1" noMove="1" noResize="1" noEditPoints="1" noAdjustHandles="1" noChangeArrowheads="1" noChangeShapeType="1" noTextEdit="1"/>
                  </p:cNvSpPr>
                  <p:nvPr/>
                </p:nvSpPr>
                <p:spPr>
                  <a:xfrm>
                    <a:off x="7667924" y="1584716"/>
                    <a:ext cx="493405" cy="276999"/>
                  </a:xfrm>
                  <a:prstGeom prst="rect">
                    <a:avLst/>
                  </a:prstGeom>
                  <a:blipFill>
                    <a:blip r:embed="rId17"/>
                    <a:stretch>
                      <a:fillRect l="-8974" t="-2128" r="-3846"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7680991" y="1880343"/>
                    <a:ext cx="357470"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0.8</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0.7</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0.6</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m:t>
                          </m:r>
                        </m:oMath>
                      </m:oMathPara>
                    </a14:m>
                    <a:endParaRPr lang="en-US" dirty="0"/>
                  </a:p>
                </p:txBody>
              </p:sp>
            </mc:Choice>
            <mc:Fallback xmlns="">
              <p:sp>
                <p:nvSpPr>
                  <p:cNvPr id="84" name="TextBox 83"/>
                  <p:cNvSpPr txBox="1">
                    <a:spLocks noRot="1" noChangeAspect="1" noMove="1" noResize="1" noEditPoints="1" noAdjustHandles="1" noChangeArrowheads="1" noChangeShapeType="1" noTextEdit="1"/>
                  </p:cNvSpPr>
                  <p:nvPr/>
                </p:nvSpPr>
                <p:spPr>
                  <a:xfrm>
                    <a:off x="7680991" y="1880343"/>
                    <a:ext cx="357470" cy="1384995"/>
                  </a:xfrm>
                  <a:prstGeom prst="rect">
                    <a:avLst/>
                  </a:prstGeom>
                  <a:blipFill>
                    <a:blip r:embed="rId18"/>
                    <a:stretch>
                      <a:fillRect l="-17857" r="-19643"/>
                    </a:stretch>
                  </a:blipFill>
                </p:spPr>
                <p:txBody>
                  <a:bodyPr/>
                  <a:lstStyle/>
                  <a:p>
                    <a:r>
                      <a:rPr lang="en-US">
                        <a:noFill/>
                      </a:rPr>
                      <a:t> </a:t>
                    </a:r>
                  </a:p>
                </p:txBody>
              </p:sp>
            </mc:Fallback>
          </mc:AlternateContent>
          <p:sp>
            <p:nvSpPr>
              <p:cNvPr id="85" name="Rectangle 84"/>
              <p:cNvSpPr/>
              <p:nvPr/>
            </p:nvSpPr>
            <p:spPr>
              <a:xfrm>
                <a:off x="8075658" y="1961661"/>
                <a:ext cx="91440" cy="91440"/>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p:cNvSpPr/>
              <p:nvPr/>
            </p:nvSpPr>
            <p:spPr>
              <a:xfrm>
                <a:off x="8066514" y="2235126"/>
                <a:ext cx="109728" cy="91440"/>
              </a:xfrm>
              <a:prstGeom prst="triangle">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p:cNvSpPr/>
              <p:nvPr/>
            </p:nvSpPr>
            <p:spPr>
              <a:xfrm flipV="1">
                <a:off x="8066514" y="2508591"/>
                <a:ext cx="109728" cy="91440"/>
              </a:xfrm>
              <a:prstGeom prst="triangle">
                <a:avLst/>
              </a:prstGeom>
              <a:solidFill>
                <a:srgbClr val="008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075658" y="3055522"/>
                <a:ext cx="91440" cy="91440"/>
              </a:xfrm>
              <a:prstGeom prst="ellipse">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iamond 88"/>
              <p:cNvSpPr/>
              <p:nvPr/>
            </p:nvSpPr>
            <p:spPr>
              <a:xfrm>
                <a:off x="8075658" y="2782056"/>
                <a:ext cx="91440" cy="91440"/>
              </a:xfrm>
              <a:prstGeom prst="diamond">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reeform 2"/>
            <p:cNvSpPr/>
            <p:nvPr/>
          </p:nvSpPr>
          <p:spPr>
            <a:xfrm>
              <a:off x="2552131" y="3846763"/>
              <a:ext cx="4469642" cy="1400801"/>
            </a:xfrm>
            <a:custGeom>
              <a:avLst/>
              <a:gdLst>
                <a:gd name="connsiteX0" fmla="*/ 0 w 4469642"/>
                <a:gd name="connsiteY0" fmla="*/ 393297 h 1457822"/>
                <a:gd name="connsiteX1" fmla="*/ 1671851 w 4469642"/>
                <a:gd name="connsiteY1" fmla="*/ 58927 h 1457822"/>
                <a:gd name="connsiteX2" fmla="*/ 4469642 w 4469642"/>
                <a:gd name="connsiteY2" fmla="*/ 1457822 h 1457822"/>
                <a:gd name="connsiteX0" fmla="*/ 0 w 4469642"/>
                <a:gd name="connsiteY0" fmla="*/ 393297 h 1457822"/>
                <a:gd name="connsiteX1" fmla="*/ 1671851 w 4469642"/>
                <a:gd name="connsiteY1" fmla="*/ 58927 h 1457822"/>
                <a:gd name="connsiteX2" fmla="*/ 4469642 w 4469642"/>
                <a:gd name="connsiteY2" fmla="*/ 1457822 h 1457822"/>
                <a:gd name="connsiteX0" fmla="*/ 0 w 4469642"/>
                <a:gd name="connsiteY0" fmla="*/ 336979 h 1401504"/>
                <a:gd name="connsiteX1" fmla="*/ 1671851 w 4469642"/>
                <a:gd name="connsiteY1" fmla="*/ 2609 h 1401504"/>
                <a:gd name="connsiteX2" fmla="*/ 4469642 w 4469642"/>
                <a:gd name="connsiteY2" fmla="*/ 1401504 h 1401504"/>
                <a:gd name="connsiteX0" fmla="*/ 0 w 4469642"/>
                <a:gd name="connsiteY0" fmla="*/ 336276 h 1400801"/>
                <a:gd name="connsiteX1" fmla="*/ 1671851 w 4469642"/>
                <a:gd name="connsiteY1" fmla="*/ 1906 h 1400801"/>
                <a:gd name="connsiteX2" fmla="*/ 4469642 w 4469642"/>
                <a:gd name="connsiteY2" fmla="*/ 1400801 h 1400801"/>
                <a:gd name="connsiteX0" fmla="*/ 0 w 4469642"/>
                <a:gd name="connsiteY0" fmla="*/ 336276 h 1400801"/>
                <a:gd name="connsiteX1" fmla="*/ 1671851 w 4469642"/>
                <a:gd name="connsiteY1" fmla="*/ 1906 h 1400801"/>
                <a:gd name="connsiteX2" fmla="*/ 4469642 w 4469642"/>
                <a:gd name="connsiteY2" fmla="*/ 1400801 h 1400801"/>
              </a:gdLst>
              <a:ahLst/>
              <a:cxnLst>
                <a:cxn ang="0">
                  <a:pos x="connsiteX0" y="connsiteY0"/>
                </a:cxn>
                <a:cxn ang="0">
                  <a:pos x="connsiteX1" y="connsiteY1"/>
                </a:cxn>
                <a:cxn ang="0">
                  <a:pos x="connsiteX2" y="connsiteY2"/>
                </a:cxn>
              </a:cxnLst>
              <a:rect l="l" t="t" r="r" b="b"/>
              <a:pathLst>
                <a:path w="4469642" h="1400801">
                  <a:moveTo>
                    <a:pt x="0" y="336276"/>
                  </a:moveTo>
                  <a:cubicBezTo>
                    <a:pt x="504399" y="128147"/>
                    <a:pt x="981502" y="-18566"/>
                    <a:pt x="1671851" y="1906"/>
                  </a:cubicBezTo>
                  <a:cubicBezTo>
                    <a:pt x="2437291" y="24605"/>
                    <a:pt x="3470512" y="592172"/>
                    <a:pt x="4469642" y="1400801"/>
                  </a:cubicBezTo>
                </a:path>
              </a:pathLst>
            </a:cu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2558955" y="3744101"/>
              <a:ext cx="4462818" cy="1496639"/>
            </a:xfrm>
            <a:custGeom>
              <a:avLst/>
              <a:gdLst>
                <a:gd name="connsiteX0" fmla="*/ 0 w 4462818"/>
                <a:gd name="connsiteY0" fmla="*/ 321623 h 1570393"/>
                <a:gd name="connsiteX1" fmla="*/ 1958454 w 4462818"/>
                <a:gd name="connsiteY1" fmla="*/ 82787 h 1570393"/>
                <a:gd name="connsiteX2" fmla="*/ 4462818 w 4462818"/>
                <a:gd name="connsiteY2" fmla="*/ 1570393 h 1570393"/>
                <a:gd name="connsiteX0" fmla="*/ 0 w 4462818"/>
                <a:gd name="connsiteY0" fmla="*/ 244960 h 1493730"/>
                <a:gd name="connsiteX1" fmla="*/ 1958454 w 4462818"/>
                <a:gd name="connsiteY1" fmla="*/ 6124 h 1493730"/>
                <a:gd name="connsiteX2" fmla="*/ 4462818 w 4462818"/>
                <a:gd name="connsiteY2" fmla="*/ 1493730 h 1493730"/>
                <a:gd name="connsiteX0" fmla="*/ 0 w 4462818"/>
                <a:gd name="connsiteY0" fmla="*/ 240362 h 1489132"/>
                <a:gd name="connsiteX1" fmla="*/ 1958454 w 4462818"/>
                <a:gd name="connsiteY1" fmla="*/ 1526 h 1489132"/>
                <a:gd name="connsiteX2" fmla="*/ 4462818 w 4462818"/>
                <a:gd name="connsiteY2" fmla="*/ 1489132 h 1489132"/>
                <a:gd name="connsiteX0" fmla="*/ 0 w 4462818"/>
                <a:gd name="connsiteY0" fmla="*/ 247869 h 1496639"/>
                <a:gd name="connsiteX1" fmla="*/ 1958454 w 4462818"/>
                <a:gd name="connsiteY1" fmla="*/ 9033 h 1496639"/>
                <a:gd name="connsiteX2" fmla="*/ 4462818 w 4462818"/>
                <a:gd name="connsiteY2" fmla="*/ 1496639 h 1496639"/>
                <a:gd name="connsiteX0" fmla="*/ 0 w 4462818"/>
                <a:gd name="connsiteY0" fmla="*/ 247869 h 1496639"/>
                <a:gd name="connsiteX1" fmla="*/ 1958454 w 4462818"/>
                <a:gd name="connsiteY1" fmla="*/ 9033 h 1496639"/>
                <a:gd name="connsiteX2" fmla="*/ 4462818 w 4462818"/>
                <a:gd name="connsiteY2" fmla="*/ 1496639 h 1496639"/>
              </a:gdLst>
              <a:ahLst/>
              <a:cxnLst>
                <a:cxn ang="0">
                  <a:pos x="connsiteX0" y="connsiteY0"/>
                </a:cxn>
                <a:cxn ang="0">
                  <a:pos x="connsiteX1" y="connsiteY1"/>
                </a:cxn>
                <a:cxn ang="0">
                  <a:pos x="connsiteX2" y="connsiteY2"/>
                </a:cxn>
              </a:cxnLst>
              <a:rect l="l" t="t" r="r" b="b"/>
              <a:pathLst>
                <a:path w="4462818" h="1496639">
                  <a:moveTo>
                    <a:pt x="0" y="247869"/>
                  </a:moveTo>
                  <a:cubicBezTo>
                    <a:pt x="300250" y="249575"/>
                    <a:pt x="1139588" y="-55793"/>
                    <a:pt x="1958454" y="9033"/>
                  </a:cubicBezTo>
                  <a:cubicBezTo>
                    <a:pt x="2777320" y="73859"/>
                    <a:pt x="3657600" y="822781"/>
                    <a:pt x="4462818" y="1496639"/>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579427" y="3500241"/>
              <a:ext cx="4435522" cy="1733676"/>
            </a:xfrm>
            <a:custGeom>
              <a:avLst/>
              <a:gdLst>
                <a:gd name="connsiteX0" fmla="*/ 0 w 4435522"/>
                <a:gd name="connsiteY0" fmla="*/ 279652 h 1855968"/>
                <a:gd name="connsiteX1" fmla="*/ 2176818 w 4435522"/>
                <a:gd name="connsiteY1" fmla="*/ 122703 h 1855968"/>
                <a:gd name="connsiteX2" fmla="*/ 4435522 w 4435522"/>
                <a:gd name="connsiteY2" fmla="*/ 1855968 h 1855968"/>
                <a:gd name="connsiteX0" fmla="*/ 0 w 4435522"/>
                <a:gd name="connsiteY0" fmla="*/ 279652 h 1855968"/>
                <a:gd name="connsiteX1" fmla="*/ 2176818 w 4435522"/>
                <a:gd name="connsiteY1" fmla="*/ 122703 h 1855968"/>
                <a:gd name="connsiteX2" fmla="*/ 4435522 w 4435522"/>
                <a:gd name="connsiteY2" fmla="*/ 1855968 h 1855968"/>
                <a:gd name="connsiteX0" fmla="*/ 0 w 4435522"/>
                <a:gd name="connsiteY0" fmla="*/ 167439 h 1743755"/>
                <a:gd name="connsiteX1" fmla="*/ 2176818 w 4435522"/>
                <a:gd name="connsiteY1" fmla="*/ 10490 h 1743755"/>
                <a:gd name="connsiteX2" fmla="*/ 4435522 w 4435522"/>
                <a:gd name="connsiteY2" fmla="*/ 1743755 h 1743755"/>
                <a:gd name="connsiteX0" fmla="*/ 0 w 4435522"/>
                <a:gd name="connsiteY0" fmla="*/ 157302 h 1733618"/>
                <a:gd name="connsiteX1" fmla="*/ 2176818 w 4435522"/>
                <a:gd name="connsiteY1" fmla="*/ 353 h 1733618"/>
                <a:gd name="connsiteX2" fmla="*/ 4435522 w 4435522"/>
                <a:gd name="connsiteY2" fmla="*/ 1733618 h 1733618"/>
                <a:gd name="connsiteX0" fmla="*/ 0 w 4435522"/>
                <a:gd name="connsiteY0" fmla="*/ 157302 h 1733618"/>
                <a:gd name="connsiteX1" fmla="*/ 2176818 w 4435522"/>
                <a:gd name="connsiteY1" fmla="*/ 353 h 1733618"/>
                <a:gd name="connsiteX2" fmla="*/ 4435522 w 4435522"/>
                <a:gd name="connsiteY2" fmla="*/ 1733618 h 1733618"/>
                <a:gd name="connsiteX0" fmla="*/ 0 w 4435522"/>
                <a:gd name="connsiteY0" fmla="*/ 157360 h 1733676"/>
                <a:gd name="connsiteX1" fmla="*/ 2176818 w 4435522"/>
                <a:gd name="connsiteY1" fmla="*/ 411 h 1733676"/>
                <a:gd name="connsiteX2" fmla="*/ 4435522 w 4435522"/>
                <a:gd name="connsiteY2" fmla="*/ 1733676 h 1733676"/>
              </a:gdLst>
              <a:ahLst/>
              <a:cxnLst>
                <a:cxn ang="0">
                  <a:pos x="connsiteX0" y="connsiteY0"/>
                </a:cxn>
                <a:cxn ang="0">
                  <a:pos x="connsiteX1" y="connsiteY1"/>
                </a:cxn>
                <a:cxn ang="0">
                  <a:pos x="connsiteX2" y="connsiteY2"/>
                </a:cxn>
              </a:cxnLst>
              <a:rect l="l" t="t" r="r" b="b"/>
              <a:pathLst>
                <a:path w="4435522" h="1733676">
                  <a:moveTo>
                    <a:pt x="0" y="157360"/>
                  </a:moveTo>
                  <a:cubicBezTo>
                    <a:pt x="1162334" y="206833"/>
                    <a:pt x="1533112" y="-10694"/>
                    <a:pt x="2176818" y="411"/>
                  </a:cubicBezTo>
                  <a:cubicBezTo>
                    <a:pt x="2899853" y="12885"/>
                    <a:pt x="3655326" y="998403"/>
                    <a:pt x="4435522" y="1733676"/>
                  </a:cubicBezTo>
                </a:path>
              </a:pathLst>
            </a:cu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558955" y="3145767"/>
              <a:ext cx="4455994" cy="2094973"/>
            </a:xfrm>
            <a:custGeom>
              <a:avLst/>
              <a:gdLst>
                <a:gd name="connsiteX0" fmla="*/ 0 w 4455994"/>
                <a:gd name="connsiteY0" fmla="*/ 167221 h 2187089"/>
                <a:gd name="connsiteX1" fmla="*/ 1296538 w 4455994"/>
                <a:gd name="connsiteY1" fmla="*/ 351465 h 2187089"/>
                <a:gd name="connsiteX2" fmla="*/ 2381535 w 4455994"/>
                <a:gd name="connsiteY2" fmla="*/ 92158 h 2187089"/>
                <a:gd name="connsiteX3" fmla="*/ 4455994 w 4455994"/>
                <a:gd name="connsiteY3" fmla="*/ 2187089 h 2187089"/>
                <a:gd name="connsiteX0" fmla="*/ 0 w 4455994"/>
                <a:gd name="connsiteY0" fmla="*/ 167221 h 2187089"/>
                <a:gd name="connsiteX1" fmla="*/ 1296538 w 4455994"/>
                <a:gd name="connsiteY1" fmla="*/ 351465 h 2187089"/>
                <a:gd name="connsiteX2" fmla="*/ 2381535 w 4455994"/>
                <a:gd name="connsiteY2" fmla="*/ 92158 h 2187089"/>
                <a:gd name="connsiteX3" fmla="*/ 4455994 w 4455994"/>
                <a:gd name="connsiteY3" fmla="*/ 2187089 h 2187089"/>
                <a:gd name="connsiteX0" fmla="*/ 0 w 4455994"/>
                <a:gd name="connsiteY0" fmla="*/ 76829 h 2096697"/>
                <a:gd name="connsiteX1" fmla="*/ 1296538 w 4455994"/>
                <a:gd name="connsiteY1" fmla="*/ 261073 h 2096697"/>
                <a:gd name="connsiteX2" fmla="*/ 2381535 w 4455994"/>
                <a:gd name="connsiteY2" fmla="*/ 1766 h 2096697"/>
                <a:gd name="connsiteX3" fmla="*/ 4455994 w 4455994"/>
                <a:gd name="connsiteY3" fmla="*/ 2096697 h 2096697"/>
                <a:gd name="connsiteX0" fmla="*/ 0 w 4455994"/>
                <a:gd name="connsiteY0" fmla="*/ 76829 h 2096697"/>
                <a:gd name="connsiteX1" fmla="*/ 1296538 w 4455994"/>
                <a:gd name="connsiteY1" fmla="*/ 261073 h 2096697"/>
                <a:gd name="connsiteX2" fmla="*/ 2381535 w 4455994"/>
                <a:gd name="connsiteY2" fmla="*/ 1766 h 2096697"/>
                <a:gd name="connsiteX3" fmla="*/ 4455994 w 4455994"/>
                <a:gd name="connsiteY3" fmla="*/ 2096697 h 2096697"/>
                <a:gd name="connsiteX0" fmla="*/ 0 w 4455994"/>
                <a:gd name="connsiteY0" fmla="*/ 76829 h 2096697"/>
                <a:gd name="connsiteX1" fmla="*/ 1296538 w 4455994"/>
                <a:gd name="connsiteY1" fmla="*/ 261073 h 2096697"/>
                <a:gd name="connsiteX2" fmla="*/ 2381535 w 4455994"/>
                <a:gd name="connsiteY2" fmla="*/ 1766 h 2096697"/>
                <a:gd name="connsiteX3" fmla="*/ 4455994 w 4455994"/>
                <a:gd name="connsiteY3" fmla="*/ 2096697 h 2096697"/>
                <a:gd name="connsiteX0" fmla="*/ 0 w 4455994"/>
                <a:gd name="connsiteY0" fmla="*/ 75105 h 2094973"/>
                <a:gd name="connsiteX1" fmla="*/ 1296538 w 4455994"/>
                <a:gd name="connsiteY1" fmla="*/ 259349 h 2094973"/>
                <a:gd name="connsiteX2" fmla="*/ 2381535 w 4455994"/>
                <a:gd name="connsiteY2" fmla="*/ 42 h 2094973"/>
                <a:gd name="connsiteX3" fmla="*/ 4455994 w 4455994"/>
                <a:gd name="connsiteY3" fmla="*/ 2094973 h 2094973"/>
              </a:gdLst>
              <a:ahLst/>
              <a:cxnLst>
                <a:cxn ang="0">
                  <a:pos x="connsiteX0" y="connsiteY0"/>
                </a:cxn>
                <a:cxn ang="0">
                  <a:pos x="connsiteX1" y="connsiteY1"/>
                </a:cxn>
                <a:cxn ang="0">
                  <a:pos x="connsiteX2" y="connsiteY2"/>
                </a:cxn>
                <a:cxn ang="0">
                  <a:pos x="connsiteX3" y="connsiteY3"/>
                </a:cxn>
              </a:cxnLst>
              <a:rect l="l" t="t" r="r" b="b"/>
              <a:pathLst>
                <a:path w="4455994" h="2094973">
                  <a:moveTo>
                    <a:pt x="0" y="75105"/>
                  </a:moveTo>
                  <a:cubicBezTo>
                    <a:pt x="524871" y="71124"/>
                    <a:pt x="899616" y="271860"/>
                    <a:pt x="1296538" y="259349"/>
                  </a:cubicBezTo>
                  <a:cubicBezTo>
                    <a:pt x="1693461" y="246839"/>
                    <a:pt x="1895251" y="7146"/>
                    <a:pt x="2381535" y="42"/>
                  </a:cubicBezTo>
                  <a:cubicBezTo>
                    <a:pt x="2941910" y="-8144"/>
                    <a:pt x="3682052" y="1200476"/>
                    <a:pt x="4455994" y="2094973"/>
                  </a:cubicBezTo>
                </a:path>
              </a:pathLst>
            </a:cu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65779" y="2081283"/>
              <a:ext cx="4449170" cy="3159457"/>
            </a:xfrm>
            <a:custGeom>
              <a:avLst/>
              <a:gdLst>
                <a:gd name="connsiteX0" fmla="*/ 0 w 4449170"/>
                <a:gd name="connsiteY0" fmla="*/ 94180 h 3239989"/>
                <a:gd name="connsiteX1" fmla="*/ 1521725 w 4449170"/>
                <a:gd name="connsiteY1" fmla="*/ 872103 h 3239989"/>
                <a:gd name="connsiteX2" fmla="*/ 2463421 w 4449170"/>
                <a:gd name="connsiteY2" fmla="*/ 80533 h 3239989"/>
                <a:gd name="connsiteX3" fmla="*/ 4449170 w 4449170"/>
                <a:gd name="connsiteY3" fmla="*/ 3239989 h 3239989"/>
                <a:gd name="connsiteX0" fmla="*/ 0 w 4449170"/>
                <a:gd name="connsiteY0" fmla="*/ 13674 h 3159483"/>
                <a:gd name="connsiteX1" fmla="*/ 1521725 w 4449170"/>
                <a:gd name="connsiteY1" fmla="*/ 791597 h 3159483"/>
                <a:gd name="connsiteX2" fmla="*/ 2463421 w 4449170"/>
                <a:gd name="connsiteY2" fmla="*/ 27 h 3159483"/>
                <a:gd name="connsiteX3" fmla="*/ 4449170 w 4449170"/>
                <a:gd name="connsiteY3" fmla="*/ 3159483 h 3159483"/>
                <a:gd name="connsiteX0" fmla="*/ 0 w 4449170"/>
                <a:gd name="connsiteY0" fmla="*/ 13674 h 3159483"/>
                <a:gd name="connsiteX1" fmla="*/ 1521725 w 4449170"/>
                <a:gd name="connsiteY1" fmla="*/ 791597 h 3159483"/>
                <a:gd name="connsiteX2" fmla="*/ 2463421 w 4449170"/>
                <a:gd name="connsiteY2" fmla="*/ 27 h 3159483"/>
                <a:gd name="connsiteX3" fmla="*/ 4449170 w 4449170"/>
                <a:gd name="connsiteY3" fmla="*/ 3159483 h 3159483"/>
                <a:gd name="connsiteX0" fmla="*/ 0 w 4449170"/>
                <a:gd name="connsiteY0" fmla="*/ 13674 h 3159483"/>
                <a:gd name="connsiteX1" fmla="*/ 1521725 w 4449170"/>
                <a:gd name="connsiteY1" fmla="*/ 791597 h 3159483"/>
                <a:gd name="connsiteX2" fmla="*/ 2463421 w 4449170"/>
                <a:gd name="connsiteY2" fmla="*/ 27 h 3159483"/>
                <a:gd name="connsiteX3" fmla="*/ 4449170 w 4449170"/>
                <a:gd name="connsiteY3" fmla="*/ 3159483 h 3159483"/>
                <a:gd name="connsiteX0" fmla="*/ 0 w 4449170"/>
                <a:gd name="connsiteY0" fmla="*/ 13682 h 3159491"/>
                <a:gd name="connsiteX1" fmla="*/ 1521725 w 4449170"/>
                <a:gd name="connsiteY1" fmla="*/ 791605 h 3159491"/>
                <a:gd name="connsiteX2" fmla="*/ 2463421 w 4449170"/>
                <a:gd name="connsiteY2" fmla="*/ 35 h 3159491"/>
                <a:gd name="connsiteX3" fmla="*/ 4449170 w 4449170"/>
                <a:gd name="connsiteY3" fmla="*/ 3159491 h 3159491"/>
                <a:gd name="connsiteX0" fmla="*/ 0 w 4449170"/>
                <a:gd name="connsiteY0" fmla="*/ 13803 h 3159612"/>
                <a:gd name="connsiteX1" fmla="*/ 1521725 w 4449170"/>
                <a:gd name="connsiteY1" fmla="*/ 791726 h 3159612"/>
                <a:gd name="connsiteX2" fmla="*/ 2463421 w 4449170"/>
                <a:gd name="connsiteY2" fmla="*/ 156 h 3159612"/>
                <a:gd name="connsiteX3" fmla="*/ 4449170 w 4449170"/>
                <a:gd name="connsiteY3" fmla="*/ 3159612 h 3159612"/>
                <a:gd name="connsiteX0" fmla="*/ 0 w 4449170"/>
                <a:gd name="connsiteY0" fmla="*/ 13803 h 3159612"/>
                <a:gd name="connsiteX1" fmla="*/ 1521725 w 4449170"/>
                <a:gd name="connsiteY1" fmla="*/ 791726 h 3159612"/>
                <a:gd name="connsiteX2" fmla="*/ 2463421 w 4449170"/>
                <a:gd name="connsiteY2" fmla="*/ 156 h 3159612"/>
                <a:gd name="connsiteX3" fmla="*/ 4449170 w 4449170"/>
                <a:gd name="connsiteY3" fmla="*/ 3159612 h 3159612"/>
                <a:gd name="connsiteX0" fmla="*/ 0 w 4449170"/>
                <a:gd name="connsiteY0" fmla="*/ 13798 h 3159607"/>
                <a:gd name="connsiteX1" fmla="*/ 1521725 w 4449170"/>
                <a:gd name="connsiteY1" fmla="*/ 791721 h 3159607"/>
                <a:gd name="connsiteX2" fmla="*/ 2463421 w 4449170"/>
                <a:gd name="connsiteY2" fmla="*/ 151 h 3159607"/>
                <a:gd name="connsiteX3" fmla="*/ 4449170 w 4449170"/>
                <a:gd name="connsiteY3" fmla="*/ 3159607 h 3159607"/>
                <a:gd name="connsiteX0" fmla="*/ 0 w 4449170"/>
                <a:gd name="connsiteY0" fmla="*/ 13798 h 3159607"/>
                <a:gd name="connsiteX1" fmla="*/ 1521725 w 4449170"/>
                <a:gd name="connsiteY1" fmla="*/ 791721 h 3159607"/>
                <a:gd name="connsiteX2" fmla="*/ 2463421 w 4449170"/>
                <a:gd name="connsiteY2" fmla="*/ 151 h 3159607"/>
                <a:gd name="connsiteX3" fmla="*/ 4449170 w 4449170"/>
                <a:gd name="connsiteY3" fmla="*/ 3159607 h 3159607"/>
                <a:gd name="connsiteX0" fmla="*/ 0 w 4449170"/>
                <a:gd name="connsiteY0" fmla="*/ 13798 h 3159607"/>
                <a:gd name="connsiteX1" fmla="*/ 1521725 w 4449170"/>
                <a:gd name="connsiteY1" fmla="*/ 791721 h 3159607"/>
                <a:gd name="connsiteX2" fmla="*/ 2463421 w 4449170"/>
                <a:gd name="connsiteY2" fmla="*/ 151 h 3159607"/>
                <a:gd name="connsiteX3" fmla="*/ 4449170 w 4449170"/>
                <a:gd name="connsiteY3" fmla="*/ 3159607 h 3159607"/>
                <a:gd name="connsiteX0" fmla="*/ 0 w 4449170"/>
                <a:gd name="connsiteY0" fmla="*/ 13648 h 3159457"/>
                <a:gd name="connsiteX1" fmla="*/ 1521725 w 4449170"/>
                <a:gd name="connsiteY1" fmla="*/ 791571 h 3159457"/>
                <a:gd name="connsiteX2" fmla="*/ 2463421 w 4449170"/>
                <a:gd name="connsiteY2" fmla="*/ 1 h 3159457"/>
                <a:gd name="connsiteX3" fmla="*/ 4449170 w 4449170"/>
                <a:gd name="connsiteY3" fmla="*/ 3159457 h 3159457"/>
              </a:gdLst>
              <a:ahLst/>
              <a:cxnLst>
                <a:cxn ang="0">
                  <a:pos x="connsiteX0" y="connsiteY0"/>
                </a:cxn>
                <a:cxn ang="0">
                  <a:pos x="connsiteX1" y="connsiteY1"/>
                </a:cxn>
                <a:cxn ang="0">
                  <a:pos x="connsiteX2" y="connsiteY2"/>
                </a:cxn>
                <a:cxn ang="0">
                  <a:pos x="connsiteX3" y="connsiteY3"/>
                </a:cxn>
              </a:cxnLst>
              <a:rect l="l" t="t" r="r" b="b"/>
              <a:pathLst>
                <a:path w="4449170" h="3159457">
                  <a:moveTo>
                    <a:pt x="0" y="13648"/>
                  </a:moveTo>
                  <a:cubicBezTo>
                    <a:pt x="869476" y="55729"/>
                    <a:pt x="1233425" y="765276"/>
                    <a:pt x="1521725" y="791571"/>
                  </a:cubicBezTo>
                  <a:cubicBezTo>
                    <a:pt x="1870880" y="823416"/>
                    <a:pt x="2050552" y="640"/>
                    <a:pt x="2463421" y="1"/>
                  </a:cubicBezTo>
                  <a:cubicBezTo>
                    <a:pt x="2930891" y="-723"/>
                    <a:pt x="3618362" y="1790700"/>
                    <a:pt x="4449170" y="3159457"/>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476253" y="2491427"/>
              <a:ext cx="91440" cy="91440"/>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iamond 40"/>
            <p:cNvSpPr/>
            <p:nvPr/>
          </p:nvSpPr>
          <p:spPr>
            <a:xfrm>
              <a:off x="5476253" y="4064998"/>
              <a:ext cx="91440" cy="91440"/>
            </a:xfrm>
            <a:prstGeom prst="diamond">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476253" y="4208586"/>
              <a:ext cx="91440" cy="91440"/>
            </a:xfrm>
            <a:prstGeom prst="ellipse">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5467109" y="3792710"/>
              <a:ext cx="109728" cy="91440"/>
            </a:xfrm>
            <a:prstGeom prst="triangle">
              <a:avLst/>
            </a:prstGeom>
            <a:solidFill>
              <a:srgbClr val="008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a:off x="5467109" y="3405955"/>
              <a:ext cx="109728" cy="91440"/>
            </a:xfrm>
            <a:prstGeom prst="triangle">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TextBox 89"/>
                <p:cNvSpPr txBox="1"/>
                <p:nvPr/>
              </p:nvSpPr>
              <p:spPr>
                <a:xfrm>
                  <a:off x="4327371" y="5632365"/>
                  <a:ext cx="919162"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𝜃</m:t>
                      </m:r>
                    </m:oMath>
                  </a14:m>
                  <a:r>
                    <a:rPr lang="en-US" dirty="0" smtClean="0"/>
                    <a:t> (deg.)</a:t>
                  </a:r>
                  <a:endParaRPr lang="en-US" dirty="0"/>
                </a:p>
              </p:txBody>
            </p:sp>
          </mc:Choice>
          <mc:Fallback xmlns="">
            <p:sp>
              <p:nvSpPr>
                <p:cNvPr id="90" name="TextBox 89"/>
                <p:cNvSpPr txBox="1">
                  <a:spLocks noRot="1" noChangeAspect="1" noMove="1" noResize="1" noEditPoints="1" noAdjustHandles="1" noChangeArrowheads="1" noChangeShapeType="1" noTextEdit="1"/>
                </p:cNvSpPr>
                <p:nvPr/>
              </p:nvSpPr>
              <p:spPr>
                <a:xfrm>
                  <a:off x="4327371" y="5632365"/>
                  <a:ext cx="919162" cy="369332"/>
                </a:xfrm>
                <a:prstGeom prst="rect">
                  <a:avLst/>
                </a:prstGeom>
                <a:blipFill>
                  <a:blip r:embed="rId19"/>
                  <a:stretch>
                    <a:fillRect t="-8197" r="-6623" b="-24590"/>
                  </a:stretch>
                </a:blipFill>
              </p:spPr>
              <p:txBody>
                <a:bodyPr/>
                <a:lstStyle/>
                <a:p>
                  <a:r>
                    <a:rPr lang="en-US">
                      <a:noFill/>
                    </a:rPr>
                    <a:t> </a:t>
                  </a:r>
                </a:p>
              </p:txBody>
            </p:sp>
          </mc:Fallback>
        </mc:AlternateContent>
        <p:cxnSp>
          <p:nvCxnSpPr>
            <p:cNvPr id="91" name="Straight Connector 90"/>
            <p:cNvCxnSpPr/>
            <p:nvPr/>
          </p:nvCxnSpPr>
          <p:spPr>
            <a:xfrm flipH="1" flipV="1">
              <a:off x="2520544" y="4174949"/>
              <a:ext cx="41148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2549209" y="2016101"/>
              <a:ext cx="338328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72355" y="1304944"/>
            <a:ext cx="2515560" cy="369332"/>
          </a:xfrm>
          <a:prstGeom prst="rect">
            <a:avLst/>
          </a:prstGeom>
          <a:noFill/>
        </p:spPr>
        <p:txBody>
          <a:bodyPr wrap="none" rtlCol="0">
            <a:spAutoFit/>
          </a:bodyPr>
          <a:lstStyle/>
          <a:p>
            <a:r>
              <a:rPr lang="en-US" dirty="0" smtClean="0"/>
              <a:t>Principal stress variation:</a:t>
            </a:r>
            <a:endParaRPr lang="en-US" dirty="0"/>
          </a:p>
        </p:txBody>
      </p:sp>
      <p:grpSp>
        <p:nvGrpSpPr>
          <p:cNvPr id="111" name="Group 110"/>
          <p:cNvGrpSpPr/>
          <p:nvPr/>
        </p:nvGrpSpPr>
        <p:grpSpPr>
          <a:xfrm>
            <a:off x="6247769" y="669617"/>
            <a:ext cx="2566477" cy="2009318"/>
            <a:chOff x="5995632" y="659909"/>
            <a:chExt cx="2566477" cy="2009318"/>
          </a:xfrm>
        </p:grpSpPr>
        <p:grpSp>
          <p:nvGrpSpPr>
            <p:cNvPr id="94" name="Group 93"/>
            <p:cNvGrpSpPr/>
            <p:nvPr/>
          </p:nvGrpSpPr>
          <p:grpSpPr>
            <a:xfrm>
              <a:off x="5995632" y="659909"/>
              <a:ext cx="2566477" cy="2009318"/>
              <a:chOff x="5653724" y="1047020"/>
              <a:chExt cx="2566477" cy="2009318"/>
            </a:xfrm>
          </p:grpSpPr>
          <p:cxnSp>
            <p:nvCxnSpPr>
              <p:cNvPr id="95" name="Straight Arrow Connector 94"/>
              <p:cNvCxnSpPr/>
              <p:nvPr/>
            </p:nvCxnSpPr>
            <p:spPr>
              <a:xfrm>
                <a:off x="6854365" y="2402797"/>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sp>
            <p:nvSpPr>
              <p:cNvPr id="96" name="Freeform 95"/>
              <p:cNvSpPr/>
              <p:nvPr/>
            </p:nvSpPr>
            <p:spPr>
              <a:xfrm>
                <a:off x="5653724" y="2333625"/>
                <a:ext cx="1190628" cy="171450"/>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p:cNvCxnSpPr>
                <a:stCxn id="96" idx="1"/>
              </p:cNvCxnSpPr>
              <p:nvPr/>
            </p:nvCxnSpPr>
            <p:spPr>
              <a:xfrm flipV="1">
                <a:off x="6844349" y="1828800"/>
                <a:ext cx="670876" cy="5619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7545249" y="1520296"/>
                <a:ext cx="457200" cy="45720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Arrow Connector 98"/>
              <p:cNvCxnSpPr>
                <a:cxnSpLocks/>
              </p:cNvCxnSpPr>
              <p:nvPr/>
            </p:nvCxnSpPr>
            <p:spPr>
              <a:xfrm flipV="1">
                <a:off x="7773849" y="1153860"/>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6866802" y="2528878"/>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6866802" y="2628053"/>
                <a:ext cx="457200"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Rectangle 102"/>
                  <p:cNvSpPr/>
                  <p:nvPr/>
                </p:nvSpPr>
                <p:spPr>
                  <a:xfrm>
                    <a:off x="6907581" y="2687006"/>
                    <a:ext cx="657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6907581" y="2687006"/>
                    <a:ext cx="657937"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7085807" y="18547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085807" y="1854766"/>
                    <a:ext cx="166969" cy="276999"/>
                  </a:xfrm>
                  <a:prstGeom prst="rect">
                    <a:avLst/>
                  </a:prstGeom>
                  <a:blipFill>
                    <a:blip r:embed="rId21"/>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a:off x="7417671" y="2105250"/>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7417671" y="2105250"/>
                    <a:ext cx="189474" cy="276999"/>
                  </a:xfrm>
                  <a:prstGeom prst="rect">
                    <a:avLst/>
                  </a:prstGeom>
                  <a:blipFill>
                    <a:blip r:embed="rId22"/>
                    <a:stretch>
                      <a:fillRect l="-29032" r="-25806" b="-6522"/>
                    </a:stretch>
                  </a:blipFill>
                </p:spPr>
                <p:txBody>
                  <a:bodyPr/>
                  <a:lstStyle/>
                  <a:p>
                    <a:r>
                      <a:rPr lang="en-US">
                        <a:noFill/>
                      </a:rPr>
                      <a:t> </a:t>
                    </a:r>
                  </a:p>
                </p:txBody>
              </p:sp>
            </mc:Fallback>
          </mc:AlternateContent>
          <p:sp>
            <p:nvSpPr>
              <p:cNvPr id="106" name="Arc 105"/>
              <p:cNvSpPr/>
              <p:nvPr/>
            </p:nvSpPr>
            <p:spPr>
              <a:xfrm>
                <a:off x="6489733" y="1836726"/>
                <a:ext cx="914400" cy="1053396"/>
              </a:xfrm>
              <a:prstGeom prst="arc">
                <a:avLst>
                  <a:gd name="adj1" fmla="val 18980650"/>
                  <a:gd name="adj2" fmla="val 20420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TextBox 106"/>
                  <p:cNvSpPr txBox="1"/>
                  <p:nvPr/>
                </p:nvSpPr>
                <p:spPr>
                  <a:xfrm>
                    <a:off x="7396372" y="1047020"/>
                    <a:ext cx="3715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11</m:t>
                              </m:r>
                            </m:sub>
                          </m:sSub>
                        </m:oMath>
                      </m:oMathPara>
                    </a14:m>
                    <a:endParaRPr lang="en-US" dirty="0"/>
                  </a:p>
                </p:txBody>
              </p:sp>
            </mc:Choice>
            <mc:Fallback xmlns="">
              <p:sp>
                <p:nvSpPr>
                  <p:cNvPr id="107" name="TextBox 106"/>
                  <p:cNvSpPr txBox="1">
                    <a:spLocks noRot="1" noChangeAspect="1" noMove="1" noResize="1" noEditPoints="1" noAdjustHandles="1" noChangeArrowheads="1" noChangeShapeType="1" noTextEdit="1"/>
                  </p:cNvSpPr>
                  <p:nvPr/>
                </p:nvSpPr>
                <p:spPr>
                  <a:xfrm>
                    <a:off x="7396372" y="1047020"/>
                    <a:ext cx="371577" cy="276999"/>
                  </a:xfrm>
                  <a:prstGeom prst="rect">
                    <a:avLst/>
                  </a:prstGeom>
                  <a:blipFill>
                    <a:blip r:embed="rId23"/>
                    <a:stretch>
                      <a:fillRect l="-8197" r="-4918"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7848624" y="2100134"/>
                    <a:ext cx="3715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11</m:t>
                              </m:r>
                            </m:sub>
                          </m:sSub>
                        </m:oMath>
                      </m:oMathPara>
                    </a14:m>
                    <a:endParaRPr lang="en-US" dirty="0"/>
                  </a:p>
                </p:txBody>
              </p:sp>
            </mc:Choice>
            <mc:Fallback xmlns="">
              <p:sp>
                <p:nvSpPr>
                  <p:cNvPr id="108" name="TextBox 107"/>
                  <p:cNvSpPr txBox="1">
                    <a:spLocks noRot="1" noChangeAspect="1" noMove="1" noResize="1" noEditPoints="1" noAdjustHandles="1" noChangeArrowheads="1" noChangeShapeType="1" noTextEdit="1"/>
                  </p:cNvSpPr>
                  <p:nvPr/>
                </p:nvSpPr>
                <p:spPr>
                  <a:xfrm>
                    <a:off x="7848624" y="2100134"/>
                    <a:ext cx="371577" cy="276999"/>
                  </a:xfrm>
                  <a:prstGeom prst="rect">
                    <a:avLst/>
                  </a:prstGeom>
                  <a:blipFill>
                    <a:blip r:embed="rId24"/>
                    <a:stretch>
                      <a:fillRect l="-8197" r="-4918" b="-15556"/>
                    </a:stretch>
                  </a:blipFill>
                </p:spPr>
                <p:txBody>
                  <a:bodyPr/>
                  <a:lstStyle/>
                  <a:p>
                    <a:r>
                      <a:rPr lang="en-US">
                        <a:noFill/>
                      </a:rPr>
                      <a:t> </a:t>
                    </a:r>
                  </a:p>
                </p:txBody>
              </p:sp>
            </mc:Fallback>
          </mc:AlternateContent>
        </p:grpSp>
        <p:cxnSp>
          <p:nvCxnSpPr>
            <p:cNvPr id="110" name="Straight Arrow Connector 109"/>
            <p:cNvCxnSpPr>
              <a:cxnSpLocks/>
            </p:cNvCxnSpPr>
            <p:nvPr/>
          </p:nvCxnSpPr>
          <p:spPr>
            <a:xfrm>
              <a:off x="8133866" y="1590602"/>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Rectangle 111"/>
              <p:cNvSpPr/>
              <p:nvPr/>
            </p:nvSpPr>
            <p:spPr>
              <a:xfrm>
                <a:off x="3403339" y="1141094"/>
                <a:ext cx="2299925" cy="681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11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11</m:t>
                          </m:r>
                        </m:sub>
                        <m:sup>
                          <m:r>
                            <a:rPr lang="en-US" b="0" i="1" smtClean="0">
                              <a:latin typeface="Cambria Math" panose="02040503050406030204" pitchFamily="18" charset="0"/>
                            </a:rPr>
                            <m:t>𝐼</m:t>
                          </m:r>
                        </m:sup>
                      </m:sSub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m:oMathPara>
                </a14:m>
                <a:endParaRPr lang="en-US" dirty="0"/>
              </a:p>
            </p:txBody>
          </p:sp>
        </mc:Choice>
        <mc:Fallback xmlns="">
          <p:sp>
            <p:nvSpPr>
              <p:cNvPr id="112" name="Rectangle 111"/>
              <p:cNvSpPr>
                <a:spLocks noRot="1" noChangeAspect="1" noMove="1" noResize="1" noEditPoints="1" noAdjustHandles="1" noChangeArrowheads="1" noChangeShapeType="1" noTextEdit="1"/>
              </p:cNvSpPr>
              <p:nvPr/>
            </p:nvSpPr>
            <p:spPr>
              <a:xfrm>
                <a:off x="3403339" y="1141094"/>
                <a:ext cx="2299925" cy="681725"/>
              </a:xfrm>
              <a:prstGeom prst="rect">
                <a:avLst/>
              </a:prstGeom>
              <a:blipFill>
                <a:blip r:embed="rId25"/>
                <a:stretch>
                  <a:fillRect/>
                </a:stretch>
              </a:blipFill>
            </p:spPr>
            <p:txBody>
              <a:bodyPr/>
              <a:lstStyle/>
              <a:p>
                <a:r>
                  <a:rPr lang="en-US">
                    <a:noFill/>
                  </a:rPr>
                  <a:t> </a:t>
                </a:r>
              </a:p>
            </p:txBody>
          </p:sp>
        </mc:Fallback>
      </mc:AlternateContent>
      <p:sp>
        <p:nvSpPr>
          <p:cNvPr id="113" name="TextBox 112"/>
          <p:cNvSpPr txBox="1"/>
          <p:nvPr/>
        </p:nvSpPr>
        <p:spPr>
          <a:xfrm>
            <a:off x="5947887" y="2901223"/>
            <a:ext cx="1508939" cy="369332"/>
          </a:xfrm>
          <a:prstGeom prst="rect">
            <a:avLst/>
          </a:prstGeom>
          <a:noFill/>
        </p:spPr>
        <p:txBody>
          <a:bodyPr wrap="none" rtlCol="0">
            <a:spAutoFit/>
          </a:bodyPr>
          <a:lstStyle/>
          <a:p>
            <a:r>
              <a:rPr lang="en-US" b="1" dirty="0" smtClean="0"/>
              <a:t>Observations:</a:t>
            </a:r>
            <a:endParaRPr lang="en-US" b="1" dirty="0"/>
          </a:p>
        </p:txBody>
      </p:sp>
      <mc:AlternateContent xmlns:mc="http://schemas.openxmlformats.org/markup-compatibility/2006" xmlns:a14="http://schemas.microsoft.com/office/drawing/2010/main">
        <mc:Choice Requires="a14">
          <p:sp>
            <p:nvSpPr>
              <p:cNvPr id="115" name="TextBox 114"/>
              <p:cNvSpPr txBox="1"/>
              <p:nvPr/>
            </p:nvSpPr>
            <p:spPr>
              <a:xfrm>
                <a:off x="792413" y="3733301"/>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m:t>
                      </m:r>
                    </m:oMath>
                  </m:oMathPara>
                </a14:m>
                <a:endParaRPr lang="en-US" dirty="0"/>
              </a:p>
            </p:txBody>
          </p:sp>
        </mc:Choice>
        <mc:Fallback xmlns="">
          <p:sp>
            <p:nvSpPr>
              <p:cNvPr id="115" name="TextBox 114"/>
              <p:cNvSpPr txBox="1">
                <a:spLocks noRot="1" noChangeAspect="1" noMove="1" noResize="1" noEditPoints="1" noAdjustHandles="1" noChangeArrowheads="1" noChangeShapeType="1" noTextEdit="1"/>
              </p:cNvSpPr>
              <p:nvPr/>
            </p:nvSpPr>
            <p:spPr>
              <a:xfrm>
                <a:off x="792413" y="3733301"/>
                <a:ext cx="357470" cy="276999"/>
              </a:xfrm>
              <a:prstGeom prst="rect">
                <a:avLst/>
              </a:prstGeom>
              <a:blipFill>
                <a:blip r:embed="rId26"/>
                <a:stretch>
                  <a:fillRect l="-15254" r="-1694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794472" y="4811177"/>
                <a:ext cx="3574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0.5</m:t>
                      </m:r>
                    </m:oMath>
                  </m:oMathPara>
                </a14:m>
                <a:endParaRPr lang="en-US" dirty="0"/>
              </a:p>
            </p:txBody>
          </p:sp>
        </mc:Choice>
        <mc:Fallback xmlns="">
          <p:sp>
            <p:nvSpPr>
              <p:cNvPr id="116" name="TextBox 115"/>
              <p:cNvSpPr txBox="1">
                <a:spLocks noRot="1" noChangeAspect="1" noMove="1" noResize="1" noEditPoints="1" noAdjustHandles="1" noChangeArrowheads="1" noChangeShapeType="1" noTextEdit="1"/>
              </p:cNvSpPr>
              <p:nvPr/>
            </p:nvSpPr>
            <p:spPr>
              <a:xfrm>
                <a:off x="794472" y="4811177"/>
                <a:ext cx="357469" cy="276999"/>
              </a:xfrm>
              <a:prstGeom prst="rect">
                <a:avLst/>
              </a:prstGeom>
              <a:blipFill>
                <a:blip r:embed="rId27"/>
                <a:stretch>
                  <a:fillRect l="-13559" r="-16949" b="-6522"/>
                </a:stretch>
              </a:blipFill>
            </p:spPr>
            <p:txBody>
              <a:bodyPr/>
              <a:lstStyle/>
              <a:p>
                <a:r>
                  <a:rPr lang="en-US">
                    <a:noFill/>
                  </a:rPr>
                  <a:t> </a:t>
                </a:r>
              </a:p>
            </p:txBody>
          </p:sp>
        </mc:Fallback>
      </mc:AlternateContent>
      <p:sp>
        <p:nvSpPr>
          <p:cNvPr id="114" name="TextBox 113"/>
          <p:cNvSpPr txBox="1"/>
          <p:nvPr/>
        </p:nvSpPr>
        <p:spPr>
          <a:xfrm>
            <a:off x="6110826" y="3290571"/>
            <a:ext cx="2909503" cy="1200329"/>
          </a:xfrm>
          <a:prstGeom prst="rect">
            <a:avLst/>
          </a:prstGeom>
          <a:noFill/>
        </p:spPr>
        <p:txBody>
          <a:bodyPr wrap="square" rtlCol="0">
            <a:spAutoFit/>
          </a:bodyPr>
          <a:lstStyle/>
          <a:p>
            <a:r>
              <a:rPr lang="en-US" dirty="0" smtClean="0"/>
              <a:t>Opening stress on the crack plane increases drastically with increasing crack propagation velocity</a:t>
            </a:r>
          </a:p>
        </p:txBody>
      </p:sp>
      <p:sp>
        <p:nvSpPr>
          <p:cNvPr id="118" name="TextBox 117"/>
          <p:cNvSpPr txBox="1"/>
          <p:nvPr/>
        </p:nvSpPr>
        <p:spPr>
          <a:xfrm>
            <a:off x="6110826" y="4553000"/>
            <a:ext cx="2909503" cy="369332"/>
          </a:xfrm>
          <a:prstGeom prst="rect">
            <a:avLst/>
          </a:prstGeom>
          <a:noFill/>
        </p:spPr>
        <p:txBody>
          <a:bodyPr wrap="square" rtlCol="0">
            <a:spAutoFit/>
          </a:bodyPr>
          <a:lstStyle/>
          <a:p>
            <a:r>
              <a:rPr lang="en-US" dirty="0" err="1" smtClean="0"/>
              <a:t>Maximas</a:t>
            </a:r>
            <a:r>
              <a:rPr lang="en-US" dirty="0" smtClean="0"/>
              <a:t> at 0 and 105⁰</a:t>
            </a:r>
          </a:p>
        </p:txBody>
      </p:sp>
    </p:spTree>
    <p:extLst>
      <p:ext uri="{BB962C8B-B14F-4D97-AF65-F5344CB8AC3E}">
        <p14:creationId xmlns:p14="http://schemas.microsoft.com/office/powerpoint/2010/main" val="37474462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26</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262408" y="136518"/>
            <a:ext cx="6619184" cy="646331"/>
          </a:xfrm>
          <a:prstGeom prst="rect">
            <a:avLst/>
          </a:prstGeom>
          <a:noFill/>
        </p:spPr>
        <p:txBody>
          <a:bodyPr wrap="none" rtlCol="0">
            <a:spAutoFit/>
          </a:bodyPr>
          <a:lstStyle/>
          <a:p>
            <a:r>
              <a:rPr lang="en-US" sz="3600" dirty="0" smtClean="0">
                <a:solidFill>
                  <a:srgbClr val="C00000"/>
                </a:solidFill>
              </a:rPr>
              <a:t>Growing Crack – Asymptotic Fields</a:t>
            </a:r>
          </a:p>
        </p:txBody>
      </p:sp>
      <p:grpSp>
        <p:nvGrpSpPr>
          <p:cNvPr id="10" name="Group 9"/>
          <p:cNvGrpSpPr/>
          <p:nvPr/>
        </p:nvGrpSpPr>
        <p:grpSpPr>
          <a:xfrm>
            <a:off x="527045" y="1870221"/>
            <a:ext cx="5582138" cy="4313813"/>
            <a:chOff x="2176238" y="1012059"/>
            <a:chExt cx="5582138" cy="4313813"/>
          </a:xfrm>
        </p:grpSpPr>
        <p:grpSp>
          <p:nvGrpSpPr>
            <p:cNvPr id="9" name="Group 8"/>
            <p:cNvGrpSpPr/>
            <p:nvPr/>
          </p:nvGrpSpPr>
          <p:grpSpPr>
            <a:xfrm>
              <a:off x="2176238" y="1012059"/>
              <a:ext cx="5582138" cy="3957242"/>
              <a:chOff x="2176238" y="1012059"/>
              <a:chExt cx="5582138" cy="3957242"/>
            </a:xfrm>
          </p:grpSpPr>
          <mc:AlternateContent xmlns:mc="http://schemas.openxmlformats.org/markup-compatibility/2006" xmlns:a14="http://schemas.microsoft.com/office/drawing/2010/main">
            <mc:Choice Requires="a14">
              <p:sp>
                <p:nvSpPr>
                  <p:cNvPr id="12" name="TextBox 11"/>
                  <p:cNvSpPr txBox="1"/>
                  <p:nvPr/>
                </p:nvSpPr>
                <p:spPr>
                  <a:xfrm>
                    <a:off x="2469597" y="1012059"/>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469597" y="1012059"/>
                    <a:ext cx="357470" cy="276999"/>
                  </a:xfrm>
                  <a:prstGeom prst="rect">
                    <a:avLst/>
                  </a:prstGeom>
                  <a:blipFill>
                    <a:blip r:embed="rId4"/>
                    <a:stretch>
                      <a:fillRect l="-15517"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469597" y="1862837"/>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69597" y="1862837"/>
                    <a:ext cx="357470" cy="276999"/>
                  </a:xfrm>
                  <a:prstGeom prst="rect">
                    <a:avLst/>
                  </a:prstGeom>
                  <a:blipFill>
                    <a:blip r:embed="rId5"/>
                    <a:stretch>
                      <a:fillRect l="-15517" r="-1896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469597" y="2713615"/>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469597" y="2713615"/>
                    <a:ext cx="357470" cy="276999"/>
                  </a:xfrm>
                  <a:prstGeom prst="rect">
                    <a:avLst/>
                  </a:prstGeom>
                  <a:blipFill>
                    <a:blip r:embed="rId6"/>
                    <a:stretch>
                      <a:fillRect l="-15517"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469597" y="3564393"/>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0.5</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469597" y="3564393"/>
                    <a:ext cx="357470" cy="276999"/>
                  </a:xfrm>
                  <a:prstGeom prst="rect">
                    <a:avLst/>
                  </a:prstGeom>
                  <a:blipFill>
                    <a:blip r:embed="rId7"/>
                    <a:stretch>
                      <a:fillRect l="-15517" r="-1896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469597" y="4415170"/>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469597" y="4415170"/>
                    <a:ext cx="357470" cy="276999"/>
                  </a:xfrm>
                  <a:prstGeom prst="rect">
                    <a:avLst/>
                  </a:prstGeom>
                  <a:blipFill>
                    <a:blip r:embed="rId8"/>
                    <a:stretch>
                      <a:fillRect l="-15517" r="-17241"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rot="16200000">
                    <a:off x="1763177" y="2720466"/>
                    <a:ext cx="1103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𝑚𝑎𝑥</m:t>
                              </m:r>
                            </m:sub>
                            <m:sup>
                              <m:r>
                                <a:rPr lang="en-US" b="0" i="1" smtClean="0">
                                  <a:latin typeface="Cambria Math" panose="02040503050406030204" pitchFamily="18" charset="0"/>
                                </a:rPr>
                                <m:t>𝐼</m:t>
                              </m:r>
                            </m:sup>
                          </m:sSub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rot="16200000">
                    <a:off x="1763177" y="2720466"/>
                    <a:ext cx="1103122" cy="276999"/>
                  </a:xfrm>
                  <a:prstGeom prst="rect">
                    <a:avLst/>
                  </a:prstGeom>
                  <a:blipFill>
                    <a:blip r:embed="rId9"/>
                    <a:stretch>
                      <a:fillRect l="-4348" t="-7182" r="-32609" b="-4972"/>
                    </a:stretch>
                  </a:blipFill>
                </p:spPr>
                <p:txBody>
                  <a:bodyPr/>
                  <a:lstStyle/>
                  <a:p>
                    <a:r>
                      <a:rPr lang="en-US">
                        <a:noFill/>
                      </a:rPr>
                      <a:t> </a:t>
                    </a:r>
                  </a:p>
                </p:txBody>
              </p:sp>
            </mc:Fallback>
          </mc:AlternateContent>
          <p:grpSp>
            <p:nvGrpSpPr>
              <p:cNvPr id="20" name="Group 19"/>
              <p:cNvGrpSpPr/>
              <p:nvPr/>
            </p:nvGrpSpPr>
            <p:grpSpPr>
              <a:xfrm>
                <a:off x="2830406" y="1155521"/>
                <a:ext cx="4709160" cy="3520440"/>
                <a:chOff x="2177263" y="2300599"/>
                <a:chExt cx="4709160" cy="3520440"/>
              </a:xfrm>
            </p:grpSpPr>
            <p:grpSp>
              <p:nvGrpSpPr>
                <p:cNvPr id="46" name="Group 45"/>
                <p:cNvGrpSpPr/>
                <p:nvPr/>
              </p:nvGrpSpPr>
              <p:grpSpPr>
                <a:xfrm>
                  <a:off x="2177263" y="2300599"/>
                  <a:ext cx="137160" cy="3383280"/>
                  <a:chOff x="2177263" y="2300599"/>
                  <a:chExt cx="137160" cy="3383280"/>
                </a:xfrm>
              </p:grpSpPr>
              <p:cxnSp>
                <p:nvCxnSpPr>
                  <p:cNvPr id="65" name="Straight Connector 64"/>
                  <p:cNvCxnSpPr/>
                  <p:nvPr/>
                </p:nvCxnSpPr>
                <p:spPr>
                  <a:xfrm flipH="1">
                    <a:off x="2314423" y="2300599"/>
                    <a:ext cx="0" cy="33832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177263" y="230059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2177263" y="314641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177263" y="399223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2177263" y="48380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177263" y="568387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2250415" y="2723509"/>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250415" y="3569329"/>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2250415" y="4415149"/>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2250415" y="5260969"/>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2314423" y="5683878"/>
                  <a:ext cx="4572000" cy="137161"/>
                  <a:chOff x="2314423" y="5683878"/>
                  <a:chExt cx="4572000" cy="137161"/>
                </a:xfrm>
              </p:grpSpPr>
              <p:cxnSp>
                <p:nvCxnSpPr>
                  <p:cNvPr id="48" name="Straight Connector 47"/>
                  <p:cNvCxnSpPr/>
                  <p:nvPr/>
                </p:nvCxnSpPr>
                <p:spPr>
                  <a:xfrm flipH="1">
                    <a:off x="2314423" y="5683878"/>
                    <a:ext cx="45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2314423" y="5683878"/>
                    <a:ext cx="4572000" cy="137161"/>
                    <a:chOff x="2314423" y="5683878"/>
                    <a:chExt cx="4572000" cy="137161"/>
                  </a:xfrm>
                </p:grpSpPr>
                <p:cxnSp>
                  <p:nvCxnSpPr>
                    <p:cNvPr id="50" name="Straight Connector 49"/>
                    <p:cNvCxnSpPr/>
                    <p:nvPr/>
                  </p:nvCxnSpPr>
                  <p:spPr>
                    <a:xfrm rot="16200000" flipH="1">
                      <a:off x="2245843" y="5752458"/>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007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2663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H="1">
                      <a:off x="3425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3769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4187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H="1">
                      <a:off x="4531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4949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5293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5711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6055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6473419" y="571588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6817843" y="5752459"/>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8" name="Group 7"/>
              <p:cNvGrpSpPr/>
              <p:nvPr/>
            </p:nvGrpSpPr>
            <p:grpSpPr>
              <a:xfrm>
                <a:off x="3269541" y="1077667"/>
                <a:ext cx="508318" cy="1680622"/>
                <a:chOff x="3192485" y="954887"/>
                <a:chExt cx="508318" cy="1680622"/>
              </a:xfrm>
            </p:grpSpPr>
            <mc:AlternateContent xmlns:mc="http://schemas.openxmlformats.org/markup-compatibility/2006" xmlns:a14="http://schemas.microsoft.com/office/drawing/2010/main">
              <mc:Choice Requires="a14">
                <p:sp>
                  <p:nvSpPr>
                    <p:cNvPr id="26" name="TextBox 25"/>
                    <p:cNvSpPr txBox="1"/>
                    <p:nvPr/>
                  </p:nvSpPr>
                  <p:spPr>
                    <a:xfrm>
                      <a:off x="3192485" y="954887"/>
                      <a:ext cx="493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3192485" y="954887"/>
                      <a:ext cx="493405" cy="276999"/>
                    </a:xfrm>
                    <a:prstGeom prst="rect">
                      <a:avLst/>
                    </a:prstGeom>
                    <a:blipFill>
                      <a:blip r:embed="rId10"/>
                      <a:stretch>
                        <a:fillRect l="-6173" t="-4444" r="-123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205552" y="1250514"/>
                      <a:ext cx="357470" cy="1384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0.8</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0.7</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0.6</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205552" y="1250514"/>
                      <a:ext cx="357470" cy="1384995"/>
                    </a:xfrm>
                    <a:prstGeom prst="rect">
                      <a:avLst/>
                    </a:prstGeom>
                    <a:blipFill>
                      <a:blip r:embed="rId11"/>
                      <a:stretch>
                        <a:fillRect l="-15254" r="-15254" b="-881"/>
                      </a:stretch>
                    </a:blipFill>
                  </p:spPr>
                  <p:txBody>
                    <a:bodyPr/>
                    <a:lstStyle/>
                    <a:p>
                      <a:r>
                        <a:rPr lang="en-US">
                          <a:noFill/>
                        </a:rPr>
                        <a:t> </a:t>
                      </a:r>
                    </a:p>
                  </p:txBody>
                </p:sp>
              </mc:Fallback>
            </mc:AlternateContent>
            <p:sp>
              <p:nvSpPr>
                <p:cNvPr id="29" name="Rectangle 28"/>
                <p:cNvSpPr/>
                <p:nvPr/>
              </p:nvSpPr>
              <p:spPr>
                <a:xfrm>
                  <a:off x="3600219" y="1331832"/>
                  <a:ext cx="91440" cy="91440"/>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a:off x="3591075" y="1605297"/>
                  <a:ext cx="109728" cy="91440"/>
                </a:xfrm>
                <a:prstGeom prst="triangle">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flipV="1">
                  <a:off x="3591075" y="1878762"/>
                  <a:ext cx="109728" cy="91440"/>
                </a:xfrm>
                <a:prstGeom prst="triangle">
                  <a:avLst/>
                </a:prstGeom>
                <a:solidFill>
                  <a:srgbClr val="008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00219" y="2425693"/>
                  <a:ext cx="91440" cy="91440"/>
                </a:xfrm>
                <a:prstGeom prst="ellipse">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mond 32"/>
                <p:cNvSpPr/>
                <p:nvPr/>
              </p:nvSpPr>
              <p:spPr>
                <a:xfrm>
                  <a:off x="3600219" y="2152227"/>
                  <a:ext cx="91440" cy="91440"/>
                </a:xfrm>
                <a:prstGeom prst="diamond">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p:cNvSpPr txBox="1"/>
                  <p:nvPr/>
                </p:nvSpPr>
                <p:spPr>
                  <a:xfrm>
                    <a:off x="2875869" y="4692302"/>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smtClean="0"/>
                  </a:p>
                </p:txBody>
              </p:sp>
            </mc:Choice>
            <mc:Fallback xmlns="">
              <p:sp>
                <p:nvSpPr>
                  <p:cNvPr id="34" name="TextBox 33"/>
                  <p:cNvSpPr txBox="1">
                    <a:spLocks noRot="1" noChangeAspect="1" noMove="1" noResize="1" noEditPoints="1" noAdjustHandles="1" noChangeArrowheads="1" noChangeShapeType="1" noTextEdit="1"/>
                  </p:cNvSpPr>
                  <p:nvPr/>
                </p:nvSpPr>
                <p:spPr>
                  <a:xfrm>
                    <a:off x="2875869" y="4692302"/>
                    <a:ext cx="181139" cy="276999"/>
                  </a:xfrm>
                  <a:prstGeom prst="rect">
                    <a:avLst/>
                  </a:prstGeom>
                  <a:blipFill>
                    <a:blip r:embed="rId12"/>
                    <a:stretch>
                      <a:fillRect l="-30000"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571027" y="4692302"/>
                    <a:ext cx="309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30</m:t>
                          </m:r>
                        </m:oMath>
                      </m:oMathPara>
                    </a14:m>
                    <a:endParaRPr lang="en-US" b="0" dirty="0" smtClean="0"/>
                  </a:p>
                </p:txBody>
              </p:sp>
            </mc:Choice>
            <mc:Fallback xmlns="">
              <p:sp>
                <p:nvSpPr>
                  <p:cNvPr id="35" name="TextBox 34"/>
                  <p:cNvSpPr txBox="1">
                    <a:spLocks noRot="1" noChangeAspect="1" noMove="1" noResize="1" noEditPoints="1" noAdjustHandles="1" noChangeArrowheads="1" noChangeShapeType="1" noTextEdit="1"/>
                  </p:cNvSpPr>
                  <p:nvPr/>
                </p:nvSpPr>
                <p:spPr>
                  <a:xfrm>
                    <a:off x="3571027" y="4692302"/>
                    <a:ext cx="309380" cy="276999"/>
                  </a:xfrm>
                  <a:prstGeom prst="rect">
                    <a:avLst/>
                  </a:prstGeom>
                  <a:blipFill>
                    <a:blip r:embed="rId13"/>
                    <a:stretch>
                      <a:fillRect l="-17647" r="-1764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337164" y="4692302"/>
                    <a:ext cx="309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60</m:t>
                          </m:r>
                        </m:oMath>
                      </m:oMathPara>
                    </a14:m>
                    <a:endParaRPr lang="en-US" b="0" dirty="0" smtClean="0"/>
                  </a:p>
                </p:txBody>
              </p:sp>
            </mc:Choice>
            <mc:Fallback xmlns="">
              <p:sp>
                <p:nvSpPr>
                  <p:cNvPr id="36" name="TextBox 35"/>
                  <p:cNvSpPr txBox="1">
                    <a:spLocks noRot="1" noChangeAspect="1" noMove="1" noResize="1" noEditPoints="1" noAdjustHandles="1" noChangeArrowheads="1" noChangeShapeType="1" noTextEdit="1"/>
                  </p:cNvSpPr>
                  <p:nvPr/>
                </p:nvSpPr>
                <p:spPr>
                  <a:xfrm>
                    <a:off x="4337164" y="4692302"/>
                    <a:ext cx="309380" cy="276999"/>
                  </a:xfrm>
                  <a:prstGeom prst="rect">
                    <a:avLst/>
                  </a:prstGeom>
                  <a:blipFill>
                    <a:blip r:embed="rId14"/>
                    <a:stretch>
                      <a:fillRect l="-19608" r="-15686"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102257" y="4692302"/>
                    <a:ext cx="309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90</m:t>
                          </m:r>
                        </m:oMath>
                      </m:oMathPara>
                    </a14:m>
                    <a:endParaRPr lang="en-US" b="0" dirty="0" smtClean="0"/>
                  </a:p>
                </p:txBody>
              </p:sp>
            </mc:Choice>
            <mc:Fallback xmlns="">
              <p:sp>
                <p:nvSpPr>
                  <p:cNvPr id="37" name="TextBox 36"/>
                  <p:cNvSpPr txBox="1">
                    <a:spLocks noRot="1" noChangeAspect="1" noMove="1" noResize="1" noEditPoints="1" noAdjustHandles="1" noChangeArrowheads="1" noChangeShapeType="1" noTextEdit="1"/>
                  </p:cNvSpPr>
                  <p:nvPr/>
                </p:nvSpPr>
                <p:spPr>
                  <a:xfrm>
                    <a:off x="5102257" y="4692302"/>
                    <a:ext cx="309380" cy="276999"/>
                  </a:xfrm>
                  <a:prstGeom prst="rect">
                    <a:avLst/>
                  </a:prstGeom>
                  <a:blipFill>
                    <a:blip r:embed="rId15"/>
                    <a:stretch>
                      <a:fillRect l="-17647" r="-1764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802548" y="4692302"/>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120</m:t>
                          </m:r>
                        </m:oMath>
                      </m:oMathPara>
                    </a14:m>
                    <a:endParaRPr lang="en-US" b="0" dirty="0" smtClean="0"/>
                  </a:p>
                </p:txBody>
              </p:sp>
            </mc:Choice>
            <mc:Fallback xmlns="">
              <p:sp>
                <p:nvSpPr>
                  <p:cNvPr id="38" name="TextBox 37"/>
                  <p:cNvSpPr txBox="1">
                    <a:spLocks noRot="1" noChangeAspect="1" noMove="1" noResize="1" noEditPoints="1" noAdjustHandles="1" noChangeArrowheads="1" noChangeShapeType="1" noTextEdit="1"/>
                  </p:cNvSpPr>
                  <p:nvPr/>
                </p:nvSpPr>
                <p:spPr>
                  <a:xfrm>
                    <a:off x="5802548" y="4692302"/>
                    <a:ext cx="437620" cy="276999"/>
                  </a:xfrm>
                  <a:prstGeom prst="rect">
                    <a:avLst/>
                  </a:prstGeom>
                  <a:blipFill>
                    <a:blip r:embed="rId16"/>
                    <a:stretch>
                      <a:fillRect l="-11111" r="-1388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51427" y="4692302"/>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150</m:t>
                          </m:r>
                        </m:oMath>
                      </m:oMathPara>
                    </a14:m>
                    <a:endParaRPr lang="en-US" b="0" dirty="0" smtClean="0"/>
                  </a:p>
                </p:txBody>
              </p:sp>
            </mc:Choice>
            <mc:Fallback xmlns="">
              <p:sp>
                <p:nvSpPr>
                  <p:cNvPr id="39" name="TextBox 38"/>
                  <p:cNvSpPr txBox="1">
                    <a:spLocks noRot="1" noChangeAspect="1" noMove="1" noResize="1" noEditPoints="1" noAdjustHandles="1" noChangeArrowheads="1" noChangeShapeType="1" noTextEdit="1"/>
                  </p:cNvSpPr>
                  <p:nvPr/>
                </p:nvSpPr>
                <p:spPr>
                  <a:xfrm>
                    <a:off x="6551427" y="4692302"/>
                    <a:ext cx="437620" cy="276999"/>
                  </a:xfrm>
                  <a:prstGeom prst="rect">
                    <a:avLst/>
                  </a:prstGeom>
                  <a:blipFill>
                    <a:blip r:embed="rId17"/>
                    <a:stretch>
                      <a:fillRect l="-12500" r="-1388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320756" y="4692302"/>
                    <a:ext cx="437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180</m:t>
                          </m:r>
                        </m:oMath>
                      </m:oMathPara>
                    </a14:m>
                    <a:endParaRPr lang="en-US" b="0" dirty="0" smtClean="0"/>
                  </a:p>
                </p:txBody>
              </p:sp>
            </mc:Choice>
            <mc:Fallback xmlns="">
              <p:sp>
                <p:nvSpPr>
                  <p:cNvPr id="40" name="TextBox 39"/>
                  <p:cNvSpPr txBox="1">
                    <a:spLocks noRot="1" noChangeAspect="1" noMove="1" noResize="1" noEditPoints="1" noAdjustHandles="1" noChangeArrowheads="1" noChangeShapeType="1" noTextEdit="1"/>
                  </p:cNvSpPr>
                  <p:nvPr/>
                </p:nvSpPr>
                <p:spPr>
                  <a:xfrm>
                    <a:off x="7320756" y="4692302"/>
                    <a:ext cx="437620" cy="276999"/>
                  </a:xfrm>
                  <a:prstGeom prst="rect">
                    <a:avLst/>
                  </a:prstGeom>
                  <a:blipFill>
                    <a:blip r:embed="rId18"/>
                    <a:stretch>
                      <a:fillRect l="-11111" r="-13889" b="-6667"/>
                    </a:stretch>
                  </a:blipFill>
                </p:spPr>
                <p:txBody>
                  <a:bodyPr/>
                  <a:lstStyle/>
                  <a:p>
                    <a:r>
                      <a:rPr lang="en-US">
                        <a:noFill/>
                      </a:rPr>
                      <a:t> </a:t>
                    </a:r>
                  </a:p>
                </p:txBody>
              </p:sp>
            </mc:Fallback>
          </mc:AlternateContent>
          <p:cxnSp>
            <p:nvCxnSpPr>
              <p:cNvPr id="44" name="Straight Connector 43"/>
              <p:cNvCxnSpPr/>
              <p:nvPr/>
            </p:nvCxnSpPr>
            <p:spPr>
              <a:xfrm flipH="1" flipV="1">
                <a:off x="2966438" y="2847161"/>
                <a:ext cx="4572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2979174" y="1757363"/>
                <a:ext cx="4542503" cy="2763019"/>
              </a:xfrm>
              <a:custGeom>
                <a:avLst/>
                <a:gdLst>
                  <a:gd name="connsiteX0" fmla="*/ 0 w 4542503"/>
                  <a:gd name="connsiteY0" fmla="*/ 1192217 h 2762921"/>
                  <a:gd name="connsiteX1" fmla="*/ 1519084 w 4542503"/>
                  <a:gd name="connsiteY1" fmla="*/ 2062372 h 2762921"/>
                  <a:gd name="connsiteX2" fmla="*/ 2662084 w 4542503"/>
                  <a:gd name="connsiteY2" fmla="*/ 4972 h 2762921"/>
                  <a:gd name="connsiteX3" fmla="*/ 4542503 w 4542503"/>
                  <a:gd name="connsiteY3" fmla="*/ 2762921 h 2762921"/>
                  <a:gd name="connsiteX0" fmla="*/ 0 w 4542503"/>
                  <a:gd name="connsiteY0" fmla="*/ 1192217 h 2762921"/>
                  <a:gd name="connsiteX1" fmla="*/ 1519084 w 4542503"/>
                  <a:gd name="connsiteY1" fmla="*/ 2062372 h 2762921"/>
                  <a:gd name="connsiteX2" fmla="*/ 2698955 w 4542503"/>
                  <a:gd name="connsiteY2" fmla="*/ 4972 h 2762921"/>
                  <a:gd name="connsiteX3" fmla="*/ 4542503 w 4542503"/>
                  <a:gd name="connsiteY3" fmla="*/ 2762921 h 2762921"/>
                  <a:gd name="connsiteX0" fmla="*/ 0 w 4542503"/>
                  <a:gd name="connsiteY0" fmla="*/ 1192217 h 2762921"/>
                  <a:gd name="connsiteX1" fmla="*/ 1519084 w 4542503"/>
                  <a:gd name="connsiteY1" fmla="*/ 2062372 h 2762921"/>
                  <a:gd name="connsiteX2" fmla="*/ 2698955 w 4542503"/>
                  <a:gd name="connsiteY2" fmla="*/ 4972 h 2762921"/>
                  <a:gd name="connsiteX3" fmla="*/ 4542503 w 4542503"/>
                  <a:gd name="connsiteY3" fmla="*/ 2762921 h 2762921"/>
                  <a:gd name="connsiteX0" fmla="*/ 0 w 4542503"/>
                  <a:gd name="connsiteY0" fmla="*/ 1187498 h 2758202"/>
                  <a:gd name="connsiteX1" fmla="*/ 1519084 w 4542503"/>
                  <a:gd name="connsiteY1" fmla="*/ 2057653 h 2758202"/>
                  <a:gd name="connsiteX2" fmla="*/ 2698955 w 4542503"/>
                  <a:gd name="connsiteY2" fmla="*/ 253 h 2758202"/>
                  <a:gd name="connsiteX3" fmla="*/ 4542503 w 4542503"/>
                  <a:gd name="connsiteY3" fmla="*/ 2758202 h 2758202"/>
                  <a:gd name="connsiteX0" fmla="*/ 0 w 4542503"/>
                  <a:gd name="connsiteY0" fmla="*/ 1187305 h 2758009"/>
                  <a:gd name="connsiteX1" fmla="*/ 1519084 w 4542503"/>
                  <a:gd name="connsiteY1" fmla="*/ 2057460 h 2758009"/>
                  <a:gd name="connsiteX2" fmla="*/ 2698955 w 4542503"/>
                  <a:gd name="connsiteY2" fmla="*/ 60 h 2758009"/>
                  <a:gd name="connsiteX3" fmla="*/ 4542503 w 4542503"/>
                  <a:gd name="connsiteY3" fmla="*/ 2758009 h 2758009"/>
                  <a:gd name="connsiteX0" fmla="*/ 0 w 4542503"/>
                  <a:gd name="connsiteY0" fmla="*/ 1187305 h 2758009"/>
                  <a:gd name="connsiteX1" fmla="*/ 1519084 w 4542503"/>
                  <a:gd name="connsiteY1" fmla="*/ 2057460 h 2758009"/>
                  <a:gd name="connsiteX2" fmla="*/ 2698955 w 4542503"/>
                  <a:gd name="connsiteY2" fmla="*/ 60 h 2758009"/>
                  <a:gd name="connsiteX3" fmla="*/ 4542503 w 4542503"/>
                  <a:gd name="connsiteY3" fmla="*/ 2758009 h 2758009"/>
                  <a:gd name="connsiteX0" fmla="*/ 0 w 4542503"/>
                  <a:gd name="connsiteY0" fmla="*/ 1187411 h 2758115"/>
                  <a:gd name="connsiteX1" fmla="*/ 1519084 w 4542503"/>
                  <a:gd name="connsiteY1" fmla="*/ 2057566 h 2758115"/>
                  <a:gd name="connsiteX2" fmla="*/ 2698955 w 4542503"/>
                  <a:gd name="connsiteY2" fmla="*/ 166 h 2758115"/>
                  <a:gd name="connsiteX3" fmla="*/ 4542503 w 4542503"/>
                  <a:gd name="connsiteY3" fmla="*/ 2758115 h 2758115"/>
                  <a:gd name="connsiteX0" fmla="*/ 0 w 4542503"/>
                  <a:gd name="connsiteY0" fmla="*/ 1187396 h 2758100"/>
                  <a:gd name="connsiteX1" fmla="*/ 1519084 w 4542503"/>
                  <a:gd name="connsiteY1" fmla="*/ 2057551 h 2758100"/>
                  <a:gd name="connsiteX2" fmla="*/ 2698955 w 4542503"/>
                  <a:gd name="connsiteY2" fmla="*/ 151 h 2758100"/>
                  <a:gd name="connsiteX3" fmla="*/ 4542503 w 4542503"/>
                  <a:gd name="connsiteY3" fmla="*/ 2758100 h 2758100"/>
                  <a:gd name="connsiteX0" fmla="*/ 0 w 4542503"/>
                  <a:gd name="connsiteY0" fmla="*/ 1187396 h 2758100"/>
                  <a:gd name="connsiteX1" fmla="*/ 1519084 w 4542503"/>
                  <a:gd name="connsiteY1" fmla="*/ 2057551 h 2758100"/>
                  <a:gd name="connsiteX2" fmla="*/ 2698955 w 4542503"/>
                  <a:gd name="connsiteY2" fmla="*/ 151 h 2758100"/>
                  <a:gd name="connsiteX3" fmla="*/ 4542503 w 4542503"/>
                  <a:gd name="connsiteY3" fmla="*/ 2758100 h 2758100"/>
                  <a:gd name="connsiteX0" fmla="*/ 0 w 4542503"/>
                  <a:gd name="connsiteY0" fmla="*/ 1187396 h 2758100"/>
                  <a:gd name="connsiteX1" fmla="*/ 1519084 w 4542503"/>
                  <a:gd name="connsiteY1" fmla="*/ 2057551 h 2758100"/>
                  <a:gd name="connsiteX2" fmla="*/ 2698955 w 4542503"/>
                  <a:gd name="connsiteY2" fmla="*/ 151 h 2758100"/>
                  <a:gd name="connsiteX3" fmla="*/ 4542503 w 4542503"/>
                  <a:gd name="connsiteY3" fmla="*/ 2758100 h 2758100"/>
                  <a:gd name="connsiteX0" fmla="*/ 0 w 4542503"/>
                  <a:gd name="connsiteY0" fmla="*/ 1192315 h 2763019"/>
                  <a:gd name="connsiteX1" fmla="*/ 1519084 w 4542503"/>
                  <a:gd name="connsiteY1" fmla="*/ 2025599 h 2763019"/>
                  <a:gd name="connsiteX2" fmla="*/ 2698955 w 4542503"/>
                  <a:gd name="connsiteY2" fmla="*/ 5070 h 2763019"/>
                  <a:gd name="connsiteX3" fmla="*/ 4542503 w 4542503"/>
                  <a:gd name="connsiteY3" fmla="*/ 2763019 h 2763019"/>
                </a:gdLst>
                <a:ahLst/>
                <a:cxnLst>
                  <a:cxn ang="0">
                    <a:pos x="connsiteX0" y="connsiteY0"/>
                  </a:cxn>
                  <a:cxn ang="0">
                    <a:pos x="connsiteX1" y="connsiteY1"/>
                  </a:cxn>
                  <a:cxn ang="0">
                    <a:pos x="connsiteX2" y="connsiteY2"/>
                  </a:cxn>
                  <a:cxn ang="0">
                    <a:pos x="connsiteX3" y="connsiteY3"/>
                  </a:cxn>
                </a:cxnLst>
                <a:rect l="l" t="t" r="r" b="b"/>
                <a:pathLst>
                  <a:path w="4542503" h="2763019">
                    <a:moveTo>
                      <a:pt x="0" y="1192315"/>
                    </a:moveTo>
                    <a:cubicBezTo>
                      <a:pt x="899036" y="1210136"/>
                      <a:pt x="1201993" y="2016995"/>
                      <a:pt x="1519084" y="2025599"/>
                    </a:cubicBezTo>
                    <a:cubicBezTo>
                      <a:pt x="1836175" y="2034203"/>
                      <a:pt x="2195052" y="-117833"/>
                      <a:pt x="2698955" y="5070"/>
                    </a:cubicBezTo>
                    <a:cubicBezTo>
                      <a:pt x="3202858" y="127973"/>
                      <a:pt x="3839497" y="1604655"/>
                      <a:pt x="4542503" y="2763019"/>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2986548" y="2861170"/>
                <a:ext cx="4527755" cy="1659211"/>
              </a:xfrm>
              <a:custGeom>
                <a:avLst/>
                <a:gdLst>
                  <a:gd name="connsiteX0" fmla="*/ 0 w 4527755"/>
                  <a:gd name="connsiteY0" fmla="*/ 953847 h 1676518"/>
                  <a:gd name="connsiteX1" fmla="*/ 2654710 w 4527755"/>
                  <a:gd name="connsiteY1" fmla="*/ 17324 h 1676518"/>
                  <a:gd name="connsiteX2" fmla="*/ 4527755 w 4527755"/>
                  <a:gd name="connsiteY2" fmla="*/ 1676518 h 1676518"/>
                  <a:gd name="connsiteX0" fmla="*/ 0 w 4527755"/>
                  <a:gd name="connsiteY0" fmla="*/ 945136 h 1667807"/>
                  <a:gd name="connsiteX1" fmla="*/ 2654710 w 4527755"/>
                  <a:gd name="connsiteY1" fmla="*/ 8613 h 1667807"/>
                  <a:gd name="connsiteX2" fmla="*/ 4527755 w 4527755"/>
                  <a:gd name="connsiteY2" fmla="*/ 1667807 h 1667807"/>
                  <a:gd name="connsiteX0" fmla="*/ 0 w 4527755"/>
                  <a:gd name="connsiteY0" fmla="*/ 978600 h 1701271"/>
                  <a:gd name="connsiteX1" fmla="*/ 1401097 w 4527755"/>
                  <a:gd name="connsiteY1" fmla="*/ 536148 h 1701271"/>
                  <a:gd name="connsiteX2" fmla="*/ 2654710 w 4527755"/>
                  <a:gd name="connsiteY2" fmla="*/ 42077 h 1701271"/>
                  <a:gd name="connsiteX3" fmla="*/ 4527755 w 4527755"/>
                  <a:gd name="connsiteY3" fmla="*/ 1701271 h 1701271"/>
                  <a:gd name="connsiteX0" fmla="*/ 0 w 4527755"/>
                  <a:gd name="connsiteY0" fmla="*/ 945956 h 1668627"/>
                  <a:gd name="connsiteX1" fmla="*/ 1401097 w 4527755"/>
                  <a:gd name="connsiteY1" fmla="*/ 990201 h 1668627"/>
                  <a:gd name="connsiteX2" fmla="*/ 2654710 w 4527755"/>
                  <a:gd name="connsiteY2" fmla="*/ 9433 h 1668627"/>
                  <a:gd name="connsiteX3" fmla="*/ 4527755 w 4527755"/>
                  <a:gd name="connsiteY3" fmla="*/ 1668627 h 1668627"/>
                  <a:gd name="connsiteX0" fmla="*/ 0 w 4527755"/>
                  <a:gd name="connsiteY0" fmla="*/ 945956 h 1668627"/>
                  <a:gd name="connsiteX1" fmla="*/ 1401097 w 4527755"/>
                  <a:gd name="connsiteY1" fmla="*/ 990201 h 1668627"/>
                  <a:gd name="connsiteX2" fmla="*/ 2654710 w 4527755"/>
                  <a:gd name="connsiteY2" fmla="*/ 9433 h 1668627"/>
                  <a:gd name="connsiteX3" fmla="*/ 4527755 w 4527755"/>
                  <a:gd name="connsiteY3" fmla="*/ 1668627 h 1668627"/>
                  <a:gd name="connsiteX0" fmla="*/ 0 w 4527755"/>
                  <a:gd name="connsiteY0" fmla="*/ 945956 h 1668627"/>
                  <a:gd name="connsiteX1" fmla="*/ 1401097 w 4527755"/>
                  <a:gd name="connsiteY1" fmla="*/ 990201 h 1668627"/>
                  <a:gd name="connsiteX2" fmla="*/ 2654710 w 4527755"/>
                  <a:gd name="connsiteY2" fmla="*/ 9433 h 1668627"/>
                  <a:gd name="connsiteX3" fmla="*/ 4527755 w 4527755"/>
                  <a:gd name="connsiteY3" fmla="*/ 1668627 h 1668627"/>
                  <a:gd name="connsiteX0" fmla="*/ 0 w 4527755"/>
                  <a:gd name="connsiteY0" fmla="*/ 946163 h 1668834"/>
                  <a:gd name="connsiteX1" fmla="*/ 1401097 w 4527755"/>
                  <a:gd name="connsiteY1" fmla="*/ 990408 h 1668834"/>
                  <a:gd name="connsiteX2" fmla="*/ 2654710 w 4527755"/>
                  <a:gd name="connsiteY2" fmla="*/ 9640 h 1668834"/>
                  <a:gd name="connsiteX3" fmla="*/ 4527755 w 4527755"/>
                  <a:gd name="connsiteY3" fmla="*/ 1668834 h 1668834"/>
                  <a:gd name="connsiteX0" fmla="*/ 0 w 4527755"/>
                  <a:gd name="connsiteY0" fmla="*/ 936648 h 1659319"/>
                  <a:gd name="connsiteX1" fmla="*/ 1401097 w 4527755"/>
                  <a:gd name="connsiteY1" fmla="*/ 980893 h 1659319"/>
                  <a:gd name="connsiteX2" fmla="*/ 2654710 w 4527755"/>
                  <a:gd name="connsiteY2" fmla="*/ 125 h 1659319"/>
                  <a:gd name="connsiteX3" fmla="*/ 4527755 w 4527755"/>
                  <a:gd name="connsiteY3" fmla="*/ 1659319 h 1659319"/>
                  <a:gd name="connsiteX0" fmla="*/ 0 w 4527755"/>
                  <a:gd name="connsiteY0" fmla="*/ 936648 h 1659319"/>
                  <a:gd name="connsiteX1" fmla="*/ 1401097 w 4527755"/>
                  <a:gd name="connsiteY1" fmla="*/ 980893 h 1659319"/>
                  <a:gd name="connsiteX2" fmla="*/ 2654710 w 4527755"/>
                  <a:gd name="connsiteY2" fmla="*/ 125 h 1659319"/>
                  <a:gd name="connsiteX3" fmla="*/ 4527755 w 4527755"/>
                  <a:gd name="connsiteY3" fmla="*/ 1659319 h 1659319"/>
                  <a:gd name="connsiteX0" fmla="*/ 0 w 4527755"/>
                  <a:gd name="connsiteY0" fmla="*/ 936534 h 1659205"/>
                  <a:gd name="connsiteX1" fmla="*/ 1401097 w 4527755"/>
                  <a:gd name="connsiteY1" fmla="*/ 980779 h 1659205"/>
                  <a:gd name="connsiteX2" fmla="*/ 2654710 w 4527755"/>
                  <a:gd name="connsiteY2" fmla="*/ 11 h 1659205"/>
                  <a:gd name="connsiteX3" fmla="*/ 4527755 w 4527755"/>
                  <a:gd name="connsiteY3" fmla="*/ 1659205 h 1659205"/>
                  <a:gd name="connsiteX0" fmla="*/ 0 w 4527755"/>
                  <a:gd name="connsiteY0" fmla="*/ 936534 h 1659205"/>
                  <a:gd name="connsiteX1" fmla="*/ 1401097 w 4527755"/>
                  <a:gd name="connsiteY1" fmla="*/ 980779 h 1659205"/>
                  <a:gd name="connsiteX2" fmla="*/ 2654710 w 4527755"/>
                  <a:gd name="connsiteY2" fmla="*/ 11 h 1659205"/>
                  <a:gd name="connsiteX3" fmla="*/ 4527755 w 4527755"/>
                  <a:gd name="connsiteY3" fmla="*/ 1659205 h 1659205"/>
                  <a:gd name="connsiteX0" fmla="*/ 0 w 4527755"/>
                  <a:gd name="connsiteY0" fmla="*/ 936534 h 1659205"/>
                  <a:gd name="connsiteX1" fmla="*/ 1401097 w 4527755"/>
                  <a:gd name="connsiteY1" fmla="*/ 980779 h 1659205"/>
                  <a:gd name="connsiteX2" fmla="*/ 2654710 w 4527755"/>
                  <a:gd name="connsiteY2" fmla="*/ 11 h 1659205"/>
                  <a:gd name="connsiteX3" fmla="*/ 4527755 w 4527755"/>
                  <a:gd name="connsiteY3" fmla="*/ 1659205 h 1659205"/>
                  <a:gd name="connsiteX0" fmla="*/ 0 w 4527755"/>
                  <a:gd name="connsiteY0" fmla="*/ 936534 h 1659205"/>
                  <a:gd name="connsiteX1" fmla="*/ 1401097 w 4527755"/>
                  <a:gd name="connsiteY1" fmla="*/ 980779 h 1659205"/>
                  <a:gd name="connsiteX2" fmla="*/ 2654710 w 4527755"/>
                  <a:gd name="connsiteY2" fmla="*/ 11 h 1659205"/>
                  <a:gd name="connsiteX3" fmla="*/ 4527755 w 4527755"/>
                  <a:gd name="connsiteY3" fmla="*/ 1659205 h 1659205"/>
                  <a:gd name="connsiteX0" fmla="*/ 0 w 4527755"/>
                  <a:gd name="connsiteY0" fmla="*/ 936540 h 1659211"/>
                  <a:gd name="connsiteX1" fmla="*/ 1401097 w 4527755"/>
                  <a:gd name="connsiteY1" fmla="*/ 980785 h 1659211"/>
                  <a:gd name="connsiteX2" fmla="*/ 2654710 w 4527755"/>
                  <a:gd name="connsiteY2" fmla="*/ 17 h 1659211"/>
                  <a:gd name="connsiteX3" fmla="*/ 4527755 w 4527755"/>
                  <a:gd name="connsiteY3" fmla="*/ 1659211 h 1659211"/>
                </a:gdLst>
                <a:ahLst/>
                <a:cxnLst>
                  <a:cxn ang="0">
                    <a:pos x="connsiteX0" y="connsiteY0"/>
                  </a:cxn>
                  <a:cxn ang="0">
                    <a:pos x="connsiteX1" y="connsiteY1"/>
                  </a:cxn>
                  <a:cxn ang="0">
                    <a:pos x="connsiteX2" y="connsiteY2"/>
                  </a:cxn>
                  <a:cxn ang="0">
                    <a:pos x="connsiteX3" y="connsiteY3"/>
                  </a:cxn>
                </a:cxnLst>
                <a:rect l="l" t="t" r="r" b="b"/>
                <a:pathLst>
                  <a:path w="4527755" h="1659211">
                    <a:moveTo>
                      <a:pt x="0" y="936540"/>
                    </a:moveTo>
                    <a:cubicBezTo>
                      <a:pt x="594851" y="921791"/>
                      <a:pt x="914400" y="1181117"/>
                      <a:pt x="1401097" y="980785"/>
                    </a:cubicBezTo>
                    <a:cubicBezTo>
                      <a:pt x="1834957" y="802201"/>
                      <a:pt x="2207215" y="4571"/>
                      <a:pt x="2654710" y="17"/>
                    </a:cubicBezTo>
                    <a:cubicBezTo>
                      <a:pt x="3102076" y="-4536"/>
                      <a:pt x="3894803" y="904585"/>
                      <a:pt x="4527755" y="1659211"/>
                    </a:cubicBezTo>
                  </a:path>
                </a:pathLst>
              </a:cu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986548" y="3274105"/>
                <a:ext cx="4527755" cy="1238902"/>
              </a:xfrm>
              <a:custGeom>
                <a:avLst/>
                <a:gdLst>
                  <a:gd name="connsiteX0" fmla="*/ 0 w 4527755"/>
                  <a:gd name="connsiteY0" fmla="*/ 861381 h 1244839"/>
                  <a:gd name="connsiteX1" fmla="*/ 2617839 w 4527755"/>
                  <a:gd name="connsiteY1" fmla="*/ 5975 h 1244839"/>
                  <a:gd name="connsiteX2" fmla="*/ 4527755 w 4527755"/>
                  <a:gd name="connsiteY2" fmla="*/ 1244839 h 1244839"/>
                  <a:gd name="connsiteX0" fmla="*/ 0 w 4527755"/>
                  <a:gd name="connsiteY0" fmla="*/ 858416 h 1241874"/>
                  <a:gd name="connsiteX1" fmla="*/ 2617839 w 4527755"/>
                  <a:gd name="connsiteY1" fmla="*/ 3010 h 1241874"/>
                  <a:gd name="connsiteX2" fmla="*/ 4527755 w 4527755"/>
                  <a:gd name="connsiteY2" fmla="*/ 1241874 h 1241874"/>
                  <a:gd name="connsiteX0" fmla="*/ 0 w 4527755"/>
                  <a:gd name="connsiteY0" fmla="*/ 858416 h 1241874"/>
                  <a:gd name="connsiteX1" fmla="*/ 2617839 w 4527755"/>
                  <a:gd name="connsiteY1" fmla="*/ 3010 h 1241874"/>
                  <a:gd name="connsiteX2" fmla="*/ 4527755 w 4527755"/>
                  <a:gd name="connsiteY2" fmla="*/ 1241874 h 1241874"/>
                  <a:gd name="connsiteX0" fmla="*/ 0 w 4527755"/>
                  <a:gd name="connsiteY0" fmla="*/ 855528 h 1238986"/>
                  <a:gd name="connsiteX1" fmla="*/ 2617839 w 4527755"/>
                  <a:gd name="connsiteY1" fmla="*/ 122 h 1238986"/>
                  <a:gd name="connsiteX2" fmla="*/ 4527755 w 4527755"/>
                  <a:gd name="connsiteY2" fmla="*/ 1238986 h 1238986"/>
                  <a:gd name="connsiteX0" fmla="*/ 0 w 4527755"/>
                  <a:gd name="connsiteY0" fmla="*/ 855444 h 1238902"/>
                  <a:gd name="connsiteX1" fmla="*/ 2617839 w 4527755"/>
                  <a:gd name="connsiteY1" fmla="*/ 38 h 1238902"/>
                  <a:gd name="connsiteX2" fmla="*/ 4527755 w 4527755"/>
                  <a:gd name="connsiteY2" fmla="*/ 1238902 h 1238902"/>
                  <a:gd name="connsiteX0" fmla="*/ 0 w 4527755"/>
                  <a:gd name="connsiteY0" fmla="*/ 855444 h 1238902"/>
                  <a:gd name="connsiteX1" fmla="*/ 2617839 w 4527755"/>
                  <a:gd name="connsiteY1" fmla="*/ 38 h 1238902"/>
                  <a:gd name="connsiteX2" fmla="*/ 4527755 w 4527755"/>
                  <a:gd name="connsiteY2" fmla="*/ 1238902 h 1238902"/>
                </a:gdLst>
                <a:ahLst/>
                <a:cxnLst>
                  <a:cxn ang="0">
                    <a:pos x="connsiteX0" y="connsiteY0"/>
                  </a:cxn>
                  <a:cxn ang="0">
                    <a:pos x="connsiteX1" y="connsiteY1"/>
                  </a:cxn>
                  <a:cxn ang="0">
                    <a:pos x="connsiteX2" y="connsiteY2"/>
                  </a:cxn>
                </a:cxnLst>
                <a:rect l="l" t="t" r="r" b="b"/>
                <a:pathLst>
                  <a:path w="4527755" h="1238902">
                    <a:moveTo>
                      <a:pt x="0" y="855444"/>
                    </a:moveTo>
                    <a:cubicBezTo>
                      <a:pt x="1558412" y="911980"/>
                      <a:pt x="1863144" y="-6757"/>
                      <a:pt x="2617839" y="38"/>
                    </a:cubicBezTo>
                    <a:cubicBezTo>
                      <a:pt x="3168589" y="4997"/>
                      <a:pt x="3905865" y="673548"/>
                      <a:pt x="4527755" y="1238902"/>
                    </a:cubicBezTo>
                  </a:path>
                </a:pathLst>
              </a:cu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979174" y="3561388"/>
                <a:ext cx="4542503" cy="966367"/>
              </a:xfrm>
              <a:custGeom>
                <a:avLst/>
                <a:gdLst>
                  <a:gd name="connsiteX0" fmla="*/ 0 w 4542503"/>
                  <a:gd name="connsiteY0" fmla="*/ 848677 h 966664"/>
                  <a:gd name="connsiteX1" fmla="*/ 2462981 w 4542503"/>
                  <a:gd name="connsiteY1" fmla="*/ 644 h 966664"/>
                  <a:gd name="connsiteX2" fmla="*/ 4542503 w 4542503"/>
                  <a:gd name="connsiteY2" fmla="*/ 966664 h 966664"/>
                  <a:gd name="connsiteX0" fmla="*/ 0 w 4542503"/>
                  <a:gd name="connsiteY0" fmla="*/ 848380 h 966367"/>
                  <a:gd name="connsiteX1" fmla="*/ 2462981 w 4542503"/>
                  <a:gd name="connsiteY1" fmla="*/ 347 h 966367"/>
                  <a:gd name="connsiteX2" fmla="*/ 4542503 w 4542503"/>
                  <a:gd name="connsiteY2" fmla="*/ 966367 h 966367"/>
                </a:gdLst>
                <a:ahLst/>
                <a:cxnLst>
                  <a:cxn ang="0">
                    <a:pos x="connsiteX0" y="connsiteY0"/>
                  </a:cxn>
                  <a:cxn ang="0">
                    <a:pos x="connsiteX1" y="connsiteY1"/>
                  </a:cxn>
                  <a:cxn ang="0">
                    <a:pos x="connsiteX2" y="connsiteY2"/>
                  </a:cxn>
                </a:cxnLst>
                <a:rect l="l" t="t" r="r" b="b"/>
                <a:pathLst>
                  <a:path w="4542503" h="966367">
                    <a:moveTo>
                      <a:pt x="0" y="848380"/>
                    </a:moveTo>
                    <a:cubicBezTo>
                      <a:pt x="469490" y="805363"/>
                      <a:pt x="1705897" y="-19318"/>
                      <a:pt x="2462981" y="347"/>
                    </a:cubicBezTo>
                    <a:cubicBezTo>
                      <a:pt x="3220065" y="20012"/>
                      <a:pt x="3881284" y="493189"/>
                      <a:pt x="4542503" y="966367"/>
                    </a:cubicBezTo>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986548" y="3687097"/>
                <a:ext cx="4527755" cy="840658"/>
              </a:xfrm>
              <a:custGeom>
                <a:avLst/>
                <a:gdLst>
                  <a:gd name="connsiteX0" fmla="*/ 0 w 4527755"/>
                  <a:gd name="connsiteY0" fmla="*/ 840658 h 840658"/>
                  <a:gd name="connsiteX1" fmla="*/ 2227007 w 4527755"/>
                  <a:gd name="connsiteY1" fmla="*/ 0 h 840658"/>
                  <a:gd name="connsiteX2" fmla="*/ 4527755 w 4527755"/>
                  <a:gd name="connsiteY2" fmla="*/ 840658 h 840658"/>
                  <a:gd name="connsiteX0" fmla="*/ 0 w 4527755"/>
                  <a:gd name="connsiteY0" fmla="*/ 840658 h 840658"/>
                  <a:gd name="connsiteX1" fmla="*/ 2227007 w 4527755"/>
                  <a:gd name="connsiteY1" fmla="*/ 0 h 840658"/>
                  <a:gd name="connsiteX2" fmla="*/ 4527755 w 4527755"/>
                  <a:gd name="connsiteY2" fmla="*/ 840658 h 840658"/>
                </a:gdLst>
                <a:ahLst/>
                <a:cxnLst>
                  <a:cxn ang="0">
                    <a:pos x="connsiteX0" y="connsiteY0"/>
                  </a:cxn>
                  <a:cxn ang="0">
                    <a:pos x="connsiteX1" y="connsiteY1"/>
                  </a:cxn>
                  <a:cxn ang="0">
                    <a:pos x="connsiteX2" y="connsiteY2"/>
                  </a:cxn>
                </a:cxnLst>
                <a:rect l="l" t="t" r="r" b="b"/>
                <a:pathLst>
                  <a:path w="4527755" h="840658">
                    <a:moveTo>
                      <a:pt x="0" y="840658"/>
                    </a:moveTo>
                    <a:cubicBezTo>
                      <a:pt x="736190" y="420329"/>
                      <a:pt x="1472381" y="0"/>
                      <a:pt x="2227007" y="0"/>
                    </a:cubicBezTo>
                    <a:cubicBezTo>
                      <a:pt x="2981633" y="0"/>
                      <a:pt x="3776816" y="368710"/>
                      <a:pt x="4527755" y="840658"/>
                    </a:cubicBezTo>
                  </a:path>
                </a:pathLst>
              </a:cu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iamond 40"/>
              <p:cNvSpPr/>
              <p:nvPr/>
            </p:nvSpPr>
            <p:spPr>
              <a:xfrm>
                <a:off x="6170354" y="3688095"/>
                <a:ext cx="91440" cy="91440"/>
              </a:xfrm>
              <a:prstGeom prst="diamond">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170354" y="3846600"/>
                <a:ext cx="91440" cy="91440"/>
              </a:xfrm>
              <a:prstGeom prst="ellipse">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6161210" y="3460635"/>
                <a:ext cx="109728" cy="91440"/>
              </a:xfrm>
              <a:prstGeom prst="triangle">
                <a:avLst/>
              </a:prstGeom>
              <a:solidFill>
                <a:srgbClr val="008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a:off x="6161210" y="3089649"/>
                <a:ext cx="109728" cy="91440"/>
              </a:xfrm>
              <a:prstGeom prst="triangle">
                <a:avLst/>
              </a:prstGeom>
              <a:solidFill>
                <a:srgbClr val="0000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170354" y="2200702"/>
                <a:ext cx="91440" cy="91440"/>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2" name="TextBox 81"/>
                <p:cNvSpPr txBox="1"/>
                <p:nvPr/>
              </p:nvSpPr>
              <p:spPr>
                <a:xfrm>
                  <a:off x="4790844" y="4956540"/>
                  <a:ext cx="919162"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𝜃</m:t>
                      </m:r>
                    </m:oMath>
                  </a14:m>
                  <a:r>
                    <a:rPr lang="en-US" dirty="0" smtClean="0"/>
                    <a:t> (deg.)</a:t>
                  </a:r>
                  <a:endParaRPr lang="en-US" dirty="0"/>
                </a:p>
              </p:txBody>
            </p:sp>
          </mc:Choice>
          <mc:Fallback xmlns="">
            <p:sp>
              <p:nvSpPr>
                <p:cNvPr id="82" name="TextBox 81"/>
                <p:cNvSpPr txBox="1">
                  <a:spLocks noRot="1" noChangeAspect="1" noMove="1" noResize="1" noEditPoints="1" noAdjustHandles="1" noChangeArrowheads="1" noChangeShapeType="1" noTextEdit="1"/>
                </p:cNvSpPr>
                <p:nvPr/>
              </p:nvSpPr>
              <p:spPr>
                <a:xfrm>
                  <a:off x="4790844" y="4956540"/>
                  <a:ext cx="919162" cy="369332"/>
                </a:xfrm>
                <a:prstGeom prst="rect">
                  <a:avLst/>
                </a:prstGeom>
                <a:blipFill>
                  <a:blip r:embed="rId19"/>
                  <a:stretch>
                    <a:fillRect t="-10000" r="-6623" b="-26667"/>
                  </a:stretch>
                </a:blipFill>
              </p:spPr>
              <p:txBody>
                <a:bodyPr/>
                <a:lstStyle/>
                <a:p>
                  <a:r>
                    <a:rPr lang="en-US">
                      <a:noFill/>
                    </a:rPr>
                    <a:t> </a:t>
                  </a:r>
                </a:p>
              </p:txBody>
            </p:sp>
          </mc:Fallback>
        </mc:AlternateContent>
      </p:grpSp>
      <p:sp>
        <p:nvSpPr>
          <p:cNvPr id="83" name="TextBox 82"/>
          <p:cNvSpPr txBox="1"/>
          <p:nvPr/>
        </p:nvSpPr>
        <p:spPr>
          <a:xfrm>
            <a:off x="330062" y="1019344"/>
            <a:ext cx="2355453" cy="369332"/>
          </a:xfrm>
          <a:prstGeom prst="rect">
            <a:avLst/>
          </a:prstGeom>
          <a:noFill/>
        </p:spPr>
        <p:txBody>
          <a:bodyPr wrap="none" rtlCol="0">
            <a:spAutoFit/>
          </a:bodyPr>
          <a:lstStyle/>
          <a:p>
            <a:r>
              <a:rPr lang="en-US" dirty="0" smtClean="0"/>
              <a:t>Maximum shear stress:</a:t>
            </a:r>
            <a:endParaRPr lang="en-US" dirty="0"/>
          </a:p>
        </p:txBody>
      </p:sp>
      <mc:AlternateContent xmlns:mc="http://schemas.openxmlformats.org/markup-compatibility/2006" xmlns:a14="http://schemas.microsoft.com/office/drawing/2010/main">
        <mc:Choice Requires="a14">
          <p:sp>
            <p:nvSpPr>
              <p:cNvPr id="101" name="Rectangle 100"/>
              <p:cNvSpPr/>
              <p:nvPr/>
            </p:nvSpPr>
            <p:spPr>
              <a:xfrm>
                <a:off x="2665419" y="859725"/>
                <a:ext cx="2639890" cy="681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𝑚𝑎𝑥</m:t>
                          </m:r>
                        </m:sub>
                        <m:sup>
                          <m:r>
                            <a:rPr lang="en-US" b="0" i="1" smtClean="0">
                              <a:latin typeface="Cambria Math" panose="02040503050406030204" pitchFamily="18" charset="0"/>
                            </a:rPr>
                            <m:t>𝐼</m:t>
                          </m:r>
                        </m:sup>
                      </m:sSub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m:oMathPara>
                </a14:m>
                <a:endParaRPr lang="en-US" dirty="0"/>
              </a:p>
            </p:txBody>
          </p:sp>
        </mc:Choice>
        <mc:Fallback xmlns="">
          <p:sp>
            <p:nvSpPr>
              <p:cNvPr id="101" name="Rectangle 100"/>
              <p:cNvSpPr>
                <a:spLocks noRot="1" noChangeAspect="1" noMove="1" noResize="1" noEditPoints="1" noAdjustHandles="1" noChangeArrowheads="1" noChangeShapeType="1" noTextEdit="1"/>
              </p:cNvSpPr>
              <p:nvPr/>
            </p:nvSpPr>
            <p:spPr>
              <a:xfrm>
                <a:off x="2665419" y="859725"/>
                <a:ext cx="2639890" cy="681725"/>
              </a:xfrm>
              <a:prstGeom prst="rect">
                <a:avLst/>
              </a:prstGeom>
              <a:blipFill>
                <a:blip r:embed="rId20"/>
                <a:stretch>
                  <a:fillRect/>
                </a:stretch>
              </a:blipFill>
            </p:spPr>
            <p:txBody>
              <a:bodyPr/>
              <a:lstStyle/>
              <a:p>
                <a:r>
                  <a:rPr lang="en-US">
                    <a:noFill/>
                  </a:rPr>
                  <a:t> </a:t>
                </a:r>
              </a:p>
            </p:txBody>
          </p:sp>
        </mc:Fallback>
      </mc:AlternateContent>
      <p:grpSp>
        <p:nvGrpSpPr>
          <p:cNvPr id="118" name="Group 117"/>
          <p:cNvGrpSpPr/>
          <p:nvPr/>
        </p:nvGrpSpPr>
        <p:grpSpPr>
          <a:xfrm>
            <a:off x="6544099" y="972952"/>
            <a:ext cx="2079666" cy="1950665"/>
            <a:chOff x="6247769" y="812993"/>
            <a:chExt cx="2079666" cy="1950665"/>
          </a:xfrm>
        </p:grpSpPr>
        <p:grpSp>
          <p:nvGrpSpPr>
            <p:cNvPr id="102" name="Group 101"/>
            <p:cNvGrpSpPr/>
            <p:nvPr/>
          </p:nvGrpSpPr>
          <p:grpSpPr>
            <a:xfrm>
              <a:off x="6247769" y="921250"/>
              <a:ext cx="2079666" cy="1842408"/>
              <a:chOff x="5995632" y="911542"/>
              <a:chExt cx="2079666" cy="1842408"/>
            </a:xfrm>
          </p:grpSpPr>
          <p:grpSp>
            <p:nvGrpSpPr>
              <p:cNvPr id="103" name="Group 102"/>
              <p:cNvGrpSpPr/>
              <p:nvPr/>
            </p:nvGrpSpPr>
            <p:grpSpPr>
              <a:xfrm>
                <a:off x="5995632" y="911542"/>
                <a:ext cx="2079666" cy="1842408"/>
                <a:chOff x="5653724" y="1298653"/>
                <a:chExt cx="2079666" cy="1842408"/>
              </a:xfrm>
            </p:grpSpPr>
            <p:cxnSp>
              <p:nvCxnSpPr>
                <p:cNvPr id="105" name="Straight Arrow Connector 104"/>
                <p:cNvCxnSpPr/>
                <p:nvPr/>
              </p:nvCxnSpPr>
              <p:spPr>
                <a:xfrm>
                  <a:off x="6854365" y="2402797"/>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sp>
              <p:nvSpPr>
                <p:cNvPr id="106" name="Freeform 105"/>
                <p:cNvSpPr/>
                <p:nvPr/>
              </p:nvSpPr>
              <p:spPr>
                <a:xfrm>
                  <a:off x="5653724" y="2333625"/>
                  <a:ext cx="1190628" cy="171450"/>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a:stCxn id="106" idx="1"/>
                </p:cNvCxnSpPr>
                <p:nvPr/>
              </p:nvCxnSpPr>
              <p:spPr>
                <a:xfrm flipH="1" flipV="1">
                  <a:off x="6579472" y="1748896"/>
                  <a:ext cx="264877" cy="6418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6291380" y="1298653"/>
                  <a:ext cx="457200" cy="45720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a:cxnSpLocks/>
                </p:cNvCxnSpPr>
                <p:nvPr/>
              </p:nvCxnSpPr>
              <p:spPr>
                <a:xfrm flipV="1">
                  <a:off x="6864419" y="1344373"/>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6866802" y="2528878"/>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866802" y="2628053"/>
                  <a:ext cx="457200"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Rectangle 111"/>
                    <p:cNvSpPr/>
                    <p:nvPr/>
                  </p:nvSpPr>
                  <p:spPr>
                    <a:xfrm>
                      <a:off x="6907581" y="2687006"/>
                      <a:ext cx="657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6907581" y="2687006"/>
                      <a:ext cx="657937"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6495984" y="1955701"/>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113" name="TextBox 112"/>
                    <p:cNvSpPr txBox="1">
                      <a:spLocks noRot="1" noChangeAspect="1" noMove="1" noResize="1" noEditPoints="1" noAdjustHandles="1" noChangeArrowheads="1" noChangeShapeType="1" noTextEdit="1"/>
                    </p:cNvSpPr>
                    <p:nvPr/>
                  </p:nvSpPr>
                  <p:spPr>
                    <a:xfrm>
                      <a:off x="6495984" y="1955701"/>
                      <a:ext cx="166969" cy="276999"/>
                    </a:xfrm>
                    <a:prstGeom prst="rect">
                      <a:avLst/>
                    </a:prstGeom>
                    <a:blipFill>
                      <a:blip r:embed="rId22"/>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7037704" y="1976242"/>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114" name="TextBox 113"/>
                    <p:cNvSpPr txBox="1">
                      <a:spLocks noRot="1" noChangeAspect="1" noMove="1" noResize="1" noEditPoints="1" noAdjustHandles="1" noChangeArrowheads="1" noChangeShapeType="1" noTextEdit="1"/>
                    </p:cNvSpPr>
                    <p:nvPr/>
                  </p:nvSpPr>
                  <p:spPr>
                    <a:xfrm>
                      <a:off x="7037704" y="1976242"/>
                      <a:ext cx="189474" cy="276999"/>
                    </a:xfrm>
                    <a:prstGeom prst="rect">
                      <a:avLst/>
                    </a:prstGeom>
                    <a:blipFill>
                      <a:blip r:embed="rId23"/>
                      <a:stretch>
                        <a:fillRect l="-32258" r="-22581" b="-6667"/>
                      </a:stretch>
                    </a:blipFill>
                  </p:spPr>
                  <p:txBody>
                    <a:bodyPr/>
                    <a:lstStyle/>
                    <a:p>
                      <a:r>
                        <a:rPr lang="en-US">
                          <a:noFill/>
                        </a:rPr>
                        <a:t> </a:t>
                      </a:r>
                    </a:p>
                  </p:txBody>
                </p:sp>
              </mc:Fallback>
            </mc:AlternateContent>
            <p:sp>
              <p:nvSpPr>
                <p:cNvPr id="115" name="Arc 114"/>
                <p:cNvSpPr/>
                <p:nvPr/>
              </p:nvSpPr>
              <p:spPr>
                <a:xfrm>
                  <a:off x="6277497" y="2087665"/>
                  <a:ext cx="914400" cy="1053396"/>
                </a:xfrm>
                <a:prstGeom prst="arc">
                  <a:avLst>
                    <a:gd name="adj1" fmla="val 16026659"/>
                    <a:gd name="adj2" fmla="val 1981287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4" name="Straight Arrow Connector 103"/>
              <p:cNvCxnSpPr>
                <a:cxnSpLocks/>
              </p:cNvCxnSpPr>
              <p:nvPr/>
            </p:nvCxnSpPr>
            <p:spPr>
              <a:xfrm>
                <a:off x="6516080" y="957262"/>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p:cNvCxnSpPr>
              <a:cxnSpLocks/>
            </p:cNvCxnSpPr>
            <p:nvPr/>
          </p:nvCxnSpPr>
          <p:spPr>
            <a:xfrm rot="16200000" flipV="1">
              <a:off x="7069933" y="1288234"/>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cxnSpLocks/>
            </p:cNvCxnSpPr>
            <p:nvPr/>
          </p:nvCxnSpPr>
          <p:spPr>
            <a:xfrm rot="5400000" flipH="1" flipV="1">
              <a:off x="7110125" y="630113"/>
              <a:ext cx="0" cy="365760"/>
            </a:xfrm>
            <a:prstGeom prst="straightConnector1">
              <a:avLst/>
            </a:prstGeom>
            <a:ln w="1905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6109186" y="2964406"/>
            <a:ext cx="1508939" cy="369332"/>
          </a:xfrm>
          <a:prstGeom prst="rect">
            <a:avLst/>
          </a:prstGeom>
          <a:noFill/>
        </p:spPr>
        <p:txBody>
          <a:bodyPr wrap="none" rtlCol="0">
            <a:spAutoFit/>
          </a:bodyPr>
          <a:lstStyle/>
          <a:p>
            <a:r>
              <a:rPr lang="en-US" b="1" dirty="0" smtClean="0"/>
              <a:t>Observations:</a:t>
            </a:r>
            <a:endParaRPr lang="en-US" b="1" dirty="0"/>
          </a:p>
        </p:txBody>
      </p:sp>
      <mc:AlternateContent xmlns:mc="http://schemas.openxmlformats.org/markup-compatibility/2006" xmlns:a14="http://schemas.microsoft.com/office/drawing/2010/main">
        <mc:Choice Requires="a14">
          <p:sp>
            <p:nvSpPr>
              <p:cNvPr id="121" name="TextBox 120"/>
              <p:cNvSpPr txBox="1"/>
              <p:nvPr/>
            </p:nvSpPr>
            <p:spPr>
              <a:xfrm>
                <a:off x="6379993" y="3324847"/>
                <a:ext cx="2669478" cy="1200329"/>
              </a:xfrm>
              <a:prstGeom prst="rect">
                <a:avLst/>
              </a:prstGeom>
              <a:noFill/>
            </p:spPr>
            <p:txBody>
              <a:bodyPr wrap="square" rtlCol="0">
                <a:spAutoFit/>
              </a:bodyPr>
              <a:lstStyle/>
              <a:p>
                <a:r>
                  <a:rPr lang="en-US" dirty="0" smtClean="0"/>
                  <a:t>Monotonic increase in  max shear stress with increasing crack speed for a fixed SIF level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𝐼</m:t>
                        </m:r>
                      </m:sub>
                    </m:sSub>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a14:m>
                <a:r>
                  <a:rPr lang="en-US" dirty="0" smtClean="0"/>
                  <a:t>)</a:t>
                </a:r>
              </a:p>
            </p:txBody>
          </p:sp>
        </mc:Choice>
        <mc:Fallback xmlns="">
          <p:sp>
            <p:nvSpPr>
              <p:cNvPr id="121" name="TextBox 120"/>
              <p:cNvSpPr txBox="1">
                <a:spLocks noRot="1" noChangeAspect="1" noMove="1" noResize="1" noEditPoints="1" noAdjustHandles="1" noChangeArrowheads="1" noChangeShapeType="1" noTextEdit="1"/>
              </p:cNvSpPr>
              <p:nvPr/>
            </p:nvSpPr>
            <p:spPr>
              <a:xfrm>
                <a:off x="6379993" y="3324847"/>
                <a:ext cx="2669478" cy="1200329"/>
              </a:xfrm>
              <a:prstGeom prst="rect">
                <a:avLst/>
              </a:prstGeom>
              <a:blipFill>
                <a:blip r:embed="rId24"/>
                <a:stretch>
                  <a:fillRect l="-2059" t="-2538" r="-915" b="-7107"/>
                </a:stretch>
              </a:blipFill>
            </p:spPr>
            <p:txBody>
              <a:bodyPr/>
              <a:lstStyle/>
              <a:p>
                <a:r>
                  <a:rPr lang="en-US">
                    <a:noFill/>
                  </a:rPr>
                  <a:t> </a:t>
                </a:r>
              </a:p>
            </p:txBody>
          </p:sp>
        </mc:Fallback>
      </mc:AlternateContent>
      <p:sp>
        <p:nvSpPr>
          <p:cNvPr id="124" name="TextBox 123"/>
          <p:cNvSpPr txBox="1"/>
          <p:nvPr/>
        </p:nvSpPr>
        <p:spPr>
          <a:xfrm>
            <a:off x="6379129" y="4633294"/>
            <a:ext cx="2669478" cy="923330"/>
          </a:xfrm>
          <a:prstGeom prst="rect">
            <a:avLst/>
          </a:prstGeom>
          <a:noFill/>
        </p:spPr>
        <p:txBody>
          <a:bodyPr wrap="square" rtlCol="0">
            <a:spAutoFit/>
          </a:bodyPr>
          <a:lstStyle/>
          <a:p>
            <a:r>
              <a:rPr lang="en-US" dirty="0" smtClean="0"/>
              <a:t>Maximum shear stress does not lie on the crack plane</a:t>
            </a:r>
          </a:p>
        </p:txBody>
      </p:sp>
    </p:spTree>
    <p:extLst>
      <p:ext uri="{BB962C8B-B14F-4D97-AF65-F5344CB8AC3E}">
        <p14:creationId xmlns:p14="http://schemas.microsoft.com/office/powerpoint/2010/main" val="8423132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27</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971705" y="136518"/>
            <a:ext cx="5200591" cy="646331"/>
          </a:xfrm>
          <a:prstGeom prst="rect">
            <a:avLst/>
          </a:prstGeom>
          <a:noFill/>
        </p:spPr>
        <p:txBody>
          <a:bodyPr wrap="none" rtlCol="0">
            <a:spAutoFit/>
          </a:bodyPr>
          <a:lstStyle/>
          <a:p>
            <a:r>
              <a:rPr lang="en-US" sz="3600" dirty="0" smtClean="0">
                <a:solidFill>
                  <a:srgbClr val="C00000"/>
                </a:solidFill>
              </a:rPr>
              <a:t>Observation Interpretation</a:t>
            </a:r>
          </a:p>
        </p:txBody>
      </p:sp>
      <p:pic>
        <p:nvPicPr>
          <p:cNvPr id="94" name="Picture 93"/>
          <p:cNvPicPr>
            <a:picLocks noChangeAspect="1"/>
          </p:cNvPicPr>
          <p:nvPr/>
        </p:nvPicPr>
        <p:blipFill rotWithShape="1">
          <a:blip r:embed="rId4" cstate="print">
            <a:extLst>
              <a:ext uri="{28A0092B-C50C-407E-A947-70E740481C1C}">
                <a14:useLocalDpi xmlns:a14="http://schemas.microsoft.com/office/drawing/2010/main" val="0"/>
              </a:ext>
            </a:extLst>
          </a:blip>
          <a:srcRect l="19449" t="2645" r="56456" b="2173"/>
          <a:stretch/>
        </p:blipFill>
        <p:spPr>
          <a:xfrm rot="5400000">
            <a:off x="3423689" y="-944984"/>
            <a:ext cx="2140299" cy="6341393"/>
          </a:xfrm>
          <a:prstGeom prst="rect">
            <a:avLst/>
          </a:prstGeom>
        </p:spPr>
      </p:pic>
      <p:sp>
        <p:nvSpPr>
          <p:cNvPr id="3" name="TextBox 2"/>
          <p:cNvSpPr txBox="1"/>
          <p:nvPr/>
        </p:nvSpPr>
        <p:spPr>
          <a:xfrm>
            <a:off x="1401303" y="769667"/>
            <a:ext cx="6464847" cy="369332"/>
          </a:xfrm>
          <a:prstGeom prst="rect">
            <a:avLst/>
          </a:prstGeom>
          <a:noFill/>
        </p:spPr>
        <p:txBody>
          <a:bodyPr wrap="none" rtlCol="0">
            <a:spAutoFit/>
          </a:bodyPr>
          <a:lstStyle/>
          <a:p>
            <a:r>
              <a:rPr lang="en-US" dirty="0" smtClean="0"/>
              <a:t>A brittle ceramic subjected to impact loading of increasing velocity</a:t>
            </a:r>
            <a:endParaRPr lang="en-US" dirty="0"/>
          </a:p>
        </p:txBody>
      </p:sp>
      <p:pic>
        <p:nvPicPr>
          <p:cNvPr id="97" name="Picture 96"/>
          <p:cNvPicPr>
            <a:picLocks noChangeAspect="1"/>
          </p:cNvPicPr>
          <p:nvPr/>
        </p:nvPicPr>
        <p:blipFill rotWithShape="1">
          <a:blip r:embed="rId4" cstate="print">
            <a:extLst>
              <a:ext uri="{28A0092B-C50C-407E-A947-70E740481C1C}">
                <a14:useLocalDpi xmlns:a14="http://schemas.microsoft.com/office/drawing/2010/main" val="0"/>
              </a:ext>
            </a:extLst>
          </a:blip>
          <a:srcRect l="46483" t="2645" r="29031" b="2173"/>
          <a:stretch/>
        </p:blipFill>
        <p:spPr>
          <a:xfrm rot="5400000">
            <a:off x="3406371" y="1348824"/>
            <a:ext cx="2174933" cy="6341393"/>
          </a:xfrm>
          <a:prstGeom prst="rect">
            <a:avLst/>
          </a:prstGeom>
        </p:spPr>
      </p:pic>
      <p:sp>
        <p:nvSpPr>
          <p:cNvPr id="18" name="TextBox 17"/>
          <p:cNvSpPr txBox="1"/>
          <p:nvPr/>
        </p:nvSpPr>
        <p:spPr>
          <a:xfrm>
            <a:off x="756674" y="5646547"/>
            <a:ext cx="8234926" cy="646331"/>
          </a:xfrm>
          <a:prstGeom prst="rect">
            <a:avLst/>
          </a:prstGeom>
          <a:noFill/>
        </p:spPr>
        <p:txBody>
          <a:bodyPr wrap="square" rtlCol="0">
            <a:spAutoFit/>
          </a:bodyPr>
          <a:lstStyle/>
          <a:p>
            <a:r>
              <a:rPr lang="en-US" dirty="0" smtClean="0"/>
              <a:t>Takeaway: The greater the impact velocity (crack velocity) the greater the presence of crack bi-furcation</a:t>
            </a:r>
            <a:endParaRPr lang="en-US" dirty="0"/>
          </a:p>
        </p:txBody>
      </p:sp>
    </p:spTree>
    <p:extLst>
      <p:ext uri="{BB962C8B-B14F-4D97-AF65-F5344CB8AC3E}">
        <p14:creationId xmlns:p14="http://schemas.microsoft.com/office/powerpoint/2010/main" val="24853955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28</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942131" y="136518"/>
            <a:ext cx="3259739" cy="646331"/>
          </a:xfrm>
          <a:prstGeom prst="rect">
            <a:avLst/>
          </a:prstGeom>
          <a:noFill/>
        </p:spPr>
        <p:txBody>
          <a:bodyPr wrap="none" rtlCol="0">
            <a:spAutoFit/>
          </a:bodyPr>
          <a:lstStyle/>
          <a:p>
            <a:r>
              <a:rPr lang="en-US" sz="3600" dirty="0" smtClean="0">
                <a:solidFill>
                  <a:srgbClr val="C00000"/>
                </a:solidFill>
              </a:rPr>
              <a:t>Announcements</a:t>
            </a:r>
          </a:p>
        </p:txBody>
      </p:sp>
      <p:sp>
        <p:nvSpPr>
          <p:cNvPr id="3" name="TextBox 2"/>
          <p:cNvSpPr txBox="1"/>
          <p:nvPr/>
        </p:nvSpPr>
        <p:spPr>
          <a:xfrm>
            <a:off x="507626" y="1420726"/>
            <a:ext cx="5424755" cy="923330"/>
          </a:xfrm>
          <a:prstGeom prst="rect">
            <a:avLst/>
          </a:prstGeom>
          <a:noFill/>
        </p:spPr>
        <p:txBody>
          <a:bodyPr wrap="none" rtlCol="0">
            <a:spAutoFit/>
          </a:bodyPr>
          <a:lstStyle/>
          <a:p>
            <a:r>
              <a:rPr lang="en-US" dirty="0" smtClean="0"/>
              <a:t>Due date for Lab 3 manuscripts: April 23</a:t>
            </a:r>
            <a:r>
              <a:rPr lang="en-US" baseline="30000" dirty="0" smtClean="0"/>
              <a:t>rd</a:t>
            </a:r>
            <a:r>
              <a:rPr lang="en-US" dirty="0" smtClean="0"/>
              <a:t> through 27</a:t>
            </a:r>
            <a:r>
              <a:rPr lang="en-US" baseline="30000" dirty="0" smtClean="0"/>
              <a:t>th</a:t>
            </a:r>
            <a:r>
              <a:rPr lang="en-US" dirty="0" smtClean="0"/>
              <a:t> </a:t>
            </a:r>
          </a:p>
          <a:p>
            <a:endParaRPr lang="en-US" dirty="0"/>
          </a:p>
          <a:p>
            <a:r>
              <a:rPr lang="en-US" dirty="0" smtClean="0"/>
              <a:t>Final presentations (Groups 2 and 4) : May 1</a:t>
            </a:r>
            <a:r>
              <a:rPr lang="en-US" baseline="30000" dirty="0" smtClean="0"/>
              <a:t>st</a:t>
            </a:r>
            <a:r>
              <a:rPr lang="en-US" dirty="0" smtClean="0"/>
              <a:t>   10:30am</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507626" y="2754786"/>
                <a:ext cx="7234518" cy="1200329"/>
              </a:xfrm>
              <a:prstGeom prst="rect">
                <a:avLst/>
              </a:prstGeom>
              <a:noFill/>
            </p:spPr>
            <p:txBody>
              <a:bodyPr wrap="square" rtlCol="0">
                <a:spAutoFit/>
              </a:bodyPr>
              <a:lstStyle/>
              <a:p>
                <a:r>
                  <a:rPr lang="en-US" dirty="0" smtClean="0"/>
                  <a:t>Manuscript for Lab 4 will be reduced down to a technical note following the format of Engineering Fracture Mechanics.</a:t>
                </a:r>
              </a:p>
              <a:p>
                <a:r>
                  <a:rPr lang="en-US" dirty="0"/>
                  <a:t>	</a:t>
                </a:r>
                <a14:m>
                  <m:oMath xmlns:m="http://schemas.openxmlformats.org/officeDocument/2006/math">
                    <m:r>
                      <a:rPr lang="en-US" i="1" dirty="0" smtClean="0">
                        <a:latin typeface="Cambria Math" panose="02040503050406030204" pitchFamily="18" charset="0"/>
                      </a:rPr>
                      <m:t>→</m:t>
                    </m:r>
                  </m:oMath>
                </a14:m>
                <a:r>
                  <a:rPr lang="en-US" dirty="0" smtClean="0"/>
                  <a:t> technical notes are generally only 5 pages in print</a:t>
                </a:r>
              </a:p>
              <a:p>
                <a:r>
                  <a:rPr lang="en-US" dirty="0"/>
                  <a:t> </a:t>
                </a:r>
                <a:r>
                  <a:rPr lang="en-US" dirty="0" smtClean="0"/>
                  <a:t>                </a:t>
                </a:r>
                <a14:m>
                  <m:oMath xmlns:m="http://schemas.openxmlformats.org/officeDocument/2006/math">
                    <m:r>
                      <a:rPr lang="en-US" i="1" dirty="0" smtClean="0">
                        <a:latin typeface="Cambria Math" panose="02040503050406030204" pitchFamily="18" charset="0"/>
                      </a:rPr>
                      <m:t>→</m:t>
                    </m:r>
                  </m:oMath>
                </a14:m>
                <a:r>
                  <a:rPr lang="en-US" dirty="0" smtClean="0"/>
                  <a:t> limited to 3-4 figures (exp. set-up</a:t>
                </a:r>
                <a:r>
                  <a:rPr lang="en-US" dirty="0"/>
                  <a:t> </a:t>
                </a:r>
                <a:r>
                  <a:rPr lang="en-US" dirty="0" smtClean="0"/>
                  <a:t>and results only)</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07626" y="2754786"/>
                <a:ext cx="7234518" cy="1200329"/>
              </a:xfrm>
              <a:prstGeom prst="rect">
                <a:avLst/>
              </a:prstGeom>
              <a:blipFill>
                <a:blip r:embed="rId4"/>
                <a:stretch>
                  <a:fillRect l="-674" t="-3046" r="-1095" b="-7107"/>
                </a:stretch>
              </a:blipFill>
            </p:spPr>
            <p:txBody>
              <a:bodyPr/>
              <a:lstStyle/>
              <a:p>
                <a:r>
                  <a:rPr lang="en-US">
                    <a:noFill/>
                  </a:rPr>
                  <a:t> </a:t>
                </a:r>
              </a:p>
            </p:txBody>
          </p:sp>
        </mc:Fallback>
      </mc:AlternateContent>
      <p:sp>
        <p:nvSpPr>
          <p:cNvPr id="41" name="TextBox 40"/>
          <p:cNvSpPr txBox="1"/>
          <p:nvPr/>
        </p:nvSpPr>
        <p:spPr>
          <a:xfrm>
            <a:off x="507626" y="4177378"/>
            <a:ext cx="5080302" cy="369332"/>
          </a:xfrm>
          <a:prstGeom prst="rect">
            <a:avLst/>
          </a:prstGeom>
          <a:noFill/>
        </p:spPr>
        <p:txBody>
          <a:bodyPr wrap="none" rtlCol="0">
            <a:spAutoFit/>
          </a:bodyPr>
          <a:lstStyle/>
          <a:p>
            <a:r>
              <a:rPr lang="en-US" dirty="0" smtClean="0"/>
              <a:t>Due date for all Lab 4 manuscripts: May 2</a:t>
            </a:r>
            <a:r>
              <a:rPr lang="en-US" baseline="30000" dirty="0" smtClean="0"/>
              <a:t>nd </a:t>
            </a:r>
            <a:r>
              <a:rPr lang="en-US" dirty="0" smtClean="0"/>
              <a:t> by 5pm.</a:t>
            </a:r>
            <a:endParaRPr lang="en-US" dirty="0"/>
          </a:p>
        </p:txBody>
      </p:sp>
    </p:spTree>
    <p:extLst>
      <p:ext uri="{BB962C8B-B14F-4D97-AF65-F5344CB8AC3E}">
        <p14:creationId xmlns:p14="http://schemas.microsoft.com/office/powerpoint/2010/main" val="12421580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28</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310723" y="136518"/>
            <a:ext cx="6522555" cy="646331"/>
          </a:xfrm>
          <a:prstGeom prst="rect">
            <a:avLst/>
          </a:prstGeom>
          <a:noFill/>
        </p:spPr>
        <p:txBody>
          <a:bodyPr wrap="none" rtlCol="0">
            <a:spAutoFit/>
          </a:bodyPr>
          <a:lstStyle/>
          <a:p>
            <a:r>
              <a:rPr lang="en-US" sz="3600" dirty="0" smtClean="0">
                <a:solidFill>
                  <a:srgbClr val="C00000"/>
                </a:solidFill>
              </a:rPr>
              <a:t>Growing Crack – Energy Approach</a:t>
            </a:r>
          </a:p>
        </p:txBody>
      </p:sp>
      <p:sp>
        <p:nvSpPr>
          <p:cNvPr id="2" name="TextBox 1"/>
          <p:cNvSpPr txBox="1"/>
          <p:nvPr/>
        </p:nvSpPr>
        <p:spPr>
          <a:xfrm>
            <a:off x="629083" y="904875"/>
            <a:ext cx="7885834" cy="646331"/>
          </a:xfrm>
          <a:prstGeom prst="rect">
            <a:avLst/>
          </a:prstGeom>
          <a:noFill/>
        </p:spPr>
        <p:txBody>
          <a:bodyPr wrap="square" rtlCol="0">
            <a:spAutoFit/>
          </a:bodyPr>
          <a:lstStyle/>
          <a:p>
            <a:r>
              <a:rPr lang="en-US" dirty="0" smtClean="0"/>
              <a:t>Analytical methods of fracture mechanics help to provide context of the validity of simulation results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286887" y="1620476"/>
                <a:ext cx="4570225" cy="369332"/>
              </a:xfrm>
              <a:prstGeom prst="rect">
                <a:avLst/>
              </a:prstGeom>
              <a:noFill/>
            </p:spPr>
            <p:txBody>
              <a:bodyPr wrap="none" rtlCol="0">
                <a:spAutoFit/>
              </a:bodyPr>
              <a:lstStyle/>
              <a:p>
                <a:r>
                  <a:rPr lang="en-US" dirty="0" smtClean="0"/>
                  <a:t>Work of applied loads vs.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𝐸</m:t>
                    </m:r>
                  </m:oMath>
                </a14:m>
                <a:r>
                  <a:rPr lang="en-US" dirty="0" smtClean="0"/>
                  <a:t> for crack advance</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286887" y="1620476"/>
                <a:ext cx="4570225" cy="369332"/>
              </a:xfrm>
              <a:prstGeom prst="rect">
                <a:avLst/>
              </a:prstGeom>
              <a:blipFill>
                <a:blip r:embed="rId4"/>
                <a:stretch>
                  <a:fillRect l="-1067" t="-10000" r="-267" b="-26667"/>
                </a:stretch>
              </a:blipFill>
            </p:spPr>
            <p:txBody>
              <a:bodyPr/>
              <a:lstStyle/>
              <a:p>
                <a:r>
                  <a:rPr lang="en-US">
                    <a:noFill/>
                  </a:rPr>
                  <a:t> </a:t>
                </a:r>
              </a:p>
            </p:txBody>
          </p:sp>
        </mc:Fallback>
      </mc:AlternateContent>
      <p:sp>
        <p:nvSpPr>
          <p:cNvPr id="5" name="Isosceles Triangle 4"/>
          <p:cNvSpPr/>
          <p:nvPr/>
        </p:nvSpPr>
        <p:spPr>
          <a:xfrm>
            <a:off x="4333873" y="2144310"/>
            <a:ext cx="457200" cy="274320"/>
          </a:xfrm>
          <a:prstGeom prst="triangl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37580" y="2000334"/>
            <a:ext cx="4049787" cy="134535"/>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29083" y="2714671"/>
            <a:ext cx="3793603" cy="369332"/>
          </a:xfrm>
          <a:prstGeom prst="rect">
            <a:avLst/>
          </a:prstGeom>
          <a:noFill/>
        </p:spPr>
        <p:txBody>
          <a:bodyPr wrap="none" rtlCol="0">
            <a:spAutoFit/>
          </a:bodyPr>
          <a:lstStyle/>
          <a:p>
            <a:r>
              <a:rPr lang="en-US" dirty="0" smtClean="0"/>
              <a:t>Origins: Griffith 1920 (course website)</a:t>
            </a:r>
            <a:endParaRPr lang="en-US" dirty="0"/>
          </a:p>
        </p:txBody>
      </p:sp>
      <p:grpSp>
        <p:nvGrpSpPr>
          <p:cNvPr id="15" name="Group 14"/>
          <p:cNvGrpSpPr>
            <a:grpSpLocks noChangeAspect="1"/>
          </p:cNvGrpSpPr>
          <p:nvPr/>
        </p:nvGrpSpPr>
        <p:grpSpPr>
          <a:xfrm>
            <a:off x="863803" y="3289076"/>
            <a:ext cx="2846167" cy="2743200"/>
            <a:chOff x="2286887" y="3768629"/>
            <a:chExt cx="2294635" cy="2211620"/>
          </a:xfrm>
        </p:grpSpPr>
        <p:cxnSp>
          <p:nvCxnSpPr>
            <p:cNvPr id="20" name="Straight Arrow Connector 19"/>
            <p:cNvCxnSpPr/>
            <p:nvPr/>
          </p:nvCxnSpPr>
          <p:spPr>
            <a:xfrm>
              <a:off x="3487528" y="4810564"/>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2286887" y="4744354"/>
              <a:ext cx="1190628" cy="171450"/>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3462042" y="545278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462042" y="5551964"/>
              <a:ext cx="457200"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p:cNvSpPr/>
                <p:nvPr/>
              </p:nvSpPr>
              <p:spPr>
                <a:xfrm>
                  <a:off x="3502821" y="5610917"/>
                  <a:ext cx="657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3502821" y="5610917"/>
                  <a:ext cx="657937" cy="369332"/>
                </a:xfrm>
                <a:prstGeom prst="rect">
                  <a:avLst/>
                </a:prstGeom>
                <a:blipFill>
                  <a:blip r:embed="rId5"/>
                  <a:stretch>
                    <a:fillRect/>
                  </a:stretch>
                </a:blipFill>
              </p:spPr>
              <p:txBody>
                <a:bodyPr/>
                <a:lstStyle/>
                <a:p>
                  <a:r>
                    <a:rPr lang="en-US">
                      <a:noFill/>
                    </a:rPr>
                    <a:t> </a:t>
                  </a:r>
                </a:p>
              </p:txBody>
            </p:sp>
          </mc:Fallback>
        </mc:AlternateContent>
        <p:sp>
          <p:nvSpPr>
            <p:cNvPr id="34" name="Freeform 33"/>
            <p:cNvSpPr>
              <a:spLocks noChangeAspect="1"/>
            </p:cNvSpPr>
            <p:nvPr/>
          </p:nvSpPr>
          <p:spPr>
            <a:xfrm>
              <a:off x="2286887" y="4711574"/>
              <a:ext cx="1645920" cy="237011"/>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rot="16200000">
              <a:off x="3057541" y="4343530"/>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305421" y="4805607"/>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305421" y="4805607"/>
                  <a:ext cx="276101"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180619" y="3768629"/>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3180619" y="3768629"/>
                  <a:ext cx="281423" cy="276999"/>
                </a:xfrm>
                <a:prstGeom prst="rect">
                  <a:avLst/>
                </a:prstGeom>
                <a:blipFill>
                  <a:blip r:embed="rId7"/>
                  <a:stretch>
                    <a:fillRect/>
                  </a:stretch>
                </a:blipFill>
              </p:spPr>
              <p:txBody>
                <a:bodyPr/>
                <a:lstStyle/>
                <a:p>
                  <a:r>
                    <a:rPr lang="en-US">
                      <a:noFill/>
                    </a:rPr>
                    <a:t> </a:t>
                  </a:r>
                </a:p>
              </p:txBody>
            </p:sp>
          </mc:Fallback>
        </mc:AlternateContent>
        <p:cxnSp>
          <p:nvCxnSpPr>
            <p:cNvPr id="40" name="Straight Arrow Connector 39"/>
            <p:cNvCxnSpPr/>
            <p:nvPr/>
          </p:nvCxnSpPr>
          <p:spPr>
            <a:xfrm rot="16200000">
              <a:off x="3503308" y="4343530"/>
              <a:ext cx="87902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013894" y="3800655"/>
                  <a:ext cx="340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013894" y="3800655"/>
                  <a:ext cx="340734" cy="276999"/>
                </a:xfrm>
                <a:prstGeom prst="rect">
                  <a:avLst/>
                </a:prstGeom>
                <a:blipFill>
                  <a:blip r:embed="rId8"/>
                  <a:stretch>
                    <a:fillRect t="-3571" r="-7246"/>
                  </a:stretch>
                </a:blipFill>
              </p:spPr>
              <p:txBody>
                <a:bodyPr/>
                <a:lstStyle/>
                <a:p>
                  <a:r>
                    <a:rPr lang="en-US">
                      <a:noFill/>
                    </a:rPr>
                    <a:t> </a:t>
                  </a:r>
                </a:p>
              </p:txBody>
            </p:sp>
          </mc:Fallback>
        </mc:AlternateContent>
        <p:cxnSp>
          <p:nvCxnSpPr>
            <p:cNvPr id="12" name="Straight Connector 11"/>
            <p:cNvCxnSpPr/>
            <p:nvPr/>
          </p:nvCxnSpPr>
          <p:spPr>
            <a:xfrm>
              <a:off x="3487528" y="4910905"/>
              <a:ext cx="0" cy="2470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942820" y="4910905"/>
              <a:ext cx="0" cy="2470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497053" y="5043395"/>
              <a:ext cx="45720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553348" y="5067828"/>
                  <a:ext cx="324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𝛥</m:t>
                        </m:r>
                        <m:r>
                          <a:rPr lang="en-US" b="0" i="1" smtClean="0">
                            <a:latin typeface="Cambria Math" panose="02040503050406030204" pitchFamily="18" charset="0"/>
                          </a:rPr>
                          <m:t>𝑥</m:t>
                        </m:r>
                      </m:oMath>
                    </m:oMathPara>
                  </a14:m>
                  <a:endParaRPr lang="en-US" i="1" dirty="0"/>
                </a:p>
              </p:txBody>
            </p:sp>
          </mc:Choice>
          <mc:Fallback xmlns="">
            <p:sp>
              <p:nvSpPr>
                <p:cNvPr id="13" name="TextBox 12"/>
                <p:cNvSpPr txBox="1">
                  <a:spLocks noRot="1" noChangeAspect="1" noMove="1" noResize="1" noEditPoints="1" noAdjustHandles="1" noChangeArrowheads="1" noChangeShapeType="1" noTextEdit="1"/>
                </p:cNvSpPr>
                <p:nvPr/>
              </p:nvSpPr>
              <p:spPr>
                <a:xfrm>
                  <a:off x="3553348" y="5067828"/>
                  <a:ext cx="324384" cy="276999"/>
                </a:xfrm>
                <a:prstGeom prst="rect">
                  <a:avLst/>
                </a:prstGeom>
                <a:blipFill>
                  <a:blip r:embed="rId9"/>
                  <a:stretch>
                    <a:fillRect l="-3030" r="-3030"/>
                  </a:stretch>
                </a:blipFill>
              </p:spPr>
              <p:txBody>
                <a:bodyPr/>
                <a:lstStyle/>
                <a:p>
                  <a:r>
                    <a:rPr lang="en-US">
                      <a:noFill/>
                    </a:rPr>
                    <a:t> </a:t>
                  </a:r>
                </a:p>
              </p:txBody>
            </p:sp>
          </mc:Fallback>
        </mc:AlternateContent>
      </p:grpSp>
      <p:sp>
        <p:nvSpPr>
          <p:cNvPr id="16" name="TextBox 15"/>
          <p:cNvSpPr txBox="1"/>
          <p:nvPr/>
        </p:nvSpPr>
        <p:spPr>
          <a:xfrm>
            <a:off x="3902543" y="3094083"/>
            <a:ext cx="4659566" cy="923330"/>
          </a:xfrm>
          <a:prstGeom prst="rect">
            <a:avLst/>
          </a:prstGeom>
          <a:noFill/>
        </p:spPr>
        <p:txBody>
          <a:bodyPr wrap="square" rtlCol="0">
            <a:spAutoFit/>
          </a:bodyPr>
          <a:lstStyle/>
          <a:p>
            <a:r>
              <a:rPr lang="en-US" b="1" dirty="0" smtClean="0">
                <a:solidFill>
                  <a:srgbClr val="C00000"/>
                </a:solidFill>
              </a:rPr>
              <a:t>Brittle material</a:t>
            </a:r>
            <a:r>
              <a:rPr lang="en-US" dirty="0" smtClean="0"/>
              <a:t>: crack advances when the total potential energy of the body is equal to the surface energy of the new crack surface</a:t>
            </a: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3902542" y="4091144"/>
                <a:ext cx="4827571" cy="1200329"/>
              </a:xfrm>
              <a:prstGeom prst="rect">
                <a:avLst/>
              </a:prstGeom>
              <a:noFill/>
            </p:spPr>
            <p:txBody>
              <a:bodyPr wrap="square" rtlCol="0">
                <a:spAutoFit/>
              </a:bodyPr>
              <a:lstStyle/>
              <a:p>
                <a:r>
                  <a:rPr lang="en-US" b="1" dirty="0" smtClean="0">
                    <a:solidFill>
                      <a:srgbClr val="C00000"/>
                    </a:solidFill>
                  </a:rPr>
                  <a:t>Energy release rate (</a:t>
                </a:r>
                <a14:m>
                  <m:oMath xmlns:m="http://schemas.openxmlformats.org/officeDocument/2006/math">
                    <m:r>
                      <a:rPr lang="en-US" b="1" i="1" dirty="0" smtClean="0">
                        <a:solidFill>
                          <a:srgbClr val="C00000"/>
                        </a:solidFill>
                        <a:latin typeface="Cambria Math" panose="02040503050406030204" pitchFamily="18" charset="0"/>
                      </a:rPr>
                      <m:t>𝑮</m:t>
                    </m:r>
                  </m:oMath>
                </a14:m>
                <a:r>
                  <a:rPr lang="en-US" b="1" dirty="0" smtClean="0">
                    <a:solidFill>
                      <a:srgbClr val="C00000"/>
                    </a:solidFill>
                  </a:rPr>
                  <a:t>)</a:t>
                </a:r>
                <a:r>
                  <a:rPr lang="en-US" dirty="0" smtClean="0"/>
                  <a:t>: the amount of energy per unit length along the crack edge supplied by the elastic energy in the body and by the loading system creating the new fracture surface</a:t>
                </a:r>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902542" y="4091144"/>
                <a:ext cx="4827571" cy="1200329"/>
              </a:xfrm>
              <a:prstGeom prst="rect">
                <a:avLst/>
              </a:prstGeom>
              <a:blipFill>
                <a:blip r:embed="rId10"/>
                <a:stretch>
                  <a:fillRect l="-1010"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120479" y="5304481"/>
                <a:ext cx="2009974"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 </m:t>
                    </m:r>
                  </m:oMath>
                </a14:m>
                <a:r>
                  <a:rPr lang="en-US" dirty="0" smtClean="0"/>
                  <a:t> crack driving force</a:t>
                </a:r>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4120479" y="5304481"/>
                <a:ext cx="2009974" cy="276999"/>
              </a:xfrm>
              <a:prstGeom prst="rect">
                <a:avLst/>
              </a:prstGeom>
              <a:blipFill>
                <a:blip r:embed="rId11"/>
                <a:stretch>
                  <a:fillRect l="-3030" t="-28261" r="-6061" b="-50000"/>
                </a:stretch>
              </a:blipFill>
            </p:spPr>
            <p:txBody>
              <a:bodyPr/>
              <a:lstStyle/>
              <a:p>
                <a:r>
                  <a:rPr lang="en-US">
                    <a:noFill/>
                  </a:rPr>
                  <a:t> </a:t>
                </a:r>
              </a:p>
            </p:txBody>
          </p:sp>
        </mc:Fallback>
      </mc:AlternateContent>
      <p:sp>
        <p:nvSpPr>
          <p:cNvPr id="38" name="TextBox 37"/>
          <p:cNvSpPr txBox="1"/>
          <p:nvPr/>
        </p:nvSpPr>
        <p:spPr>
          <a:xfrm>
            <a:off x="7472701" y="5856856"/>
            <a:ext cx="1361398" cy="369332"/>
          </a:xfrm>
          <a:prstGeom prst="rect">
            <a:avLst/>
          </a:prstGeom>
          <a:solidFill>
            <a:srgbClr val="FFBFBF"/>
          </a:solidFill>
          <a:ln w="25400">
            <a:solidFill>
              <a:srgbClr val="C00000"/>
            </a:solidFill>
          </a:ln>
        </p:spPr>
        <p:txBody>
          <a:bodyPr wrap="none" rtlCol="0">
            <a:spAutoFit/>
          </a:bodyPr>
          <a:lstStyle/>
          <a:p>
            <a:r>
              <a:rPr lang="en-US" b="1" dirty="0" smtClean="0"/>
              <a:t>DERIVATION</a:t>
            </a:r>
            <a:endParaRPr lang="en-US" b="1" dirty="0"/>
          </a:p>
        </p:txBody>
      </p:sp>
    </p:spTree>
    <p:extLst>
      <p:ext uri="{BB962C8B-B14F-4D97-AF65-F5344CB8AC3E}">
        <p14:creationId xmlns:p14="http://schemas.microsoft.com/office/powerpoint/2010/main" val="3930868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3</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925235" y="136518"/>
            <a:ext cx="3293530" cy="646331"/>
          </a:xfrm>
          <a:prstGeom prst="rect">
            <a:avLst/>
          </a:prstGeom>
          <a:noFill/>
        </p:spPr>
        <p:txBody>
          <a:bodyPr wrap="none" rtlCol="0">
            <a:spAutoFit/>
          </a:bodyPr>
          <a:lstStyle/>
          <a:p>
            <a:r>
              <a:rPr lang="en-US" sz="3600" dirty="0" smtClean="0">
                <a:solidFill>
                  <a:srgbClr val="C00000"/>
                </a:solidFill>
              </a:rPr>
              <a:t>Experiment Four</a:t>
            </a:r>
          </a:p>
        </p:txBody>
      </p:sp>
      <p:sp>
        <p:nvSpPr>
          <p:cNvPr id="2" name="TextBox 1"/>
          <p:cNvSpPr txBox="1"/>
          <p:nvPr/>
        </p:nvSpPr>
        <p:spPr>
          <a:xfrm>
            <a:off x="580103" y="855406"/>
            <a:ext cx="2927725" cy="369332"/>
          </a:xfrm>
          <a:prstGeom prst="rect">
            <a:avLst/>
          </a:prstGeom>
          <a:noFill/>
        </p:spPr>
        <p:txBody>
          <a:bodyPr wrap="none" rtlCol="0">
            <a:spAutoFit/>
          </a:bodyPr>
          <a:lstStyle/>
          <a:p>
            <a:r>
              <a:rPr lang="en-US" dirty="0" smtClean="0"/>
              <a:t>Brazil disk fracture specimen:</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38607" y="4363564"/>
                <a:ext cx="1445267" cy="611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𝑎</m:t>
                              </m:r>
                            </m:e>
                          </m:rad>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e>
                          </m:rad>
                          <m:r>
                            <a:rPr lang="en-US" b="0" i="1" smtClean="0">
                              <a:latin typeface="Cambria Math" panose="02040503050406030204" pitchFamily="18" charset="0"/>
                            </a:rPr>
                            <m:t>𝑅𝐵</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𝐼</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38607" y="4363564"/>
                <a:ext cx="1445267" cy="611578"/>
              </a:xfrm>
              <a:prstGeom prst="rect">
                <a:avLst/>
              </a:prstGeom>
              <a:blipFill>
                <a:blip r:embed="rId3"/>
                <a:stretch>
                  <a:fillRect b="-1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38607" y="5220163"/>
                <a:ext cx="1576714" cy="611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𝑎</m:t>
                              </m:r>
                            </m:e>
                          </m:rad>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e>
                          </m:rad>
                          <m:r>
                            <a:rPr lang="en-US" b="0" i="1" smtClean="0">
                              <a:latin typeface="Cambria Math" panose="02040503050406030204" pitchFamily="18" charset="0"/>
                            </a:rPr>
                            <m:t>𝑅𝐵</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𝐼𝐼</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38607" y="5220163"/>
                <a:ext cx="1576714" cy="6115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50645" y="4324660"/>
                <a:ext cx="261097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𝐼</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𝑅</m:t>
                                      </m:r>
                                    </m:den>
                                  </m:f>
                                </m:e>
                              </m:d>
                            </m:e>
                            <m:sup>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nary>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250645" y="4324660"/>
                <a:ext cx="2610971" cy="7562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250645" y="5220163"/>
                <a:ext cx="3382849"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𝐼𝐼</m:t>
                          </m:r>
                        </m:sub>
                      </m:sSub>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2</m:t>
                          </m:r>
                          <m:r>
                            <a:rPr lang="en-US" b="0" i="1" smtClean="0">
                              <a:latin typeface="Cambria Math" panose="02040503050406030204" pitchFamily="18" charset="0"/>
                            </a:rPr>
                            <m:t>𝜃</m:t>
                          </m:r>
                        </m:e>
                      </m:func>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𝑅</m:t>
                                      </m:r>
                                    </m:den>
                                  </m:f>
                                </m:e>
                              </m:d>
                            </m:e>
                            <m:sup>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e>
                      </m:nary>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250645" y="5220163"/>
                <a:ext cx="3382849" cy="756233"/>
              </a:xfrm>
              <a:prstGeom prst="rect">
                <a:avLst/>
              </a:prstGeom>
              <a:blipFill>
                <a:blip r:embed="rId6"/>
                <a:stretch>
                  <a:fillRect/>
                </a:stretch>
              </a:blipFill>
            </p:spPr>
            <p:txBody>
              <a:bodyPr/>
              <a:lstStyle/>
              <a:p>
                <a:r>
                  <a:rPr lang="en-US">
                    <a:noFill/>
                  </a:rPr>
                  <a:t> </a:t>
                </a:r>
              </a:p>
            </p:txBody>
          </p:sp>
        </mc:Fallback>
      </mc:AlternateContent>
      <p:grpSp>
        <p:nvGrpSpPr>
          <p:cNvPr id="51" name="Group 50"/>
          <p:cNvGrpSpPr/>
          <p:nvPr/>
        </p:nvGrpSpPr>
        <p:grpSpPr>
          <a:xfrm>
            <a:off x="449330" y="1313219"/>
            <a:ext cx="4670522" cy="2698674"/>
            <a:chOff x="225728" y="1484671"/>
            <a:chExt cx="4670522" cy="2698674"/>
          </a:xfrm>
        </p:grpSpPr>
        <p:sp>
          <p:nvSpPr>
            <p:cNvPr id="3" name="Oval 2"/>
            <p:cNvSpPr/>
            <p:nvPr/>
          </p:nvSpPr>
          <p:spPr>
            <a:xfrm>
              <a:off x="973393" y="1484671"/>
              <a:ext cx="2286000" cy="2286000"/>
            </a:xfrm>
            <a:prstGeom prst="ellipse">
              <a:avLst/>
            </a:prstGeom>
            <a:solidFill>
              <a:schemeClr val="accent1">
                <a:lumMod val="40000"/>
                <a:lumOff val="60000"/>
              </a:schemeClr>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1860000">
              <a:off x="1818444" y="2529952"/>
              <a:ext cx="595899" cy="195438"/>
            </a:xfrm>
            <a:prstGeom prst="roundRect">
              <a:avLst>
                <a:gd name="adj" fmla="val 50000"/>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p:cNvCxnSpPr/>
            <p:nvPr/>
          </p:nvCxnSpPr>
          <p:spPr>
            <a:xfrm flipV="1">
              <a:off x="973393" y="2627670"/>
              <a:ext cx="0" cy="1371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259393" y="2627670"/>
              <a:ext cx="0" cy="1371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73392" y="3906346"/>
              <a:ext cx="2286001" cy="0"/>
            </a:xfrm>
            <a:prstGeom prst="straightConnector1">
              <a:avLst/>
            </a:prstGeom>
            <a:ln w="190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1948719" y="3906346"/>
                  <a:ext cx="335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𝑅</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1948719" y="3906346"/>
                  <a:ext cx="335348" cy="276999"/>
                </a:xfrm>
                <a:prstGeom prst="rect">
                  <a:avLst/>
                </a:prstGeom>
                <a:blipFill>
                  <a:blip r:embed="rId7"/>
                  <a:stretch>
                    <a:fillRect l="-14545" r="-16364" b="-6667"/>
                  </a:stretch>
                </a:blipFill>
              </p:spPr>
              <p:txBody>
                <a:bodyPr/>
                <a:lstStyle/>
                <a:p>
                  <a:r>
                    <a:rPr lang="en-US">
                      <a:noFill/>
                    </a:rPr>
                    <a:t> </a:t>
                  </a:r>
                </a:p>
              </p:txBody>
            </p:sp>
          </mc:Fallback>
        </mc:AlternateContent>
        <p:cxnSp>
          <p:nvCxnSpPr>
            <p:cNvPr id="23" name="Straight Connector 22"/>
            <p:cNvCxnSpPr>
              <a:stCxn id="3" idx="2"/>
              <a:endCxn id="3" idx="6"/>
            </p:cNvCxnSpPr>
            <p:nvPr/>
          </p:nvCxnSpPr>
          <p:spPr>
            <a:xfrm>
              <a:off x="973393" y="2627671"/>
              <a:ext cx="228600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9" idx="1"/>
            </p:cNvCxnSpPr>
            <p:nvPr/>
          </p:nvCxnSpPr>
          <p:spPr>
            <a:xfrm flipV="1">
              <a:off x="1861001" y="2113456"/>
              <a:ext cx="1110659" cy="66767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9" name="Arc 28"/>
            <p:cNvSpPr/>
            <p:nvPr/>
          </p:nvSpPr>
          <p:spPr>
            <a:xfrm>
              <a:off x="1948719" y="1976568"/>
              <a:ext cx="914400" cy="914400"/>
            </a:xfrm>
            <a:prstGeom prst="arc">
              <a:avLst>
                <a:gd name="adj1" fmla="val 19969126"/>
                <a:gd name="adj2" fmla="val 131847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ctangle 29"/>
                <p:cNvSpPr/>
                <p:nvPr/>
              </p:nvSpPr>
              <p:spPr>
                <a:xfrm>
                  <a:off x="2784591" y="2249102"/>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𝜃</m:t>
                        </m:r>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2784591" y="2249102"/>
                  <a:ext cx="374140" cy="369332"/>
                </a:xfrm>
                <a:prstGeom prst="rect">
                  <a:avLst/>
                </a:prstGeom>
                <a:blipFill>
                  <a:blip r:embed="rId8"/>
                  <a:stretch>
                    <a:fillRect/>
                  </a:stretch>
                </a:blipFill>
              </p:spPr>
              <p:txBody>
                <a:bodyPr/>
                <a:lstStyle/>
                <a:p>
                  <a:r>
                    <a:rPr lang="en-US">
                      <a:noFill/>
                    </a:rPr>
                    <a:t> </a:t>
                  </a:r>
                </a:p>
              </p:txBody>
            </p:sp>
          </mc:Fallback>
        </mc:AlternateContent>
        <p:sp>
          <p:nvSpPr>
            <p:cNvPr id="31" name="Right Arrow 30"/>
            <p:cNvSpPr/>
            <p:nvPr/>
          </p:nvSpPr>
          <p:spPr>
            <a:xfrm>
              <a:off x="225728" y="2443682"/>
              <a:ext cx="731520" cy="365760"/>
            </a:xfrm>
            <a:prstGeom prst="rightArrow">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10800000">
              <a:off x="3263083" y="2443682"/>
              <a:ext cx="731520" cy="365760"/>
            </a:xfrm>
            <a:prstGeom prst="rightArrow">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422350" y="2224664"/>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422350" y="2224664"/>
                  <a:ext cx="201209" cy="276999"/>
                </a:xfrm>
                <a:prstGeom prst="rect">
                  <a:avLst/>
                </a:prstGeom>
                <a:blipFill>
                  <a:blip r:embed="rId9"/>
                  <a:stretch>
                    <a:fillRect l="-30303" r="-24242" b="-6667"/>
                  </a:stretch>
                </a:blipFill>
              </p:spPr>
              <p:txBody>
                <a:bodyPr/>
                <a:lstStyle/>
                <a:p>
                  <a:r>
                    <a:rPr lang="en-US">
                      <a:noFill/>
                    </a:rPr>
                    <a:t> </a:t>
                  </a:r>
                </a:p>
              </p:txBody>
            </p:sp>
          </mc:Fallback>
        </mc:AlternateContent>
        <p:cxnSp>
          <p:nvCxnSpPr>
            <p:cNvPr id="42" name="Straight Connector 41"/>
            <p:cNvCxnSpPr/>
            <p:nvPr/>
          </p:nvCxnSpPr>
          <p:spPr>
            <a:xfrm flipH="1" flipV="1">
              <a:off x="1623236" y="2431887"/>
              <a:ext cx="239846" cy="350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2148471" y="2135974"/>
              <a:ext cx="239846" cy="350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1710009" y="2261265"/>
              <a:ext cx="512723" cy="312996"/>
            </a:xfrm>
            <a:prstGeom prst="straightConnector1">
              <a:avLst/>
            </a:prstGeom>
            <a:ln w="190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1712021" y="2080667"/>
                  <a:ext cx="3150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𝑎</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1712021" y="2080667"/>
                  <a:ext cx="315022" cy="276999"/>
                </a:xfrm>
                <a:prstGeom prst="rect">
                  <a:avLst/>
                </a:prstGeom>
                <a:blipFill>
                  <a:blip r:embed="rId10"/>
                  <a:stretch>
                    <a:fillRect l="-19608" r="-15686" b="-6522"/>
                  </a:stretch>
                </a:blipFill>
              </p:spPr>
              <p:txBody>
                <a:bodyPr/>
                <a:lstStyle/>
                <a:p>
                  <a:r>
                    <a:rPr lang="en-US">
                      <a:noFill/>
                    </a:rPr>
                    <a:t> </a:t>
                  </a:r>
                </a:p>
              </p:txBody>
            </p:sp>
          </mc:Fallback>
        </mc:AlternateContent>
        <p:sp>
          <p:nvSpPr>
            <p:cNvPr id="43" name="Rectangle 42"/>
            <p:cNvSpPr/>
            <p:nvPr/>
          </p:nvSpPr>
          <p:spPr>
            <a:xfrm>
              <a:off x="4247460" y="1484671"/>
              <a:ext cx="274320" cy="2286000"/>
            </a:xfrm>
            <a:prstGeom prst="rect">
              <a:avLst/>
            </a:prstGeom>
            <a:solidFill>
              <a:schemeClr val="accent1">
                <a:lumMod val="40000"/>
                <a:lumOff val="60000"/>
              </a:schemeClr>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3609227" y="2251954"/>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3609227" y="2251954"/>
                  <a:ext cx="201209" cy="276999"/>
                </a:xfrm>
                <a:prstGeom prst="rect">
                  <a:avLst/>
                </a:prstGeom>
                <a:blipFill>
                  <a:blip r:embed="rId11"/>
                  <a:stretch>
                    <a:fillRect l="-30303" r="-24242" b="-6522"/>
                  </a:stretch>
                </a:blipFill>
              </p:spPr>
              <p:txBody>
                <a:bodyPr/>
                <a:lstStyle/>
                <a:p>
                  <a:r>
                    <a:rPr lang="en-US">
                      <a:noFill/>
                    </a:rPr>
                    <a:t> </a:t>
                  </a:r>
                </a:p>
              </p:txBody>
            </p:sp>
          </mc:Fallback>
        </mc:AlternateContent>
        <p:cxnSp>
          <p:nvCxnSpPr>
            <p:cNvPr id="45" name="Straight Connector 44"/>
            <p:cNvCxnSpPr/>
            <p:nvPr/>
          </p:nvCxnSpPr>
          <p:spPr>
            <a:xfrm>
              <a:off x="4247460" y="3767555"/>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530490" y="3767555"/>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872262" y="3906346"/>
              <a:ext cx="365760" cy="0"/>
            </a:xfrm>
            <a:prstGeom prst="straightConnector1">
              <a:avLst/>
            </a:prstGeom>
            <a:ln w="19050">
              <a:solidFill>
                <a:schemeClr val="tx1"/>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530490" y="3906346"/>
              <a:ext cx="365760" cy="0"/>
            </a:xfrm>
            <a:prstGeom prst="straightConnector1">
              <a:avLst/>
            </a:prstGeom>
            <a:ln w="19050">
              <a:solidFill>
                <a:schemeClr val="tx1"/>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4284031" y="3853416"/>
                  <a:ext cx="2114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4284031" y="3853416"/>
                  <a:ext cx="211404" cy="276999"/>
                </a:xfrm>
                <a:prstGeom prst="rect">
                  <a:avLst/>
                </a:prstGeom>
                <a:blipFill>
                  <a:blip r:embed="rId12"/>
                  <a:stretch>
                    <a:fillRect l="-25714" r="-22857" b="-6667"/>
                  </a:stretch>
                </a:blipFill>
              </p:spPr>
              <p:txBody>
                <a:bodyPr/>
                <a:lstStyle/>
                <a:p>
                  <a:r>
                    <a:rPr lang="en-US">
                      <a:noFill/>
                    </a:rPr>
                    <a:t> </a:t>
                  </a:r>
                </a:p>
              </p:txBody>
            </p:sp>
          </mc:Fallback>
        </mc:AlternateContent>
      </p:grpSp>
      <p:grpSp>
        <p:nvGrpSpPr>
          <p:cNvPr id="4" name="Group 3"/>
          <p:cNvGrpSpPr/>
          <p:nvPr/>
        </p:nvGrpSpPr>
        <p:grpSpPr>
          <a:xfrm>
            <a:off x="5515039" y="2712408"/>
            <a:ext cx="3118161" cy="1342009"/>
            <a:chOff x="5336608" y="1598517"/>
            <a:chExt cx="3118161" cy="1342009"/>
          </a:xfrm>
        </p:grpSpPr>
        <p:sp>
          <p:nvSpPr>
            <p:cNvPr id="53" name="TextBox 52"/>
            <p:cNvSpPr txBox="1"/>
            <p:nvPr/>
          </p:nvSpPr>
          <p:spPr>
            <a:xfrm>
              <a:off x="5336608" y="1598517"/>
              <a:ext cx="3118161" cy="369332"/>
            </a:xfrm>
            <a:prstGeom prst="rect">
              <a:avLst/>
            </a:prstGeom>
            <a:noFill/>
          </p:spPr>
          <p:txBody>
            <a:bodyPr wrap="none" rtlCol="0">
              <a:spAutoFit/>
            </a:bodyPr>
            <a:lstStyle/>
            <a:p>
              <a:r>
                <a:rPr lang="en-US" dirty="0" smtClean="0"/>
                <a:t>Nominal specimen dimensions:</a:t>
              </a:r>
              <a:endParaRPr lang="en-US" dirty="0"/>
            </a:p>
          </p:txBody>
        </p:sp>
        <mc:AlternateContent xmlns:mc="http://schemas.openxmlformats.org/markup-compatibility/2006" xmlns:a14="http://schemas.microsoft.com/office/drawing/2010/main">
          <mc:Choice Requires="a14">
            <p:sp>
              <p:nvSpPr>
                <p:cNvPr id="55" name="TextBox 54"/>
                <p:cNvSpPr txBox="1"/>
                <p:nvPr/>
              </p:nvSpPr>
              <p:spPr>
                <a:xfrm>
                  <a:off x="6218765" y="1951313"/>
                  <a:ext cx="13363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𝑅</m:t>
                        </m:r>
                        <m:r>
                          <a:rPr lang="en-US" b="0" i="1" smtClean="0">
                            <a:latin typeface="Cambria Math" panose="02040503050406030204" pitchFamily="18" charset="0"/>
                          </a:rPr>
                          <m:t>=25 </m:t>
                        </m:r>
                        <m:r>
                          <a:rPr lang="en-US" b="0" i="1" smtClean="0">
                            <a:latin typeface="Cambria Math" panose="02040503050406030204" pitchFamily="18" charset="0"/>
                          </a:rPr>
                          <m:t>𝑚𝑚</m:t>
                        </m:r>
                      </m:oMath>
                    </m:oMathPara>
                  </a14:m>
                  <a:endParaRPr lang="en-US" i="1" dirty="0"/>
                </a:p>
              </p:txBody>
            </p:sp>
          </mc:Choice>
          <mc:Fallback xmlns="">
            <p:sp>
              <p:nvSpPr>
                <p:cNvPr id="55" name="TextBox 54"/>
                <p:cNvSpPr txBox="1">
                  <a:spLocks noRot="1" noChangeAspect="1" noMove="1" noResize="1" noEditPoints="1" noAdjustHandles="1" noChangeArrowheads="1" noChangeShapeType="1" noTextEdit="1"/>
                </p:cNvSpPr>
                <p:nvPr/>
              </p:nvSpPr>
              <p:spPr>
                <a:xfrm>
                  <a:off x="6218765" y="1951313"/>
                  <a:ext cx="1336391" cy="276999"/>
                </a:xfrm>
                <a:prstGeom prst="rect">
                  <a:avLst/>
                </a:prstGeom>
                <a:blipFill>
                  <a:blip r:embed="rId13"/>
                  <a:stretch>
                    <a:fillRect l="-3636" r="-181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293048" y="2307420"/>
                  <a:ext cx="11878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𝑎</m:t>
                        </m:r>
                        <m:r>
                          <a:rPr lang="en-US" b="0" i="1" smtClean="0">
                            <a:latin typeface="Cambria Math" panose="02040503050406030204" pitchFamily="18" charset="0"/>
                          </a:rPr>
                          <m:t>=8 </m:t>
                        </m:r>
                        <m:r>
                          <a:rPr lang="en-US" b="0" i="1" smtClean="0">
                            <a:latin typeface="Cambria Math" panose="02040503050406030204" pitchFamily="18" charset="0"/>
                          </a:rPr>
                          <m:t>𝑚𝑚</m:t>
                        </m:r>
                      </m:oMath>
                    </m:oMathPara>
                  </a14:m>
                  <a:endParaRPr lang="en-US" i="1" dirty="0"/>
                </a:p>
              </p:txBody>
            </p:sp>
          </mc:Choice>
          <mc:Fallback xmlns="">
            <p:sp>
              <p:nvSpPr>
                <p:cNvPr id="65" name="TextBox 64"/>
                <p:cNvSpPr txBox="1">
                  <a:spLocks noRot="1" noChangeAspect="1" noMove="1" noResize="1" noEditPoints="1" noAdjustHandles="1" noChangeArrowheads="1" noChangeShapeType="1" noTextEdit="1"/>
                </p:cNvSpPr>
                <p:nvPr/>
              </p:nvSpPr>
              <p:spPr>
                <a:xfrm>
                  <a:off x="6293048" y="2307420"/>
                  <a:ext cx="1187825" cy="276999"/>
                </a:xfrm>
                <a:prstGeom prst="rect">
                  <a:avLst/>
                </a:prstGeom>
                <a:blipFill>
                  <a:blip r:embed="rId14"/>
                  <a:stretch>
                    <a:fillRect l="-4639" r="-309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344857" y="2663527"/>
                  <a:ext cx="10842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=3 </m:t>
                        </m:r>
                        <m:r>
                          <a:rPr lang="en-US" b="0" i="1" smtClean="0">
                            <a:latin typeface="Cambria Math" panose="02040503050406030204" pitchFamily="18" charset="0"/>
                          </a:rPr>
                          <m:t>𝑚𝑚</m:t>
                        </m:r>
                      </m:oMath>
                    </m:oMathPara>
                  </a14:m>
                  <a:endParaRPr lang="en-US" i="1" dirty="0"/>
                </a:p>
              </p:txBody>
            </p:sp>
          </mc:Choice>
          <mc:Fallback xmlns="">
            <p:sp>
              <p:nvSpPr>
                <p:cNvPr id="68" name="TextBox 67"/>
                <p:cNvSpPr txBox="1">
                  <a:spLocks noRot="1" noChangeAspect="1" noMove="1" noResize="1" noEditPoints="1" noAdjustHandles="1" noChangeArrowheads="1" noChangeShapeType="1" noTextEdit="1"/>
                </p:cNvSpPr>
                <p:nvPr/>
              </p:nvSpPr>
              <p:spPr>
                <a:xfrm>
                  <a:off x="6344857" y="2663527"/>
                  <a:ext cx="1084207" cy="276999"/>
                </a:xfrm>
                <a:prstGeom prst="rect">
                  <a:avLst/>
                </a:prstGeom>
                <a:blipFill>
                  <a:blip r:embed="rId15"/>
                  <a:stretch>
                    <a:fillRect l="-4494" r="-2809"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Rectangle 58"/>
              <p:cNvSpPr/>
              <p:nvPr/>
            </p:nvSpPr>
            <p:spPr>
              <a:xfrm>
                <a:off x="7028150" y="4572440"/>
                <a:ext cx="1629164"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oMath>
                </a14:m>
                <a:endParaRPr lang="en-US" dirty="0"/>
              </a:p>
            </p:txBody>
          </p:sp>
        </mc:Choice>
        <mc:Fallback xmlns="">
          <p:sp>
            <p:nvSpPr>
              <p:cNvPr id="59" name="Rectangle 58"/>
              <p:cNvSpPr>
                <a:spLocks noRot="1" noChangeAspect="1" noMove="1" noResize="1" noEditPoints="1" noAdjustHandles="1" noChangeArrowheads="1" noChangeShapeType="1" noTextEdit="1"/>
              </p:cNvSpPr>
              <p:nvPr/>
            </p:nvSpPr>
            <p:spPr>
              <a:xfrm>
                <a:off x="7028150" y="4572440"/>
                <a:ext cx="1629164" cy="369332"/>
              </a:xfrm>
              <a:prstGeom prst="rect">
                <a:avLst/>
              </a:prstGeom>
              <a:blipFill>
                <a:blip r:embed="rId16"/>
                <a:stretch>
                  <a:fillRect t="-8197" b="-24590"/>
                </a:stretch>
              </a:blipFill>
            </p:spPr>
            <p:txBody>
              <a:bodyPr/>
              <a:lstStyle/>
              <a:p>
                <a:r>
                  <a:rPr lang="en-US">
                    <a:noFill/>
                  </a:rPr>
                  <a:t> </a:t>
                </a:r>
              </a:p>
            </p:txBody>
          </p:sp>
        </mc:Fallback>
      </mc:AlternateContent>
      <p:sp>
        <p:nvSpPr>
          <p:cNvPr id="62" name="TextBox 61"/>
          <p:cNvSpPr txBox="1"/>
          <p:nvPr/>
        </p:nvSpPr>
        <p:spPr>
          <a:xfrm>
            <a:off x="5731328" y="4576069"/>
            <a:ext cx="1431674" cy="369332"/>
          </a:xfrm>
          <a:prstGeom prst="rect">
            <a:avLst/>
          </a:prstGeom>
          <a:noFill/>
        </p:spPr>
        <p:txBody>
          <a:bodyPr wrap="none" rtlCol="0">
            <a:spAutoFit/>
          </a:bodyPr>
          <a:lstStyle/>
          <a:p>
            <a:r>
              <a:rPr lang="en-US" dirty="0" smtClean="0"/>
              <a:t>For values of </a:t>
            </a:r>
            <a:endParaRPr lang="en-US" dirty="0"/>
          </a:p>
        </p:txBody>
      </p:sp>
      <p:sp>
        <p:nvSpPr>
          <p:cNvPr id="64" name="TextBox 63"/>
          <p:cNvSpPr txBox="1"/>
          <p:nvPr/>
        </p:nvSpPr>
        <p:spPr>
          <a:xfrm>
            <a:off x="5992585" y="4945401"/>
            <a:ext cx="2889574" cy="646331"/>
          </a:xfrm>
          <a:prstGeom prst="rect">
            <a:avLst/>
          </a:prstGeom>
          <a:noFill/>
        </p:spPr>
        <p:txBody>
          <a:bodyPr wrap="none" rtlCol="0">
            <a:spAutoFit/>
          </a:bodyPr>
          <a:lstStyle/>
          <a:p>
            <a:r>
              <a:rPr lang="en-US" dirty="0" smtClean="0"/>
              <a:t>consult Atkinson et al, 1982; </a:t>
            </a:r>
          </a:p>
          <a:p>
            <a:r>
              <a:rPr lang="en-US" dirty="0" smtClean="0"/>
              <a:t>              Shetty et al, 1987</a:t>
            </a:r>
            <a:endParaRPr lang="en-US" dirty="0"/>
          </a:p>
        </p:txBody>
      </p:sp>
      <p:grpSp>
        <p:nvGrpSpPr>
          <p:cNvPr id="11" name="Group 10"/>
          <p:cNvGrpSpPr/>
          <p:nvPr/>
        </p:nvGrpSpPr>
        <p:grpSpPr>
          <a:xfrm>
            <a:off x="6927784" y="999474"/>
            <a:ext cx="1463040" cy="1463040"/>
            <a:chOff x="6296630" y="967820"/>
            <a:chExt cx="1463040" cy="1463040"/>
          </a:xfrm>
        </p:grpSpPr>
        <p:grpSp>
          <p:nvGrpSpPr>
            <p:cNvPr id="48" name="Group 47"/>
            <p:cNvGrpSpPr>
              <a:grpSpLocks noChangeAspect="1"/>
            </p:cNvGrpSpPr>
            <p:nvPr/>
          </p:nvGrpSpPr>
          <p:grpSpPr>
            <a:xfrm>
              <a:off x="6296630" y="967820"/>
              <a:ext cx="1463040" cy="1463040"/>
              <a:chOff x="973393" y="1484671"/>
              <a:chExt cx="2286000" cy="2286000"/>
            </a:xfrm>
          </p:grpSpPr>
          <p:sp>
            <p:nvSpPr>
              <p:cNvPr id="56" name="Oval 55"/>
              <p:cNvSpPr/>
              <p:nvPr/>
            </p:nvSpPr>
            <p:spPr>
              <a:xfrm>
                <a:off x="973393" y="1484671"/>
                <a:ext cx="2286000" cy="2286000"/>
              </a:xfrm>
              <a:prstGeom prst="ellipse">
                <a:avLst/>
              </a:prstGeom>
              <a:solidFill>
                <a:schemeClr val="accent1">
                  <a:lumMod val="40000"/>
                  <a:lumOff val="60000"/>
                </a:schemeClr>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p:cNvSpPr/>
              <p:nvPr/>
            </p:nvSpPr>
            <p:spPr>
              <a:xfrm rot="-1860000">
                <a:off x="1818444" y="2529952"/>
                <a:ext cx="595899" cy="195438"/>
              </a:xfrm>
              <a:prstGeom prst="roundRect">
                <a:avLst>
                  <a:gd name="adj" fmla="val 50000"/>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p:cNvGrpSpPr/>
            <p:nvPr/>
          </p:nvGrpSpPr>
          <p:grpSpPr>
            <a:xfrm>
              <a:off x="6786862" y="1277354"/>
              <a:ext cx="376140" cy="930923"/>
              <a:chOff x="6786862" y="1296404"/>
              <a:chExt cx="376140" cy="930923"/>
            </a:xfrm>
          </p:grpSpPr>
          <p:sp>
            <p:nvSpPr>
              <p:cNvPr id="8" name="Block Arc 7"/>
              <p:cNvSpPr/>
              <p:nvPr/>
            </p:nvSpPr>
            <p:spPr>
              <a:xfrm rot="16200000">
                <a:off x="6517732" y="1578817"/>
                <a:ext cx="914400" cy="376140"/>
              </a:xfrm>
              <a:prstGeom prst="blockArc">
                <a:avLst>
                  <a:gd name="adj1" fmla="val 10800000"/>
                  <a:gd name="adj2" fmla="val 402590"/>
                  <a:gd name="adj3" fmla="val 14339"/>
                </a:avLst>
              </a:prstGeom>
              <a:solidFill>
                <a:schemeClr val="bg1">
                  <a:lumMod val="8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6830154" y="1296404"/>
                <a:ext cx="231663" cy="106006"/>
              </a:xfrm>
              <a:prstGeom prst="rect">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6847673" y="2121321"/>
                <a:ext cx="231663" cy="106006"/>
              </a:xfrm>
              <a:prstGeom prst="rect">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 name="TextBox 12"/>
          <p:cNvSpPr txBox="1"/>
          <p:nvPr/>
        </p:nvSpPr>
        <p:spPr>
          <a:xfrm>
            <a:off x="5640291" y="1125979"/>
            <a:ext cx="1373048" cy="646331"/>
          </a:xfrm>
          <a:prstGeom prst="rect">
            <a:avLst/>
          </a:prstGeom>
          <a:noFill/>
        </p:spPr>
        <p:txBody>
          <a:bodyPr wrap="square" rtlCol="0">
            <a:spAutoFit/>
          </a:bodyPr>
          <a:lstStyle/>
          <a:p>
            <a:r>
              <a:rPr lang="en-US" dirty="0" smtClean="0"/>
              <a:t>Conductive Ag paint</a:t>
            </a:r>
            <a:endParaRPr lang="en-US" dirty="0"/>
          </a:p>
        </p:txBody>
      </p:sp>
      <p:cxnSp>
        <p:nvCxnSpPr>
          <p:cNvPr id="18" name="Straight Connector 17"/>
          <p:cNvCxnSpPr/>
          <p:nvPr/>
        </p:nvCxnSpPr>
        <p:spPr>
          <a:xfrm>
            <a:off x="6686550" y="1579175"/>
            <a:ext cx="731466" cy="193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9687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620270" y="1938985"/>
            <a:ext cx="2523355" cy="1321189"/>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171390" y="1938985"/>
            <a:ext cx="2523355" cy="1321189"/>
          </a:xfrm>
          <a:prstGeom prst="rect">
            <a:avLst/>
          </a:prstGeom>
          <a:noFill/>
          <a:ln w="1905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29</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262408" y="136518"/>
            <a:ext cx="6619184" cy="646331"/>
          </a:xfrm>
          <a:prstGeom prst="rect">
            <a:avLst/>
          </a:prstGeom>
          <a:noFill/>
        </p:spPr>
        <p:txBody>
          <a:bodyPr wrap="none" rtlCol="0">
            <a:spAutoFit/>
          </a:bodyPr>
          <a:lstStyle/>
          <a:p>
            <a:r>
              <a:rPr lang="en-US" sz="3600" dirty="0" smtClean="0">
                <a:solidFill>
                  <a:srgbClr val="C00000"/>
                </a:solidFill>
              </a:rPr>
              <a:t>Growing Crack – Asymptotic Fields</a:t>
            </a:r>
          </a:p>
        </p:txBody>
      </p:sp>
      <mc:AlternateContent xmlns:mc="http://schemas.openxmlformats.org/markup-compatibility/2006" xmlns:a14="http://schemas.microsoft.com/office/drawing/2010/main">
        <mc:Choice Requires="a14">
          <p:sp>
            <p:nvSpPr>
              <p:cNvPr id="2" name="TextBox 1"/>
              <p:cNvSpPr txBox="1"/>
              <p:nvPr/>
            </p:nvSpPr>
            <p:spPr>
              <a:xfrm>
                <a:off x="520034" y="886167"/>
                <a:ext cx="8176291" cy="646331"/>
              </a:xfrm>
              <a:prstGeom prst="rect">
                <a:avLst/>
              </a:prstGeom>
              <a:noFill/>
            </p:spPr>
            <p:txBody>
              <a:bodyPr wrap="square" rtlCol="0">
                <a:spAutoFit/>
              </a:bodyPr>
              <a:lstStyle/>
              <a:p>
                <a:r>
                  <a:rPr lang="en-US" dirty="0" smtClean="0"/>
                  <a:t>Taking the same approach (</a:t>
                </a:r>
                <a14:m>
                  <m:oMath xmlns:m="http://schemas.openxmlformats.org/officeDocument/2006/math">
                    <m:r>
                      <m:rPr>
                        <m:sty m:val="p"/>
                      </m:rPr>
                      <a:rPr lang="en-US" b="0" i="0" smtClean="0">
                        <a:latin typeface="Cambria Math" panose="02040503050406030204" pitchFamily="18" charset="0"/>
                      </a:rPr>
                      <m:t>Γ</m:t>
                    </m:r>
                  </m:oMath>
                </a14:m>
                <a:r>
                  <a:rPr lang="en-US" dirty="0" smtClean="0"/>
                  <a:t> is a rectangle), can find the general solution for the energy release rate for moving crack:</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20034" y="886167"/>
                <a:ext cx="8176291" cy="646331"/>
              </a:xfrm>
              <a:prstGeom prst="rect">
                <a:avLst/>
              </a:prstGeom>
              <a:blipFill>
                <a:blip r:embed="rId4"/>
                <a:stretch>
                  <a:fillRect l="-596" t="-4717" b="-14151"/>
                </a:stretch>
              </a:blipFill>
            </p:spPr>
            <p:txBody>
              <a:bodyPr/>
              <a:lstStyle/>
              <a:p>
                <a:r>
                  <a:rPr lang="en-US">
                    <a:noFill/>
                  </a:rPr>
                  <a:t> </a:t>
                </a:r>
              </a:p>
            </p:txBody>
          </p:sp>
        </mc:Fallback>
      </mc:AlternateContent>
      <p:grpSp>
        <p:nvGrpSpPr>
          <p:cNvPr id="10" name="Group 9"/>
          <p:cNvGrpSpPr/>
          <p:nvPr/>
        </p:nvGrpSpPr>
        <p:grpSpPr>
          <a:xfrm>
            <a:off x="504265" y="3927023"/>
            <a:ext cx="7981950" cy="2273972"/>
            <a:chOff x="520034" y="1752600"/>
            <a:chExt cx="7981950" cy="2273972"/>
          </a:xfrm>
        </p:grpSpPr>
        <p:grpSp>
          <p:nvGrpSpPr>
            <p:cNvPr id="7" name="Group 6"/>
            <p:cNvGrpSpPr/>
            <p:nvPr/>
          </p:nvGrpSpPr>
          <p:grpSpPr>
            <a:xfrm>
              <a:off x="1650977" y="1752600"/>
              <a:ext cx="6103594" cy="742950"/>
              <a:chOff x="1650977" y="1476375"/>
              <a:chExt cx="6103594" cy="742950"/>
            </a:xfrm>
          </p:grpSpPr>
          <p:sp>
            <p:nvSpPr>
              <p:cNvPr id="6" name="Rectangle 5"/>
              <p:cNvSpPr/>
              <p:nvPr/>
            </p:nvSpPr>
            <p:spPr>
              <a:xfrm>
                <a:off x="1650977" y="1476375"/>
                <a:ext cx="6103594" cy="742950"/>
              </a:xfrm>
              <a:prstGeom prst="rect">
                <a:avLst/>
              </a:prstGeom>
              <a:solidFill>
                <a:srgbClr val="FFBFBF"/>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1650977" y="1548249"/>
                    <a:ext cx="6103594" cy="5992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𝑑</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𝜈</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𝐸</m:t>
                              </m:r>
                            </m:den>
                          </m:f>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m:t>
                                          </m:r>
                                        </m:sub>
                                        <m:sup>
                                          <m:r>
                                            <a:rPr lang="en-US" b="0" i="1" smtClean="0">
                                              <a:latin typeface="Cambria Math" panose="02040503050406030204" pitchFamily="18" charset="0"/>
                                            </a:rPr>
                                            <m:t>𝑑</m:t>
                                          </m:r>
                                        </m:sup>
                                      </m:sSubSup>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up>
                                          <m:r>
                                            <a:rPr lang="en-US" b="0" i="1" smtClean="0">
                                              <a:latin typeface="Cambria Math" panose="02040503050406030204" pitchFamily="18" charset="0"/>
                                            </a:rPr>
                                            <m:t>𝑑</m:t>
                                          </m:r>
                                        </m:sup>
                                      </m:sSubSup>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𝜇</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𝐼𝐼𝐼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𝐼𝐼𝐼</m:t>
                                      </m:r>
                                    </m:sub>
                                    <m:sup>
                                      <m:r>
                                        <a:rPr lang="en-US" b="0" i="1" smtClean="0">
                                          <a:latin typeface="Cambria Math" panose="02040503050406030204" pitchFamily="18" charset="0"/>
                                        </a:rPr>
                                        <m:t>𝑑</m:t>
                                      </m:r>
                                    </m:sup>
                                  </m:sSubSup>
                                </m:e>
                              </m:d>
                            </m:e>
                            <m:sup>
                              <m:r>
                                <a:rPr lang="en-US" b="0" i="1" smtClean="0">
                                  <a:latin typeface="Cambria Math" panose="02040503050406030204" pitchFamily="18" charset="0"/>
                                </a:rPr>
                                <m:t>2</m:t>
                              </m:r>
                            </m:sup>
                          </m:sSup>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650977" y="1548249"/>
                    <a:ext cx="6103594" cy="599203"/>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1460228" y="2660936"/>
                  <a:ext cx="2010870" cy="612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𝜈</m:t>
                                </m:r>
                              </m:e>
                            </m:d>
                            <m:r>
                              <a:rPr lang="en-US" b="0" i="1" smtClean="0">
                                <a:latin typeface="Cambria Math" panose="02040503050406030204" pitchFamily="18" charset="0"/>
                              </a:rPr>
                              <m:t>𝐷</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460228" y="2660936"/>
                  <a:ext cx="2010870" cy="61260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38597" y="2660936"/>
                  <a:ext cx="2076594" cy="612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𝜈</m:t>
                                </m:r>
                              </m:e>
                            </m:d>
                            <m:r>
                              <a:rPr lang="en-US" b="0" i="1" smtClean="0">
                                <a:latin typeface="Cambria Math" panose="02040503050406030204" pitchFamily="18" charset="0"/>
                              </a:rPr>
                              <m:t>𝐷</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den>
                        </m:f>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838597" y="2660936"/>
                  <a:ext cx="2076594" cy="612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282690" y="2683634"/>
                  <a:ext cx="1264192" cy="56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𝐼𝐼𝐼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den>
                        </m:f>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282690" y="2683634"/>
                  <a:ext cx="1264192" cy="56720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20034" y="3380241"/>
                  <a:ext cx="7981950" cy="646331"/>
                </a:xfrm>
                <a:prstGeom prst="rect">
                  <a:avLst/>
                </a:prstGeom>
                <a:noFill/>
              </p:spPr>
              <p:txBody>
                <a:bodyPr wrap="square" rtlCol="0">
                  <a:spAutoFit/>
                </a:bodyPr>
                <a:lstStyle/>
                <a:p>
                  <a:r>
                    <a:rPr lang="en-US" dirty="0" smtClean="0"/>
                    <a:t>The functions,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𝐼</m:t>
                          </m:r>
                        </m:sub>
                      </m:sSub>
                    </m:oMath>
                  </a14:m>
                  <a:r>
                    <a:rPr lang="en-US" dirty="0" smtClean="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𝐼𝐼</m:t>
                          </m:r>
                        </m:sub>
                      </m:sSub>
                    </m:oMath>
                  </a14:m>
                  <a:r>
                    <a:rPr lang="en-US" dirty="0" smtClean="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𝐼𝐼𝐼</m:t>
                          </m:r>
                        </m:sub>
                      </m:sSub>
                    </m:oMath>
                  </a14:m>
                  <a:r>
                    <a:rPr lang="en-US" dirty="0" smtClean="0"/>
                    <a:t> are universal functions, meaning they are independent of the applied loading and body geometry.</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20034" y="3380241"/>
                  <a:ext cx="7981950" cy="646331"/>
                </a:xfrm>
                <a:prstGeom prst="rect">
                  <a:avLst/>
                </a:prstGeom>
                <a:blipFill>
                  <a:blip r:embed="rId9"/>
                  <a:stretch>
                    <a:fillRect l="-688" t="-4717" r="-1070" b="-14151"/>
                  </a:stretch>
                </a:blipFill>
              </p:spPr>
              <p:txBody>
                <a:bodyPr/>
                <a:lstStyle/>
                <a:p>
                  <a:r>
                    <a:rPr lang="en-US">
                      <a:noFill/>
                    </a:rPr>
                    <a:t> </a:t>
                  </a:r>
                </a:p>
              </p:txBody>
            </p:sp>
          </mc:Fallback>
        </mc:AlternateContent>
      </p:grpSp>
      <p:cxnSp>
        <p:nvCxnSpPr>
          <p:cNvPr id="38" name="Straight Arrow Connector 37"/>
          <p:cNvCxnSpPr/>
          <p:nvPr/>
        </p:nvCxnSpPr>
        <p:spPr>
          <a:xfrm>
            <a:off x="4875917" y="2601613"/>
            <a:ext cx="1090305"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844305" y="3207703"/>
            <a:ext cx="0" cy="226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844305" y="3330714"/>
            <a:ext cx="567091"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4894885" y="3403837"/>
                <a:ext cx="816077" cy="4581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4894885" y="3403837"/>
                <a:ext cx="816077" cy="458103"/>
              </a:xfrm>
              <a:prstGeom prst="rect">
                <a:avLst/>
              </a:prstGeom>
              <a:blipFill>
                <a:blip r:embed="rId10"/>
                <a:stretch>
                  <a:fillRect/>
                </a:stretch>
              </a:blipFill>
            </p:spPr>
            <p:txBody>
              <a:bodyPr/>
              <a:lstStyle/>
              <a:p>
                <a:r>
                  <a:rPr lang="en-US">
                    <a:noFill/>
                  </a:rPr>
                  <a:t> </a:t>
                </a:r>
              </a:p>
            </p:txBody>
          </p:sp>
        </mc:Fallback>
      </mc:AlternateContent>
      <p:sp>
        <p:nvSpPr>
          <p:cNvPr id="43" name="Freeform 42"/>
          <p:cNvSpPr>
            <a:spLocks noChangeAspect="1"/>
          </p:cNvSpPr>
          <p:nvPr/>
        </p:nvSpPr>
        <p:spPr>
          <a:xfrm>
            <a:off x="3386693" y="2488355"/>
            <a:ext cx="2041529" cy="293978"/>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rot="16200000">
            <a:off x="4342580" y="2022324"/>
            <a:ext cx="1090304"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5776096" y="2595464"/>
                <a:ext cx="280911" cy="276999"/>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smtClean="0"/>
                  <a:t>’</a:t>
                </a:r>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5776096" y="2595464"/>
                <a:ext cx="280911" cy="276999"/>
              </a:xfrm>
              <a:prstGeom prst="rect">
                <a:avLst/>
              </a:prstGeom>
              <a:blipFill>
                <a:blip r:embed="rId11"/>
                <a:stretch>
                  <a:fillRect l="-21739" t="-28889" r="-47826"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495240" y="1309242"/>
                <a:ext cx="349065" cy="343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4495240" y="1309242"/>
                <a:ext cx="349065" cy="343577"/>
              </a:xfrm>
              <a:prstGeom prst="rect">
                <a:avLst/>
              </a:prstGeom>
              <a:blipFill>
                <a:blip r:embed="rId12"/>
                <a:stretch>
                  <a:fillRect/>
                </a:stretch>
              </a:blipFill>
            </p:spPr>
            <p:txBody>
              <a:bodyPr/>
              <a:lstStyle/>
              <a:p>
                <a:r>
                  <a:rPr lang="en-US">
                    <a:noFill/>
                  </a:rPr>
                  <a:t> </a:t>
                </a:r>
              </a:p>
            </p:txBody>
          </p:sp>
        </mc:Fallback>
      </mc:AlternateContent>
      <p:cxnSp>
        <p:nvCxnSpPr>
          <p:cNvPr id="47" name="Straight Arrow Connector 46"/>
          <p:cNvCxnSpPr/>
          <p:nvPr/>
        </p:nvCxnSpPr>
        <p:spPr>
          <a:xfrm rot="16200000">
            <a:off x="4895490" y="2022324"/>
            <a:ext cx="1090304"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5528799" y="1348966"/>
                <a:ext cx="422632" cy="343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5528799" y="1348966"/>
                <a:ext cx="422632" cy="343577"/>
              </a:xfrm>
              <a:prstGeom prst="rect">
                <a:avLst/>
              </a:prstGeom>
              <a:blipFill>
                <a:blip r:embed="rId13"/>
                <a:stretch>
                  <a:fillRect t="-1754" r="-7246"/>
                </a:stretch>
              </a:blipFill>
            </p:spPr>
            <p:txBody>
              <a:bodyPr/>
              <a:lstStyle/>
              <a:p>
                <a:r>
                  <a:rPr lang="en-US">
                    <a:noFill/>
                  </a:rPr>
                  <a:t> </a:t>
                </a:r>
              </a:p>
            </p:txBody>
          </p:sp>
        </mc:Fallback>
      </mc:AlternateContent>
      <p:cxnSp>
        <p:nvCxnSpPr>
          <p:cNvPr id="49" name="Straight Connector 48"/>
          <p:cNvCxnSpPr/>
          <p:nvPr/>
        </p:nvCxnSpPr>
        <p:spPr>
          <a:xfrm>
            <a:off x="4875917" y="2726071"/>
            <a:ext cx="0" cy="3063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440641" y="2726071"/>
            <a:ext cx="0" cy="3063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887731" y="2890406"/>
            <a:ext cx="56709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4957557" y="2920712"/>
                <a:ext cx="402352" cy="343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𝛥</m:t>
                      </m:r>
                      <m:r>
                        <a:rPr lang="en-US" b="0" i="1" smtClean="0">
                          <a:latin typeface="Cambria Math" panose="02040503050406030204" pitchFamily="18" charset="0"/>
                        </a:rPr>
                        <m:t>𝑥</m:t>
                      </m:r>
                    </m:oMath>
                  </m:oMathPara>
                </a14:m>
                <a:endParaRPr lang="en-US" i="1" dirty="0"/>
              </a:p>
            </p:txBody>
          </p:sp>
        </mc:Choice>
        <mc:Fallback xmlns="">
          <p:sp>
            <p:nvSpPr>
              <p:cNvPr id="52" name="TextBox 51"/>
              <p:cNvSpPr txBox="1">
                <a:spLocks noRot="1" noChangeAspect="1" noMove="1" noResize="1" noEditPoints="1" noAdjustHandles="1" noChangeArrowheads="1" noChangeShapeType="1" noTextEdit="1"/>
              </p:cNvSpPr>
              <p:nvPr/>
            </p:nvSpPr>
            <p:spPr>
              <a:xfrm>
                <a:off x="4957557" y="2920712"/>
                <a:ext cx="402352" cy="343577"/>
              </a:xfrm>
              <a:prstGeom prst="rect">
                <a:avLst/>
              </a:prstGeom>
              <a:blipFill>
                <a:blip r:embed="rId14"/>
                <a:stretch>
                  <a:fillRect l="-3030" r="-3030"/>
                </a:stretch>
              </a:blipFill>
            </p:spPr>
            <p:txBody>
              <a:bodyPr/>
              <a:lstStyle/>
              <a:p>
                <a:r>
                  <a:rPr lang="en-US">
                    <a:noFill/>
                  </a:rPr>
                  <a:t> </a:t>
                </a:r>
              </a:p>
            </p:txBody>
          </p:sp>
        </mc:Fallback>
      </mc:AlternateContent>
      <p:sp>
        <p:nvSpPr>
          <p:cNvPr id="39" name="Freeform 38"/>
          <p:cNvSpPr/>
          <p:nvPr/>
        </p:nvSpPr>
        <p:spPr>
          <a:xfrm>
            <a:off x="3386693" y="2519489"/>
            <a:ext cx="1476804" cy="212659"/>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Rectangle 32"/>
              <p:cNvSpPr/>
              <p:nvPr/>
            </p:nvSpPr>
            <p:spPr>
              <a:xfrm>
                <a:off x="6970426" y="1723438"/>
                <a:ext cx="3003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Γ</m:t>
                      </m:r>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6970426" y="1723438"/>
                <a:ext cx="300311" cy="369332"/>
              </a:xfrm>
              <a:prstGeom prst="rect">
                <a:avLst/>
              </a:prstGeom>
              <a:blipFill>
                <a:blip r:embed="rId15"/>
                <a:stretch>
                  <a:fillRect/>
                </a:stretch>
              </a:blipFill>
            </p:spPr>
            <p:txBody>
              <a:bodyPr/>
              <a:lstStyle/>
              <a:p>
                <a:r>
                  <a:rPr lang="en-US">
                    <a:noFill/>
                  </a:rPr>
                  <a:t> </a:t>
                </a:r>
              </a:p>
            </p:txBody>
          </p:sp>
        </mc:Fallback>
      </mc:AlternateContent>
      <p:cxnSp>
        <p:nvCxnSpPr>
          <p:cNvPr id="35" name="Straight Connector 34"/>
          <p:cNvCxnSpPr/>
          <p:nvPr/>
        </p:nvCxnSpPr>
        <p:spPr>
          <a:xfrm flipV="1">
            <a:off x="6718980" y="1933815"/>
            <a:ext cx="300311" cy="192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727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61786" y="5026125"/>
            <a:ext cx="7191614" cy="1233125"/>
          </a:xfrm>
          <a:prstGeom prst="rect">
            <a:avLst/>
          </a:prstGeom>
          <a:solidFill>
            <a:srgbClr val="FFBFBF"/>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30</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38955" y="136518"/>
            <a:ext cx="8666090" cy="646331"/>
          </a:xfrm>
          <a:prstGeom prst="rect">
            <a:avLst/>
          </a:prstGeom>
          <a:noFill/>
        </p:spPr>
        <p:txBody>
          <a:bodyPr wrap="none" rtlCol="0">
            <a:spAutoFit/>
          </a:bodyPr>
          <a:lstStyle/>
          <a:p>
            <a:r>
              <a:rPr lang="en-US" sz="3600" dirty="0" smtClean="0">
                <a:solidFill>
                  <a:srgbClr val="C00000"/>
                </a:solidFill>
              </a:rPr>
              <a:t>Reminder: Growing Crack – Asymptotic Fields</a:t>
            </a:r>
          </a:p>
        </p:txBody>
      </p:sp>
      <p:sp>
        <p:nvSpPr>
          <p:cNvPr id="3" name="TextBox 2"/>
          <p:cNvSpPr txBox="1"/>
          <p:nvPr/>
        </p:nvSpPr>
        <p:spPr>
          <a:xfrm>
            <a:off x="229670" y="1008149"/>
            <a:ext cx="3420552" cy="369332"/>
          </a:xfrm>
          <a:prstGeom prst="rect">
            <a:avLst/>
          </a:prstGeom>
          <a:noFill/>
        </p:spPr>
        <p:txBody>
          <a:bodyPr wrap="none" rtlCol="0">
            <a:spAutoFit/>
          </a:bodyPr>
          <a:lstStyle/>
          <a:p>
            <a:r>
              <a:rPr lang="en-US" dirty="0" smtClean="0"/>
              <a:t>Steady state mode 1 crack growth:</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108652" y="1497273"/>
                <a:ext cx="13894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𝑐𝑜𝑛𝑠𝑡</m:t>
                      </m:r>
                      <m:r>
                        <a:rPr lang="en-US" b="0" i="1" smtClean="0">
                          <a:latin typeface="Cambria Math" panose="02040503050406030204" pitchFamily="18" charset="0"/>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108652" y="1497273"/>
                <a:ext cx="1389419" cy="276999"/>
              </a:xfrm>
              <a:prstGeom prst="rect">
                <a:avLst/>
              </a:prstGeom>
              <a:blipFill>
                <a:blip r:embed="rId4"/>
                <a:stretch>
                  <a:fillRect l="-2193"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61786" y="1843542"/>
                <a:ext cx="1095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𝑣</m:t>
                          </m:r>
                        </m:num>
                        <m:den>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=0</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961786" y="1843542"/>
                <a:ext cx="1095556" cy="276999"/>
              </a:xfrm>
              <a:prstGeom prst="rect">
                <a:avLst/>
              </a:prstGeom>
              <a:blipFill>
                <a:blip r:embed="rId5"/>
                <a:stretch>
                  <a:fillRect l="-12291" t="-169565" r="-5028" b="-2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379873" y="1489301"/>
                <a:ext cx="3452612" cy="618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m:t>
                              </m:r>
                            </m:sub>
                            <m:sup>
                              <m:r>
                                <a:rPr lang="en-US" b="0" i="1" smtClean="0">
                                  <a:latin typeface="Cambria Math" panose="02040503050406030204" pitchFamily="18" charset="0"/>
                                </a:rPr>
                                <m:t>𝑑</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𝑖𝑗</m:t>
                          </m:r>
                        </m:sub>
                        <m:sup>
                          <m:r>
                            <a:rPr lang="en-US" b="0" i="1" smtClean="0">
                              <a:latin typeface="Cambria Math" panose="02040503050406030204" pitchFamily="18" charset="0"/>
                            </a:rPr>
                            <m:t>𝐼</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𝜈</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up>
                      </m:sSub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379873" y="1489301"/>
                <a:ext cx="3452612" cy="618567"/>
              </a:xfrm>
              <a:prstGeom prst="rect">
                <a:avLst/>
              </a:prstGeom>
              <a:blipFill>
                <a:blip r:embed="rId6"/>
                <a:stretch>
                  <a:fillRect/>
                </a:stretch>
              </a:blipFill>
            </p:spPr>
            <p:txBody>
              <a:bodyPr/>
              <a:lstStyle/>
              <a:p>
                <a:r>
                  <a:rPr lang="en-US">
                    <a:noFill/>
                  </a:rPr>
                  <a:t> </a:t>
                </a:r>
              </a:p>
            </p:txBody>
          </p:sp>
        </mc:Fallback>
      </mc:AlternateContent>
      <p:grpSp>
        <p:nvGrpSpPr>
          <p:cNvPr id="18" name="Group 17"/>
          <p:cNvGrpSpPr/>
          <p:nvPr/>
        </p:nvGrpSpPr>
        <p:grpSpPr>
          <a:xfrm>
            <a:off x="518708" y="2622511"/>
            <a:ext cx="7595209" cy="3542610"/>
            <a:chOff x="518708" y="2641561"/>
            <a:chExt cx="7595209" cy="3542610"/>
          </a:xfrm>
        </p:grpSpPr>
        <mc:AlternateContent xmlns:mc="http://schemas.openxmlformats.org/markup-compatibility/2006" xmlns:a14="http://schemas.microsoft.com/office/drawing/2010/main">
          <mc:Choice Requires="a14">
            <p:sp>
              <p:nvSpPr>
                <p:cNvPr id="7" name="Rectangle 6"/>
                <p:cNvSpPr/>
                <p:nvPr/>
              </p:nvSpPr>
              <p:spPr>
                <a:xfrm>
                  <a:off x="560888" y="2641561"/>
                  <a:ext cx="7553029" cy="853311"/>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Σ</m:t>
                            </m:r>
                          </m:e>
                          <m:sub>
                            <m:r>
                              <a:rPr lang="en-US" b="0" i="1" smtClean="0">
                                <a:latin typeface="Cambria Math" panose="02040503050406030204" pitchFamily="18" charset="0"/>
                              </a:rPr>
                              <m:t>11</m:t>
                            </m:r>
                          </m:sub>
                          <m:sup>
                            <m:r>
                              <a:rPr lang="en-US" i="1">
                                <a:latin typeface="Cambria Math" panose="02040503050406030204" pitchFamily="18" charset="0"/>
                              </a:rPr>
                              <m:t>𝐼</m:t>
                            </m:r>
                          </m:sup>
                        </m:sSubSup>
                        <m:d>
                          <m:dPr>
                            <m:ctrlPr>
                              <a:rPr lang="en-US" i="1">
                                <a:latin typeface="Cambria Math" panose="02040503050406030204" pitchFamily="18" charset="0"/>
                              </a:rPr>
                            </m:ctrlPr>
                          </m:dPr>
                          <m:e>
                            <m:r>
                              <a:rPr lang="en-US" i="1">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d>
                              <m:dPr>
                                <m:ctrlPr>
                                  <a:rPr lang="en-US" b="0" i="1" smtClean="0">
                                    <a:latin typeface="Cambria Math" panose="02040503050406030204" pitchFamily="18" charset="0"/>
                                  </a:rPr>
                                </m:ctrlPr>
                              </m:dPr>
                              <m:e>
                                <m:r>
                                  <a:rPr lang="en-US" b="0" i="1" smtClean="0">
                                    <a:latin typeface="Cambria Math" panose="02040503050406030204" pitchFamily="18" charset="0"/>
                                  </a:rPr>
                                  <m:t>1+2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𝑑</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𝑑</m:t>
                                                </m:r>
                                              </m:sub>
                                            </m:sSub>
                                          </m:num>
                                          <m:den>
                                            <m:r>
                                              <a:rPr lang="en-US" i="1">
                                                <a:latin typeface="Cambria Math" panose="02040503050406030204" pitchFamily="18" charset="0"/>
                                              </a:rPr>
                                              <m:t>2</m:t>
                                            </m:r>
                                          </m:den>
                                        </m:f>
                                      </m:e>
                                    </m:d>
                                  </m:e>
                                </m:func>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𝑑</m:t>
                                        </m:r>
                                      </m:sub>
                                    </m:sSub>
                                  </m:e>
                                </m:rad>
                              </m:den>
                            </m:f>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m:t>
                                            </m:r>
                                          </m:den>
                                        </m:f>
                                      </m:e>
                                    </m:d>
                                  </m:e>
                                </m:func>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𝑠</m:t>
                                        </m:r>
                                      </m:sub>
                                    </m:sSub>
                                  </m:e>
                                </m:rad>
                              </m:den>
                            </m:f>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60888" y="2641561"/>
                  <a:ext cx="7553029" cy="8533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18708" y="3411950"/>
                  <a:ext cx="6370142" cy="853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Σ</m:t>
                            </m:r>
                          </m:e>
                          <m:sub>
                            <m:r>
                              <a:rPr lang="en-US" b="0" i="1" smtClean="0">
                                <a:latin typeface="Cambria Math" panose="02040503050406030204" pitchFamily="18" charset="0"/>
                              </a:rPr>
                              <m:t>12</m:t>
                            </m:r>
                          </m:sub>
                          <m:sup>
                            <m:r>
                              <a:rPr lang="en-US" i="1">
                                <a:latin typeface="Cambria Math" panose="02040503050406030204" pitchFamily="18" charset="0"/>
                              </a:rPr>
                              <m:t>𝐼</m:t>
                            </m:r>
                          </m:sup>
                        </m:sSubSup>
                        <m:d>
                          <m:dPr>
                            <m:ctrlPr>
                              <a:rPr lang="en-US" i="1">
                                <a:latin typeface="Cambria Math" panose="02040503050406030204" pitchFamily="18" charset="0"/>
                              </a:rPr>
                            </m:ctrlPr>
                          </m:dPr>
                          <m:e>
                            <m:r>
                              <a:rPr lang="en-US" i="1">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𝑑</m:t>
                                                </m:r>
                                              </m:sub>
                                            </m:sSub>
                                          </m:num>
                                          <m:den>
                                            <m:r>
                                              <a:rPr lang="en-US" i="1">
                                                <a:latin typeface="Cambria Math" panose="02040503050406030204" pitchFamily="18" charset="0"/>
                                              </a:rPr>
                                              <m:t>2</m:t>
                                            </m:r>
                                          </m:den>
                                        </m:f>
                                      </m:e>
                                    </m:d>
                                  </m:e>
                                </m:func>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𝑑</m:t>
                                        </m:r>
                                      </m:sub>
                                    </m:sSub>
                                  </m:e>
                                </m:rad>
                              </m:den>
                            </m:f>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m:t>
                                            </m:r>
                                          </m:den>
                                        </m:f>
                                      </m:e>
                                    </m:d>
                                  </m:e>
                                </m:func>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𝑠</m:t>
                                        </m:r>
                                      </m:sub>
                                    </m:sSub>
                                  </m:e>
                                </m:rad>
                              </m:den>
                            </m:f>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518708" y="3411950"/>
                  <a:ext cx="6370142" cy="8533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18708" y="4191864"/>
                  <a:ext cx="6180346" cy="853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Σ</m:t>
                            </m:r>
                          </m:e>
                          <m:sub>
                            <m:r>
                              <a:rPr lang="en-US" b="0" i="1" smtClean="0">
                                <a:latin typeface="Cambria Math" panose="02040503050406030204" pitchFamily="18" charset="0"/>
                              </a:rPr>
                              <m:t>22</m:t>
                            </m:r>
                          </m:sub>
                          <m:sup>
                            <m:r>
                              <a:rPr lang="en-US" i="1">
                                <a:latin typeface="Cambria Math" panose="02040503050406030204" pitchFamily="18" charset="0"/>
                              </a:rPr>
                              <m:t>𝐼</m:t>
                            </m:r>
                          </m:sup>
                        </m:sSubSup>
                        <m:d>
                          <m:dPr>
                            <m:ctrlPr>
                              <a:rPr lang="en-US" i="1">
                                <a:latin typeface="Cambria Math" panose="02040503050406030204" pitchFamily="18" charset="0"/>
                              </a:rPr>
                            </m:ctrlPr>
                          </m:dPr>
                          <m:e>
                            <m:r>
                              <a:rPr lang="en-US" i="1">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num>
                          <m:den>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f>
                                          <m:fPr>
                                            <m:type m:val="skw"/>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𝑑</m:t>
                                                </m:r>
                                              </m:sub>
                                            </m:sSub>
                                          </m:num>
                                          <m:den>
                                            <m:r>
                                              <a:rPr lang="en-US" i="1">
                                                <a:latin typeface="Cambria Math" panose="02040503050406030204" pitchFamily="18" charset="0"/>
                                              </a:rPr>
                                              <m:t>2</m:t>
                                            </m:r>
                                          </m:den>
                                        </m:f>
                                      </m:e>
                                    </m:d>
                                  </m:e>
                                </m:func>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b="0" i="1" smtClean="0">
                                            <a:latin typeface="Cambria Math" panose="02040503050406030204" pitchFamily="18" charset="0"/>
                                          </a:rPr>
                                          <m:t>𝑑</m:t>
                                        </m:r>
                                      </m:sub>
                                    </m:sSub>
                                  </m:e>
                                </m:ra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f>
                                          <m:fPr>
                                            <m:type m:val="skw"/>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m:t>
                                            </m:r>
                                          </m:den>
                                        </m:f>
                                      </m:e>
                                    </m:d>
                                  </m:e>
                                </m:func>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𝑠</m:t>
                                        </m:r>
                                      </m:sub>
                                    </m:sSub>
                                  </m:e>
                                </m:rad>
                              </m:den>
                            </m:f>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518708" y="4191864"/>
                  <a:ext cx="6180346" cy="85331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225542" y="5098610"/>
                  <a:ext cx="26929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e>
                            </m:d>
                          </m:e>
                          <m:sup>
                            <m:r>
                              <a:rPr lang="en-US" b="0" i="1" smtClean="0">
                                <a:latin typeface="Cambria Math" panose="02040503050406030204" pitchFamily="18" charset="0"/>
                              </a:rPr>
                              <m:t>2</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225542" y="5098610"/>
                  <a:ext cx="2692917" cy="276999"/>
                </a:xfrm>
                <a:prstGeom prst="rect">
                  <a:avLst/>
                </a:prstGeom>
                <a:blipFill>
                  <a:blip r:embed="rId10"/>
                  <a:stretch>
                    <a:fillRect l="-1584" t="-4444" r="-679" b="-17778"/>
                  </a:stretch>
                </a:blipFill>
              </p:spPr>
              <p:txBody>
                <a:bodyPr/>
                <a:lstStyle/>
                <a:p>
                  <a:r>
                    <a:rPr lang="en-US">
                      <a:noFill/>
                    </a:rPr>
                    <a:t> </a:t>
                  </a:r>
                </a:p>
              </p:txBody>
            </p:sp>
          </mc:Fallback>
        </mc:AlternateContent>
        <p:grpSp>
          <p:nvGrpSpPr>
            <p:cNvPr id="12" name="Group 11"/>
            <p:cNvGrpSpPr/>
            <p:nvPr/>
          </p:nvGrpSpPr>
          <p:grpSpPr>
            <a:xfrm>
              <a:off x="1065982" y="5491443"/>
              <a:ext cx="7012036" cy="692728"/>
              <a:chOff x="1115505" y="5491443"/>
              <a:chExt cx="7012036" cy="692728"/>
            </a:xfrm>
          </p:grpSpPr>
          <p:grpSp>
            <p:nvGrpSpPr>
              <p:cNvPr id="2" name="Group 1"/>
              <p:cNvGrpSpPr/>
              <p:nvPr/>
            </p:nvGrpSpPr>
            <p:grpSpPr>
              <a:xfrm>
                <a:off x="1115505" y="5491443"/>
                <a:ext cx="6951636" cy="276999"/>
                <a:chOff x="1115505" y="5443818"/>
                <a:chExt cx="6951636" cy="276999"/>
              </a:xfrm>
            </p:grpSpPr>
            <mc:AlternateContent xmlns:mc="http://schemas.openxmlformats.org/markup-compatibility/2006" xmlns:a14="http://schemas.microsoft.com/office/drawing/2010/main">
              <mc:Choice Requires="a14">
                <p:sp>
                  <p:nvSpPr>
                    <p:cNvPr id="20" name="TextBox 19"/>
                    <p:cNvSpPr txBox="1"/>
                    <p:nvPr/>
                  </p:nvSpPr>
                  <p:spPr>
                    <a:xfrm>
                      <a:off x="1115505" y="5443818"/>
                      <a:ext cx="15592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15505" y="5443818"/>
                      <a:ext cx="1559208" cy="276999"/>
                    </a:xfrm>
                    <a:prstGeom prst="rect">
                      <a:avLst/>
                    </a:prstGeom>
                    <a:blipFill>
                      <a:blip r:embed="rId11"/>
                      <a:stretch>
                        <a:fillRect l="-1953" t="-4348" r="-391"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428792" y="5443818"/>
                      <a:ext cx="21963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𝛾</m:t>
                                </m:r>
                              </m:e>
                              <m:sub>
                                <m:r>
                                  <a:rPr lang="en-US" b="0" i="1" smtClean="0">
                                    <a:latin typeface="Cambria Math" panose="02040503050406030204" pitchFamily="18" charset="0"/>
                                  </a:rPr>
                                  <m:t>𝑠</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r>
                                  <a:rPr lang="en-US" b="0" i="1" smtClean="0">
                                    <a:latin typeface="Cambria Math" panose="02040503050406030204" pitchFamily="18" charset="0"/>
                                  </a:rPr>
                                  <m:t>𝜃</m:t>
                                </m:r>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428792" y="5443818"/>
                      <a:ext cx="2196307" cy="276999"/>
                    </a:xfrm>
                    <a:prstGeom prst="rect">
                      <a:avLst/>
                    </a:prstGeom>
                    <a:blipFill>
                      <a:blip r:embed="rId12"/>
                      <a:stretch>
                        <a:fillRect l="-2216" t="-4348" r="-27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79178" y="5443818"/>
                      <a:ext cx="16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𝑠</m:t>
                                    </m:r>
                                  </m:sub>
                                </m:sSub>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rPr>
                                  <m:t>𝜃</m:t>
                                </m:r>
                              </m:e>
                            </m:func>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79178" y="5443818"/>
                      <a:ext cx="1687963" cy="276999"/>
                    </a:xfrm>
                    <a:prstGeom prst="rect">
                      <a:avLst/>
                    </a:prstGeom>
                    <a:blipFill>
                      <a:blip r:embed="rId13"/>
                      <a:stretch>
                        <a:fillRect l="-2166" r="-2527" b="-10870"/>
                      </a:stretch>
                    </a:blipFill>
                  </p:spPr>
                  <p:txBody>
                    <a:bodyPr/>
                    <a:lstStyle/>
                    <a:p>
                      <a:r>
                        <a:rPr lang="en-US">
                          <a:noFill/>
                        </a:rPr>
                        <a:t> </a:t>
                      </a:r>
                    </a:p>
                  </p:txBody>
                </p:sp>
              </mc:Fallback>
            </mc:AlternateContent>
          </p:grpSp>
          <p:grpSp>
            <p:nvGrpSpPr>
              <p:cNvPr id="11" name="Group 10"/>
              <p:cNvGrpSpPr/>
              <p:nvPr/>
            </p:nvGrpSpPr>
            <p:grpSpPr>
              <a:xfrm>
                <a:off x="1115505" y="5896207"/>
                <a:ext cx="7012036" cy="287964"/>
                <a:chOff x="1115505" y="5896207"/>
                <a:chExt cx="7012036" cy="287964"/>
              </a:xfrm>
            </p:grpSpPr>
            <mc:AlternateContent xmlns:mc="http://schemas.openxmlformats.org/markup-compatibility/2006" xmlns:a14="http://schemas.microsoft.com/office/drawing/2010/main">
              <mc:Choice Requires="a14">
                <p:sp>
                  <p:nvSpPr>
                    <p:cNvPr id="9" name="TextBox 8"/>
                    <p:cNvSpPr txBox="1"/>
                    <p:nvPr/>
                  </p:nvSpPr>
                  <p:spPr>
                    <a:xfrm>
                      <a:off x="1115505" y="5896207"/>
                      <a:ext cx="1590179" cy="287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𝑑</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115505" y="5896207"/>
                      <a:ext cx="1590179" cy="287964"/>
                    </a:xfrm>
                    <a:prstGeom prst="rect">
                      <a:avLst/>
                    </a:prstGeom>
                    <a:blipFill>
                      <a:blip r:embed="rId14"/>
                      <a:stretch>
                        <a:fillRect l="-1916" t="-2128" r="-1533" b="-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428792" y="5896207"/>
                      <a:ext cx="2223814" cy="287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𝛾</m:t>
                                </m:r>
                              </m:e>
                              <m:sub>
                                <m:r>
                                  <a:rPr lang="en-US" b="0" i="1" smtClean="0">
                                    <a:latin typeface="Cambria Math" panose="02040503050406030204" pitchFamily="18" charset="0"/>
                                  </a:rPr>
                                  <m:t>𝑑</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r>
                                  <a:rPr lang="en-US" b="0" i="1" smtClean="0">
                                    <a:latin typeface="Cambria Math" panose="02040503050406030204" pitchFamily="18" charset="0"/>
                                  </a:rPr>
                                  <m:t>𝜃</m:t>
                                </m:r>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𝑑</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428792" y="5896207"/>
                      <a:ext cx="2223814" cy="287964"/>
                    </a:xfrm>
                    <a:prstGeom prst="rect">
                      <a:avLst/>
                    </a:prstGeom>
                    <a:blipFill>
                      <a:blip r:embed="rId15"/>
                      <a:stretch>
                        <a:fillRect l="-2192" t="-2128" r="-822" b="-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379178" y="5907172"/>
                      <a:ext cx="1748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𝑑</m:t>
                                    </m:r>
                                  </m:sub>
                                </m:sSub>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𝑑</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rPr>
                                  <m:t>𝜃</m:t>
                                </m:r>
                              </m:e>
                            </m:func>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379178" y="5907172"/>
                      <a:ext cx="1748363" cy="276999"/>
                    </a:xfrm>
                    <a:prstGeom prst="rect">
                      <a:avLst/>
                    </a:prstGeom>
                    <a:blipFill>
                      <a:blip r:embed="rId16"/>
                      <a:stretch>
                        <a:fillRect l="-2091" r="-2439" b="-17778"/>
                      </a:stretch>
                    </a:blipFill>
                  </p:spPr>
                  <p:txBody>
                    <a:bodyPr/>
                    <a:lstStyle/>
                    <a:p>
                      <a:r>
                        <a:rPr lang="en-US">
                          <a:noFill/>
                        </a:rPr>
                        <a:t> </a:t>
                      </a:r>
                    </a:p>
                  </p:txBody>
                </p:sp>
              </mc:Fallback>
            </mc:AlternateContent>
          </p:grpSp>
        </p:grpSp>
      </p:grpSp>
      <p:grpSp>
        <p:nvGrpSpPr>
          <p:cNvPr id="30" name="Group 29"/>
          <p:cNvGrpSpPr>
            <a:grpSpLocks noChangeAspect="1"/>
          </p:cNvGrpSpPr>
          <p:nvPr/>
        </p:nvGrpSpPr>
        <p:grpSpPr>
          <a:xfrm>
            <a:off x="4058632" y="892001"/>
            <a:ext cx="1026736" cy="1045499"/>
            <a:chOff x="2738875" y="1380042"/>
            <a:chExt cx="1815695" cy="1848876"/>
          </a:xfrm>
        </p:grpSpPr>
        <p:cxnSp>
          <p:nvCxnSpPr>
            <p:cNvPr id="31" name="Straight Arrow Connector 30"/>
            <p:cNvCxnSpPr/>
            <p:nvPr/>
          </p:nvCxnSpPr>
          <p:spPr>
            <a:xfrm flipH="1" flipV="1">
              <a:off x="2738875" y="1646596"/>
              <a:ext cx="0" cy="1559717"/>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738875" y="3228918"/>
              <a:ext cx="1554480"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4066309" y="2685991"/>
                  <a:ext cx="488261" cy="489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4066309" y="2685991"/>
                  <a:ext cx="488261" cy="489849"/>
                </a:xfrm>
                <a:prstGeom prst="rect">
                  <a:avLst/>
                </a:prstGeom>
                <a:blipFill>
                  <a:blip r:embed="rId17"/>
                  <a:stretch>
                    <a:fillRect l="-13333" r="-6667"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876493" y="1380042"/>
                  <a:ext cx="497674" cy="489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2876493" y="1380042"/>
                  <a:ext cx="497674" cy="489849"/>
                </a:xfrm>
                <a:prstGeom prst="rect">
                  <a:avLst/>
                </a:prstGeom>
                <a:blipFill>
                  <a:blip r:embed="rId18"/>
                  <a:stretch>
                    <a:fillRect l="-13043" r="-6522" b="-15217"/>
                  </a:stretch>
                </a:blipFill>
              </p:spPr>
              <p:txBody>
                <a:bodyPr/>
                <a:lstStyle/>
                <a:p>
                  <a:r>
                    <a:rPr lang="en-US">
                      <a:noFill/>
                    </a:rPr>
                    <a:t> </a:t>
                  </a:r>
                </a:p>
              </p:txBody>
            </p:sp>
          </mc:Fallback>
        </mc:AlternateContent>
      </p:grpSp>
      <p:sp>
        <p:nvSpPr>
          <p:cNvPr id="19" name="Freeform 18"/>
          <p:cNvSpPr/>
          <p:nvPr/>
        </p:nvSpPr>
        <p:spPr>
          <a:xfrm>
            <a:off x="2857500" y="1876425"/>
            <a:ext cx="1190628" cy="171450"/>
          </a:xfrm>
          <a:custGeom>
            <a:avLst/>
            <a:gdLst>
              <a:gd name="connsiteX0" fmla="*/ 0 w 1190628"/>
              <a:gd name="connsiteY0" fmla="*/ 0 h 171450"/>
              <a:gd name="connsiteX1" fmla="*/ 1190625 w 1190628"/>
              <a:gd name="connsiteY1" fmla="*/ 57150 h 171450"/>
              <a:gd name="connsiteX2" fmla="*/ 9525 w 1190628"/>
              <a:gd name="connsiteY2" fmla="*/ 171450 h 171450"/>
            </a:gdLst>
            <a:ahLst/>
            <a:cxnLst>
              <a:cxn ang="0">
                <a:pos x="connsiteX0" y="connsiteY0"/>
              </a:cxn>
              <a:cxn ang="0">
                <a:pos x="connsiteX1" y="connsiteY1"/>
              </a:cxn>
              <a:cxn ang="0">
                <a:pos x="connsiteX2" y="connsiteY2"/>
              </a:cxn>
            </a:cxnLst>
            <a:rect l="l" t="t" r="r" b="b"/>
            <a:pathLst>
              <a:path w="1190628" h="171450">
                <a:moveTo>
                  <a:pt x="0" y="0"/>
                </a:moveTo>
                <a:cubicBezTo>
                  <a:pt x="594519" y="14287"/>
                  <a:pt x="1189038" y="28575"/>
                  <a:pt x="1190625" y="57150"/>
                </a:cubicBezTo>
                <a:cubicBezTo>
                  <a:pt x="1192213" y="85725"/>
                  <a:pt x="600869" y="128587"/>
                  <a:pt x="9525" y="17145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4048128" y="2047875"/>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048128" y="2147050"/>
            <a:ext cx="457200"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p:cNvSpPr/>
              <p:nvPr/>
            </p:nvSpPr>
            <p:spPr>
              <a:xfrm>
                <a:off x="4088907" y="2206003"/>
                <a:ext cx="657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4088907" y="2206003"/>
                <a:ext cx="657937" cy="369332"/>
              </a:xfrm>
              <a:prstGeom prst="rect">
                <a:avLst/>
              </a:prstGeom>
              <a:blipFill>
                <a:blip r:embed="rId19"/>
                <a:stretch>
                  <a:fillRect/>
                </a:stretch>
              </a:blipFill>
            </p:spPr>
            <p:txBody>
              <a:bodyPr/>
              <a:lstStyle/>
              <a:p>
                <a:r>
                  <a:rPr lang="en-US">
                    <a:noFill/>
                  </a:rPr>
                  <a:t> </a:t>
                </a:r>
              </a:p>
            </p:txBody>
          </p:sp>
        </mc:Fallback>
      </mc:AlternateContent>
      <p:sp>
        <p:nvSpPr>
          <p:cNvPr id="27" name="TextBox 26"/>
          <p:cNvSpPr txBox="1"/>
          <p:nvPr/>
        </p:nvSpPr>
        <p:spPr>
          <a:xfrm>
            <a:off x="5210175" y="1021834"/>
            <a:ext cx="3206070" cy="369332"/>
          </a:xfrm>
          <a:prstGeom prst="rect">
            <a:avLst/>
          </a:prstGeom>
          <a:noFill/>
        </p:spPr>
        <p:txBody>
          <a:bodyPr wrap="none" rtlCol="0">
            <a:spAutoFit/>
          </a:bodyPr>
          <a:lstStyle/>
          <a:p>
            <a:r>
              <a:rPr lang="en-US" dirty="0" smtClean="0"/>
              <a:t>Stress field around the crack tip:</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1178255" y="2140587"/>
                <a:ext cx="879087" cy="346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12</m:t>
                          </m:r>
                        </m:sub>
                        <m:sup>
                          <m:r>
                            <a:rPr lang="en-US" b="0" i="1" smtClean="0">
                              <a:latin typeface="Cambria Math" panose="02040503050406030204" pitchFamily="18" charset="0"/>
                            </a:rPr>
                            <m:t>(1)</m:t>
                          </m:r>
                        </m:sup>
                      </m:sSubSup>
                      <m:r>
                        <a:rPr lang="en-US" b="0" i="1" smtClean="0">
                          <a:latin typeface="Cambria Math" panose="02040503050406030204" pitchFamily="18" charset="0"/>
                        </a:rPr>
                        <m:t>=0</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1178255" y="2140587"/>
                <a:ext cx="879087" cy="346185"/>
              </a:xfrm>
              <a:prstGeom prst="rect">
                <a:avLst/>
              </a:prstGeom>
              <a:blipFill>
                <a:blip r:embed="rId20"/>
                <a:stretch>
                  <a:fillRect l="-3472" t="-3509" r="-6250" b="-17544"/>
                </a:stretch>
              </a:blipFill>
            </p:spPr>
            <p:txBody>
              <a:bodyPr/>
              <a:lstStyle/>
              <a:p>
                <a:r>
                  <a:rPr lang="en-US">
                    <a:noFill/>
                  </a:rPr>
                  <a:t> </a:t>
                </a:r>
              </a:p>
            </p:txBody>
          </p:sp>
        </mc:Fallback>
      </mc:AlternateContent>
    </p:spTree>
    <p:extLst>
      <p:ext uri="{BB962C8B-B14F-4D97-AF65-F5344CB8AC3E}">
        <p14:creationId xmlns:p14="http://schemas.microsoft.com/office/powerpoint/2010/main" val="3807247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31</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119292" y="136518"/>
            <a:ext cx="6905417" cy="646331"/>
          </a:xfrm>
          <a:prstGeom prst="rect">
            <a:avLst/>
          </a:prstGeom>
          <a:noFill/>
        </p:spPr>
        <p:txBody>
          <a:bodyPr wrap="none" rtlCol="0">
            <a:spAutoFit/>
          </a:bodyPr>
          <a:lstStyle/>
          <a:p>
            <a:r>
              <a:rPr lang="en-US" sz="3600" dirty="0" smtClean="0">
                <a:solidFill>
                  <a:srgbClr val="C00000"/>
                </a:solidFill>
              </a:rPr>
              <a:t>Growing Crack – Universal Solutions</a:t>
            </a:r>
          </a:p>
        </p:txBody>
      </p:sp>
      <p:sp>
        <p:nvSpPr>
          <p:cNvPr id="3" name="TextBox 2"/>
          <p:cNvSpPr txBox="1"/>
          <p:nvPr/>
        </p:nvSpPr>
        <p:spPr>
          <a:xfrm>
            <a:off x="317713" y="790969"/>
            <a:ext cx="8191500" cy="646331"/>
          </a:xfrm>
          <a:prstGeom prst="rect">
            <a:avLst/>
          </a:prstGeom>
          <a:noFill/>
        </p:spPr>
        <p:txBody>
          <a:bodyPr wrap="square" rtlCol="0">
            <a:spAutoFit/>
          </a:bodyPr>
          <a:lstStyle/>
          <a:p>
            <a:r>
              <a:rPr lang="en-US" dirty="0" smtClean="0"/>
              <a:t>Universal solutions have been found to allow for the scaling of equilibrium field solutions to obtain the dynamic solution.</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422126" y="4312144"/>
                <a:ext cx="351487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𝐺</m:t>
                          </m:r>
                        </m:e>
                        <m:sup>
                          <m:r>
                            <a:rPr lang="en-US" i="1">
                              <a:latin typeface="Cambria Math" panose="02040503050406030204" pitchFamily="18" charset="0"/>
                            </a:rPr>
                            <m:t>𝑑</m:t>
                          </m:r>
                        </m:sup>
                      </m:s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𝜈</m:t>
                              </m:r>
                            </m:e>
                            <m:sup>
                              <m:r>
                                <a:rPr lang="en-US" i="1">
                                  <a:latin typeface="Cambria Math" panose="02040503050406030204" pitchFamily="18" charset="0"/>
                                </a:rPr>
                                <m:t>2</m:t>
                              </m:r>
                            </m:sup>
                          </m:sSup>
                        </m:num>
                        <m:den>
                          <m:r>
                            <a:rPr lang="en-US" i="1">
                              <a:latin typeface="Cambria Math" panose="02040503050406030204" pitchFamily="18" charset="0"/>
                            </a:rPr>
                            <m:t>𝐸</m:t>
                          </m:r>
                        </m:den>
                      </m:f>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𝜈</m:t>
                              </m:r>
                            </m:e>
                          </m:d>
                          <m:sSup>
                            <m:sSupPr>
                              <m:ctrlPr>
                                <a:rPr lang="en-US" i="1">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𝐾</m:t>
                                      </m:r>
                                    </m:e>
                                    <m:sub>
                                      <m:r>
                                        <a:rPr lang="en-US" i="1">
                                          <a:latin typeface="Cambria Math" panose="02040503050406030204" pitchFamily="18" charset="0"/>
                                        </a:rPr>
                                        <m:t>𝐼</m:t>
                                      </m:r>
                                    </m:sub>
                                    <m:sup>
                                      <m:r>
                                        <a:rPr lang="en-US" i="1">
                                          <a:latin typeface="Cambria Math" panose="02040503050406030204" pitchFamily="18" charset="0"/>
                                        </a:rPr>
                                        <m:t>𝑑</m:t>
                                      </m:r>
                                    </m:sup>
                                  </m:sSubSup>
                                </m:e>
                              </m:d>
                            </m:e>
                            <m:sup>
                              <m:r>
                                <a:rPr lang="en-US" i="1">
                                  <a:latin typeface="Cambria Math" panose="02040503050406030204" pitchFamily="18" charset="0"/>
                                </a:rPr>
                                <m:t>2</m:t>
                              </m:r>
                            </m:sup>
                          </m:sSup>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22126" y="4312144"/>
                <a:ext cx="3514873" cy="646331"/>
              </a:xfrm>
              <a:prstGeom prst="rect">
                <a:avLst/>
              </a:prstGeom>
              <a:blipFill>
                <a:blip r:embed="rId4"/>
                <a:stretch>
                  <a:fillRect/>
                </a:stretch>
              </a:blipFill>
            </p:spPr>
            <p:txBody>
              <a:bodyPr/>
              <a:lstStyle/>
              <a:p>
                <a:r>
                  <a:rPr lang="en-US">
                    <a:noFill/>
                  </a:rPr>
                  <a:t> </a:t>
                </a:r>
              </a:p>
            </p:txBody>
          </p:sp>
        </mc:Fallback>
      </mc:AlternateContent>
      <p:sp>
        <p:nvSpPr>
          <p:cNvPr id="8" name="TextBox 7"/>
          <p:cNvSpPr txBox="1"/>
          <p:nvPr/>
        </p:nvSpPr>
        <p:spPr>
          <a:xfrm>
            <a:off x="329472" y="1920589"/>
            <a:ext cx="3145413" cy="369332"/>
          </a:xfrm>
          <a:prstGeom prst="rect">
            <a:avLst/>
          </a:prstGeom>
          <a:noFill/>
        </p:spPr>
        <p:txBody>
          <a:bodyPr wrap="none" rtlCol="0">
            <a:spAutoFit/>
          </a:bodyPr>
          <a:lstStyle/>
          <a:p>
            <a:r>
              <a:rPr lang="en-US" dirty="0" smtClean="0"/>
              <a:t>SIF for a dynamic mode I crack: </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599518" y="2346823"/>
                <a:ext cx="341330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0,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i="1" dirty="0"/>
              </a:p>
            </p:txBody>
          </p:sp>
        </mc:Choice>
        <mc:Fallback xmlns="">
          <p:sp>
            <p:nvSpPr>
              <p:cNvPr id="9" name="TextBox 8"/>
              <p:cNvSpPr txBox="1">
                <a:spLocks noRot="1" noChangeAspect="1" noMove="1" noResize="1" noEditPoints="1" noAdjustHandles="1" noChangeArrowheads="1" noChangeShapeType="1" noTextEdit="1"/>
              </p:cNvSpPr>
              <p:nvPr/>
            </p:nvSpPr>
            <p:spPr>
              <a:xfrm>
                <a:off x="599518" y="2346823"/>
                <a:ext cx="3413307" cy="288092"/>
              </a:xfrm>
              <a:prstGeom prst="rect">
                <a:avLst/>
              </a:prstGeom>
              <a:blipFill>
                <a:blip r:embed="rId5"/>
                <a:stretch>
                  <a:fillRect l="-1071" t="-2128" r="-2143" b="-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40231" y="2718450"/>
                <a:ext cx="2250681"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 </m:t>
                    </m:r>
                  </m:oMath>
                </a14:m>
                <a:r>
                  <a:rPr lang="en-US" dirty="0" smtClean="0"/>
                  <a:t>universal function</a:t>
                </a: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40231" y="2718450"/>
                <a:ext cx="2250681" cy="276999"/>
              </a:xfrm>
              <a:prstGeom prst="rect">
                <a:avLst/>
              </a:prstGeom>
              <a:blipFill>
                <a:blip r:embed="rId6"/>
                <a:stretch>
                  <a:fillRect l="-3794" t="-28889" r="-5962"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54455" y="3023115"/>
                <a:ext cx="2951642" cy="276999"/>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,0,</m:t>
                        </m:r>
                        <m:r>
                          <a:rPr lang="en-US" b="0" i="1" smtClean="0">
                            <a:latin typeface="Cambria Math" panose="02040503050406030204" pitchFamily="18" charset="0"/>
                          </a:rPr>
                          <m:t>𝑡</m:t>
                        </m:r>
                      </m:e>
                    </m:d>
                    <m:r>
                      <a:rPr lang="en-US" b="0" i="1" smtClean="0">
                        <a:latin typeface="Cambria Math" panose="02040503050406030204" pitchFamily="18" charset="0"/>
                      </a:rPr>
                      <m:t>: </m:t>
                    </m:r>
                  </m:oMath>
                </a14:m>
                <a:r>
                  <a:rPr lang="en-US" dirty="0" smtClean="0"/>
                  <a:t>equilibrium solution</a:t>
                </a:r>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854455" y="3023115"/>
                <a:ext cx="2951642" cy="276999"/>
              </a:xfrm>
              <a:prstGeom prst="rect">
                <a:avLst/>
              </a:prstGeom>
              <a:blipFill>
                <a:blip r:embed="rId7"/>
                <a:stretch>
                  <a:fillRect l="-2686" t="-28889" r="-4545" b="-51111"/>
                </a:stretch>
              </a:blipFill>
            </p:spPr>
            <p:txBody>
              <a:bodyPr/>
              <a:lstStyle/>
              <a:p>
                <a:r>
                  <a:rPr lang="en-US">
                    <a:noFill/>
                  </a:rPr>
                  <a:t> </a:t>
                </a:r>
              </a:p>
            </p:txBody>
          </p:sp>
        </mc:Fallback>
      </mc:AlternateContent>
      <p:sp>
        <p:nvSpPr>
          <p:cNvPr id="21" name="TextBox 20"/>
          <p:cNvSpPr txBox="1"/>
          <p:nvPr/>
        </p:nvSpPr>
        <p:spPr>
          <a:xfrm>
            <a:off x="317713" y="3963563"/>
            <a:ext cx="3662093" cy="369332"/>
          </a:xfrm>
          <a:prstGeom prst="rect">
            <a:avLst/>
          </a:prstGeom>
          <a:noFill/>
        </p:spPr>
        <p:txBody>
          <a:bodyPr wrap="none" rtlCol="0">
            <a:spAutoFit/>
          </a:bodyPr>
          <a:lstStyle/>
          <a:p>
            <a:r>
              <a:rPr lang="en-US" dirty="0" smtClean="0"/>
              <a:t>Energy release rate for mode I crack: </a:t>
            </a:r>
            <a:endParaRPr lang="en-US" dirty="0"/>
          </a:p>
        </p:txBody>
      </p:sp>
      <mc:AlternateContent xmlns:mc="http://schemas.openxmlformats.org/markup-compatibility/2006" xmlns:a14="http://schemas.microsoft.com/office/drawing/2010/main">
        <mc:Choice Requires="a14">
          <p:sp>
            <p:nvSpPr>
              <p:cNvPr id="11" name="Rectangle 10"/>
              <p:cNvSpPr/>
              <p:nvPr/>
            </p:nvSpPr>
            <p:spPr>
              <a:xfrm>
                <a:off x="1511654" y="4936250"/>
                <a:ext cx="359438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𝜈</m:t>
                              </m:r>
                            </m:e>
                            <m:sup>
                              <m:r>
                                <a:rPr lang="en-US" i="1">
                                  <a:latin typeface="Cambria Math" panose="02040503050406030204" pitchFamily="18" charset="0"/>
                                </a:rPr>
                                <m:t>2</m:t>
                              </m:r>
                            </m:sup>
                          </m:sSup>
                        </m:num>
                        <m:den>
                          <m:r>
                            <a:rPr lang="en-US" i="1">
                              <a:latin typeface="Cambria Math" panose="02040503050406030204" pitchFamily="18" charset="0"/>
                            </a:rPr>
                            <m:t>𝐸</m:t>
                          </m:r>
                        </m:den>
                      </m:f>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𝜈</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,0,</m:t>
                                  </m:r>
                                  <m:r>
                                    <a:rPr lang="en-US" b="0" i="1" smtClean="0">
                                      <a:latin typeface="Cambria Math" panose="02040503050406030204" pitchFamily="18" charset="0"/>
                                    </a:rPr>
                                    <m:t>𝑃</m:t>
                                  </m:r>
                                </m:e>
                              </m:d>
                            </m:e>
                            <m:sup>
                              <m:r>
                                <a:rPr lang="en-US" i="1">
                                  <a:latin typeface="Cambria Math" panose="02040503050406030204" pitchFamily="18" charset="0"/>
                                </a:rPr>
                                <m:t>2</m:t>
                              </m:r>
                            </m:sup>
                          </m:sSup>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511654" y="4936250"/>
                <a:ext cx="3594382"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520643" y="5584799"/>
                <a:ext cx="18758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,0,</m:t>
                      </m:r>
                      <m:r>
                        <a:rPr lang="en-US" i="1">
                          <a:latin typeface="Cambria Math" panose="02040503050406030204" pitchFamily="18" charset="0"/>
                        </a:rPr>
                        <m:t>𝑃</m:t>
                      </m:r>
                      <m:r>
                        <a:rPr lang="en-US" b="0" i="1" smtClean="0">
                          <a:latin typeface="Cambria Math" panose="02040503050406030204" pitchFamily="18" charset="0"/>
                        </a:rPr>
                        <m:t>)</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1520643" y="5584799"/>
                <a:ext cx="1875898" cy="369332"/>
              </a:xfrm>
              <a:prstGeom prst="rect">
                <a:avLst/>
              </a:prstGeom>
              <a:blipFill>
                <a:blip r:embed="rId9"/>
                <a:stretch>
                  <a:fillRect b="-13115"/>
                </a:stretch>
              </a:blipFill>
            </p:spPr>
            <p:txBody>
              <a:bodyPr/>
              <a:lstStyle/>
              <a:p>
                <a:r>
                  <a:rPr lang="en-US">
                    <a:noFill/>
                  </a:rPr>
                  <a:t> </a:t>
                </a:r>
              </a:p>
            </p:txBody>
          </p:sp>
        </mc:Fallback>
      </mc:AlternateContent>
      <p:grpSp>
        <p:nvGrpSpPr>
          <p:cNvPr id="108" name="Group 107"/>
          <p:cNvGrpSpPr/>
          <p:nvPr/>
        </p:nvGrpSpPr>
        <p:grpSpPr>
          <a:xfrm>
            <a:off x="4413463" y="1920589"/>
            <a:ext cx="4498984" cy="3226237"/>
            <a:chOff x="4267651" y="1685757"/>
            <a:chExt cx="4498984" cy="3226237"/>
          </a:xfrm>
        </p:grpSpPr>
        <mc:AlternateContent xmlns:mc="http://schemas.openxmlformats.org/markup-compatibility/2006" xmlns:a14="http://schemas.microsoft.com/office/drawing/2010/main">
          <mc:Choice Requires="a14">
            <p:sp>
              <p:nvSpPr>
                <p:cNvPr id="12" name="Rectangle 11"/>
                <p:cNvSpPr/>
                <p:nvPr/>
              </p:nvSpPr>
              <p:spPr>
                <a:xfrm>
                  <a:off x="6685103" y="1732935"/>
                  <a:ext cx="2081532" cy="1013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d>
                          <m:dPr>
                            <m:ctrlPr>
                              <a:rPr lang="en-US" i="1">
                                <a:latin typeface="Cambria Math" panose="02040503050406030204" pitchFamily="18" charset="0"/>
                              </a:rPr>
                            </m:ctrlPr>
                          </m:dPr>
                          <m:e>
                            <m:r>
                              <a:rPr lang="en-US" i="1">
                                <a:latin typeface="Cambria Math" panose="02040503050406030204" pitchFamily="18" charset="0"/>
                              </a:rPr>
                              <m:t>𝑣</m:t>
                            </m:r>
                          </m:e>
                        </m:d>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𝑣</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𝑅</m:t>
                                    </m:r>
                                  </m:sub>
                                </m:sSub>
                              </m:den>
                            </m:f>
                            <m:r>
                              <a:rPr lang="en-US" b="0" i="1" smtClean="0">
                                <a:latin typeface="Cambria Math" panose="02040503050406030204" pitchFamily="18" charset="0"/>
                                <a:ea typeface="Cambria Math" panose="02040503050406030204" pitchFamily="18" charset="0"/>
                              </a:rPr>
                              <m:t>)</m:t>
                            </m:r>
                          </m:num>
                          <m:den>
                            <m:rad>
                              <m:radPr>
                                <m:degHide m:val="on"/>
                                <m:ctrlPr>
                                  <a:rPr lang="en-US"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1−</m:t>
                                </m:r>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𝑣</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𝑑</m:t>
                                        </m:r>
                                      </m:sub>
                                    </m:sSub>
                                  </m:den>
                                </m:f>
                              </m:e>
                            </m:rad>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685103" y="1732935"/>
                  <a:ext cx="2081532" cy="10133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40518" y="3653633"/>
                  <a:ext cx="2081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𝑣</m:t>
                            </m:r>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𝜈</m:t>
                            </m:r>
                          </m:e>
                        </m:d>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5440518" y="3653633"/>
                  <a:ext cx="2081404" cy="369332"/>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605977" y="1685757"/>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4605977" y="1685757"/>
                  <a:ext cx="357470" cy="276999"/>
                </a:xfrm>
                <a:prstGeom prst="rect">
                  <a:avLst/>
                </a:prstGeom>
                <a:blipFill>
                  <a:blip r:embed="rId12"/>
                  <a:stretch>
                    <a:fillRect l="-13559" r="-1694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605977" y="2173993"/>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0.8</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4605977" y="2173993"/>
                  <a:ext cx="357470" cy="276999"/>
                </a:xfrm>
                <a:prstGeom prst="rect">
                  <a:avLst/>
                </a:prstGeom>
                <a:blipFill>
                  <a:blip r:embed="rId13"/>
                  <a:stretch>
                    <a:fillRect l="-13559" r="-1694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605977" y="2662229"/>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0.6</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4605977" y="2662229"/>
                  <a:ext cx="357470" cy="276999"/>
                </a:xfrm>
                <a:prstGeom prst="rect">
                  <a:avLst/>
                </a:prstGeom>
                <a:blipFill>
                  <a:blip r:embed="rId14"/>
                  <a:stretch>
                    <a:fillRect l="-13559" r="-1694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605977" y="4126935"/>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0.0</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4605977" y="4126935"/>
                  <a:ext cx="357470" cy="276999"/>
                </a:xfrm>
                <a:prstGeom prst="rect">
                  <a:avLst/>
                </a:prstGeom>
                <a:blipFill>
                  <a:blip r:embed="rId15"/>
                  <a:stretch>
                    <a:fillRect l="-13559" r="-16949" b="-6667"/>
                  </a:stretch>
                </a:blipFill>
              </p:spPr>
              <p:txBody>
                <a:bodyPr/>
                <a:lstStyle/>
                <a:p>
                  <a:r>
                    <a:rPr lang="en-US">
                      <a:noFill/>
                    </a:rPr>
                    <a:t> </a:t>
                  </a:r>
                </a:p>
              </p:txBody>
            </p:sp>
          </mc:Fallback>
        </mc:AlternateContent>
        <p:cxnSp>
          <p:nvCxnSpPr>
            <p:cNvPr id="39" name="Straight Connector 38"/>
            <p:cNvCxnSpPr/>
            <p:nvPr/>
          </p:nvCxnSpPr>
          <p:spPr>
            <a:xfrm flipH="1">
              <a:off x="5106302" y="1687754"/>
              <a:ext cx="0" cy="2560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4974838" y="1825370"/>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4974838" y="2310752"/>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974838" y="3281516"/>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974838" y="3766898"/>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974838" y="425228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047990" y="3038825"/>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047990" y="3524207"/>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047990" y="4009589"/>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5106302" y="4252283"/>
              <a:ext cx="34747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5037722" y="4320863"/>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H="1">
              <a:off x="5706154" y="432086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5408514" y="4284288"/>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6076946" y="4284288"/>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H="1">
              <a:off x="6374586" y="432086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745378" y="4284288"/>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7043018" y="432086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7413810" y="4284288"/>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7711450" y="432086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8082242" y="4284288"/>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8379881" y="432086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5014605" y="4405785"/>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smtClean="0"/>
                </a:p>
              </p:txBody>
            </p:sp>
          </mc:Choice>
          <mc:Fallback xmlns="">
            <p:sp>
              <p:nvSpPr>
                <p:cNvPr id="69" name="TextBox 68"/>
                <p:cNvSpPr txBox="1">
                  <a:spLocks noRot="1" noChangeAspect="1" noMove="1" noResize="1" noEditPoints="1" noAdjustHandles="1" noChangeArrowheads="1" noChangeShapeType="1" noTextEdit="1"/>
                </p:cNvSpPr>
                <p:nvPr/>
              </p:nvSpPr>
              <p:spPr>
                <a:xfrm>
                  <a:off x="5014605" y="4405785"/>
                  <a:ext cx="181139" cy="276999"/>
                </a:xfrm>
                <a:prstGeom prst="rect">
                  <a:avLst/>
                </a:prstGeom>
                <a:blipFill>
                  <a:blip r:embed="rId16"/>
                  <a:stretch>
                    <a:fillRect l="-34483" r="-3103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5597854" y="4405785"/>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0.2</m:t>
                        </m:r>
                      </m:oMath>
                    </m:oMathPara>
                  </a14:m>
                  <a:endParaRPr lang="en-US" b="0" dirty="0" smtClean="0"/>
                </a:p>
              </p:txBody>
            </p:sp>
          </mc:Choice>
          <mc:Fallback xmlns="">
            <p:sp>
              <p:nvSpPr>
                <p:cNvPr id="70" name="TextBox 69"/>
                <p:cNvSpPr txBox="1">
                  <a:spLocks noRot="1" noChangeAspect="1" noMove="1" noResize="1" noEditPoints="1" noAdjustHandles="1" noChangeArrowheads="1" noChangeShapeType="1" noTextEdit="1"/>
                </p:cNvSpPr>
                <p:nvPr/>
              </p:nvSpPr>
              <p:spPr>
                <a:xfrm>
                  <a:off x="5597854" y="4405785"/>
                  <a:ext cx="357470" cy="276999"/>
                </a:xfrm>
                <a:prstGeom prst="rect">
                  <a:avLst/>
                </a:prstGeom>
                <a:blipFill>
                  <a:blip r:embed="rId17"/>
                  <a:stretch>
                    <a:fillRect l="-13559" r="-1694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6267790" y="4405785"/>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m:t>
                        </m:r>
                      </m:oMath>
                    </m:oMathPara>
                  </a14:m>
                  <a:endParaRPr lang="en-US" b="0" dirty="0" smtClean="0"/>
                </a:p>
              </p:txBody>
            </p:sp>
          </mc:Choice>
          <mc:Fallback xmlns="">
            <p:sp>
              <p:nvSpPr>
                <p:cNvPr id="71" name="TextBox 70"/>
                <p:cNvSpPr txBox="1">
                  <a:spLocks noRot="1" noChangeAspect="1" noMove="1" noResize="1" noEditPoints="1" noAdjustHandles="1" noChangeArrowheads="1" noChangeShapeType="1" noTextEdit="1"/>
                </p:cNvSpPr>
                <p:nvPr/>
              </p:nvSpPr>
              <p:spPr>
                <a:xfrm>
                  <a:off x="6267790" y="4405785"/>
                  <a:ext cx="357470" cy="276999"/>
                </a:xfrm>
                <a:prstGeom prst="rect">
                  <a:avLst/>
                </a:prstGeom>
                <a:blipFill>
                  <a:blip r:embed="rId18"/>
                  <a:stretch>
                    <a:fillRect l="-13559" r="-1694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6931749" y="4405785"/>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0.6</m:t>
                        </m:r>
                      </m:oMath>
                    </m:oMathPara>
                  </a14:m>
                  <a:endParaRPr lang="en-US" b="0" dirty="0" smtClean="0"/>
                </a:p>
              </p:txBody>
            </p:sp>
          </mc:Choice>
          <mc:Fallback xmlns="">
            <p:sp>
              <p:nvSpPr>
                <p:cNvPr id="72" name="TextBox 71"/>
                <p:cNvSpPr txBox="1">
                  <a:spLocks noRot="1" noChangeAspect="1" noMove="1" noResize="1" noEditPoints="1" noAdjustHandles="1" noChangeArrowheads="1" noChangeShapeType="1" noTextEdit="1"/>
                </p:cNvSpPr>
                <p:nvPr/>
              </p:nvSpPr>
              <p:spPr>
                <a:xfrm>
                  <a:off x="6931749" y="4405785"/>
                  <a:ext cx="357470" cy="276999"/>
                </a:xfrm>
                <a:prstGeom prst="rect">
                  <a:avLst/>
                </a:prstGeom>
                <a:blipFill>
                  <a:blip r:embed="rId19"/>
                  <a:stretch>
                    <a:fillRect l="-13559" r="-1694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7607662" y="4405785"/>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0.8</m:t>
                        </m:r>
                      </m:oMath>
                    </m:oMathPara>
                  </a14:m>
                  <a:endParaRPr lang="en-US" b="0" dirty="0" smtClean="0"/>
                </a:p>
              </p:txBody>
            </p:sp>
          </mc:Choice>
          <mc:Fallback xmlns="">
            <p:sp>
              <p:nvSpPr>
                <p:cNvPr id="74" name="TextBox 73"/>
                <p:cNvSpPr txBox="1">
                  <a:spLocks noRot="1" noChangeAspect="1" noMove="1" noResize="1" noEditPoints="1" noAdjustHandles="1" noChangeArrowheads="1" noChangeShapeType="1" noTextEdit="1"/>
                </p:cNvSpPr>
                <p:nvPr/>
              </p:nvSpPr>
              <p:spPr>
                <a:xfrm>
                  <a:off x="7607662" y="4405785"/>
                  <a:ext cx="357470" cy="276999"/>
                </a:xfrm>
                <a:prstGeom prst="rect">
                  <a:avLst/>
                </a:prstGeom>
                <a:blipFill>
                  <a:blip r:embed="rId20"/>
                  <a:stretch>
                    <a:fillRect l="-15254" r="-1525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8277600" y="4389443"/>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b="0" dirty="0" smtClean="0"/>
                </a:p>
              </p:txBody>
            </p:sp>
          </mc:Choice>
          <mc:Fallback xmlns="">
            <p:sp>
              <p:nvSpPr>
                <p:cNvPr id="75" name="TextBox 74"/>
                <p:cNvSpPr txBox="1">
                  <a:spLocks noRot="1" noChangeAspect="1" noMove="1" noResize="1" noEditPoints="1" noAdjustHandles="1" noChangeArrowheads="1" noChangeShapeType="1" noTextEdit="1"/>
                </p:cNvSpPr>
                <p:nvPr/>
              </p:nvSpPr>
              <p:spPr>
                <a:xfrm>
                  <a:off x="8277600" y="4389443"/>
                  <a:ext cx="357470" cy="276999"/>
                </a:xfrm>
                <a:prstGeom prst="rect">
                  <a:avLst/>
                </a:prstGeom>
                <a:blipFill>
                  <a:blip r:embed="rId21"/>
                  <a:stretch>
                    <a:fillRect l="-15517" r="-17241" b="-6667"/>
                  </a:stretch>
                </a:blipFill>
              </p:spPr>
              <p:txBody>
                <a:bodyPr/>
                <a:lstStyle/>
                <a:p>
                  <a:r>
                    <a:rPr lang="en-US">
                      <a:noFill/>
                    </a:rPr>
                    <a:t> </a:t>
                  </a:r>
                </a:p>
              </p:txBody>
            </p:sp>
          </mc:Fallback>
        </mc:AlternateContent>
        <p:cxnSp>
          <p:nvCxnSpPr>
            <p:cNvPr id="79" name="Straight Connector 78"/>
            <p:cNvCxnSpPr/>
            <p:nvPr/>
          </p:nvCxnSpPr>
          <p:spPr>
            <a:xfrm flipH="1">
              <a:off x="4974838" y="2796134"/>
              <a:ext cx="1371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5047990" y="2553443"/>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5047990" y="2068061"/>
              <a:ext cx="64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p:cNvSpPr txBox="1"/>
                <p:nvPr/>
              </p:nvSpPr>
              <p:spPr>
                <a:xfrm>
                  <a:off x="4605977" y="3150465"/>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m:t>
                        </m:r>
                      </m:oMath>
                    </m:oMathPara>
                  </a14:m>
                  <a:endParaRPr lang="en-US" dirty="0"/>
                </a:p>
              </p:txBody>
            </p:sp>
          </mc:Choice>
          <mc:Fallback xmlns="">
            <p:sp>
              <p:nvSpPr>
                <p:cNvPr id="103" name="TextBox 102"/>
                <p:cNvSpPr txBox="1">
                  <a:spLocks noRot="1" noChangeAspect="1" noMove="1" noResize="1" noEditPoints="1" noAdjustHandles="1" noChangeArrowheads="1" noChangeShapeType="1" noTextEdit="1"/>
                </p:cNvSpPr>
                <p:nvPr/>
              </p:nvSpPr>
              <p:spPr>
                <a:xfrm>
                  <a:off x="4605977" y="3150465"/>
                  <a:ext cx="357470" cy="276999"/>
                </a:xfrm>
                <a:prstGeom prst="rect">
                  <a:avLst/>
                </a:prstGeom>
                <a:blipFill>
                  <a:blip r:embed="rId22"/>
                  <a:stretch>
                    <a:fillRect l="-13559" r="-16949"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4605977" y="3638701"/>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0.2</m:t>
                        </m:r>
                      </m:oMath>
                    </m:oMathPara>
                  </a14:m>
                  <a:endParaRPr lang="en-US" dirty="0"/>
                </a:p>
              </p:txBody>
            </p:sp>
          </mc:Choice>
          <mc:Fallback xmlns="">
            <p:sp>
              <p:nvSpPr>
                <p:cNvPr id="104" name="TextBox 103"/>
                <p:cNvSpPr txBox="1">
                  <a:spLocks noRot="1" noChangeAspect="1" noMove="1" noResize="1" noEditPoints="1" noAdjustHandles="1" noChangeArrowheads="1" noChangeShapeType="1" noTextEdit="1"/>
                </p:cNvSpPr>
                <p:nvPr/>
              </p:nvSpPr>
              <p:spPr>
                <a:xfrm>
                  <a:off x="4605977" y="3638701"/>
                  <a:ext cx="357470" cy="276999"/>
                </a:xfrm>
                <a:prstGeom prst="rect">
                  <a:avLst/>
                </a:prstGeom>
                <a:blipFill>
                  <a:blip r:embed="rId23"/>
                  <a:stretch>
                    <a:fillRect l="-13559" r="-16949" b="-6522"/>
                  </a:stretch>
                </a:blipFill>
              </p:spPr>
              <p:txBody>
                <a:bodyPr/>
                <a:lstStyle/>
                <a:p>
                  <a:r>
                    <a:rPr lang="en-US">
                      <a:noFill/>
                    </a:rPr>
                    <a:t> </a:t>
                  </a:r>
                </a:p>
              </p:txBody>
            </p:sp>
          </mc:Fallback>
        </mc:AlternateContent>
        <p:sp>
          <p:nvSpPr>
            <p:cNvPr id="22" name="Freeform 21"/>
            <p:cNvSpPr/>
            <p:nvPr/>
          </p:nvSpPr>
          <p:spPr>
            <a:xfrm>
              <a:off x="5109882" y="1828800"/>
              <a:ext cx="3358777" cy="2420471"/>
            </a:xfrm>
            <a:custGeom>
              <a:avLst/>
              <a:gdLst>
                <a:gd name="connsiteX0" fmla="*/ 0 w 3358777"/>
                <a:gd name="connsiteY0" fmla="*/ 0 h 2420471"/>
                <a:gd name="connsiteX1" fmla="*/ 3358777 w 3358777"/>
                <a:gd name="connsiteY1" fmla="*/ 2420471 h 2420471"/>
                <a:gd name="connsiteX0" fmla="*/ 0 w 3358777"/>
                <a:gd name="connsiteY0" fmla="*/ 0 h 2420471"/>
                <a:gd name="connsiteX1" fmla="*/ 3358777 w 3358777"/>
                <a:gd name="connsiteY1" fmla="*/ 2420471 h 2420471"/>
                <a:gd name="connsiteX0" fmla="*/ 0 w 3358777"/>
                <a:gd name="connsiteY0" fmla="*/ 0 h 2420471"/>
                <a:gd name="connsiteX1" fmla="*/ 3358777 w 3358777"/>
                <a:gd name="connsiteY1" fmla="*/ 2420471 h 2420471"/>
                <a:gd name="connsiteX0" fmla="*/ 0 w 3358777"/>
                <a:gd name="connsiteY0" fmla="*/ 0 h 2420471"/>
                <a:gd name="connsiteX1" fmla="*/ 3358777 w 3358777"/>
                <a:gd name="connsiteY1" fmla="*/ 2420471 h 2420471"/>
                <a:gd name="connsiteX0" fmla="*/ 0 w 3358777"/>
                <a:gd name="connsiteY0" fmla="*/ 0 h 2420471"/>
                <a:gd name="connsiteX1" fmla="*/ 3358777 w 3358777"/>
                <a:gd name="connsiteY1" fmla="*/ 2420471 h 2420471"/>
              </a:gdLst>
              <a:ahLst/>
              <a:cxnLst>
                <a:cxn ang="0">
                  <a:pos x="connsiteX0" y="connsiteY0"/>
                </a:cxn>
                <a:cxn ang="0">
                  <a:pos x="connsiteX1" y="connsiteY1"/>
                </a:cxn>
              </a:cxnLst>
              <a:rect l="l" t="t" r="r" b="b"/>
              <a:pathLst>
                <a:path w="3358777" h="2420471">
                  <a:moveTo>
                    <a:pt x="0" y="0"/>
                  </a:moveTo>
                  <a:cubicBezTo>
                    <a:pt x="922369" y="753036"/>
                    <a:pt x="2065867" y="1739152"/>
                    <a:pt x="3358777" y="2420471"/>
                  </a:cubicBezTo>
                </a:path>
              </a:pathLst>
            </a:cu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5112870" y="1843741"/>
              <a:ext cx="3322918" cy="2378636"/>
            </a:xfrm>
            <a:custGeom>
              <a:avLst/>
              <a:gdLst>
                <a:gd name="connsiteX0" fmla="*/ 0 w 3358777"/>
                <a:gd name="connsiteY0" fmla="*/ 0 h 2420471"/>
                <a:gd name="connsiteX1" fmla="*/ 3358777 w 3358777"/>
                <a:gd name="connsiteY1" fmla="*/ 2420471 h 2420471"/>
                <a:gd name="connsiteX0" fmla="*/ 0 w 3358777"/>
                <a:gd name="connsiteY0" fmla="*/ 0 h 2420471"/>
                <a:gd name="connsiteX1" fmla="*/ 3358777 w 3358777"/>
                <a:gd name="connsiteY1" fmla="*/ 2420471 h 2420471"/>
                <a:gd name="connsiteX0" fmla="*/ 0 w 3358777"/>
                <a:gd name="connsiteY0" fmla="*/ 0 h 2420471"/>
                <a:gd name="connsiteX1" fmla="*/ 3358777 w 3358777"/>
                <a:gd name="connsiteY1" fmla="*/ 2420471 h 2420471"/>
                <a:gd name="connsiteX0" fmla="*/ 0 w 3358777"/>
                <a:gd name="connsiteY0" fmla="*/ 0 h 2420471"/>
                <a:gd name="connsiteX1" fmla="*/ 3358777 w 3358777"/>
                <a:gd name="connsiteY1" fmla="*/ 2420471 h 2420471"/>
                <a:gd name="connsiteX0" fmla="*/ 0 w 3358777"/>
                <a:gd name="connsiteY0" fmla="*/ 0 h 2420471"/>
                <a:gd name="connsiteX1" fmla="*/ 3358777 w 3358777"/>
                <a:gd name="connsiteY1" fmla="*/ 2420471 h 2420471"/>
                <a:gd name="connsiteX0" fmla="*/ 0 w 3508189"/>
                <a:gd name="connsiteY0" fmla="*/ 0 h 2557930"/>
                <a:gd name="connsiteX1" fmla="*/ 3508189 w 3508189"/>
                <a:gd name="connsiteY1" fmla="*/ 2557930 h 2557930"/>
                <a:gd name="connsiteX0" fmla="*/ 0 w 3508189"/>
                <a:gd name="connsiteY0" fmla="*/ 0 h 2557930"/>
                <a:gd name="connsiteX1" fmla="*/ 3508189 w 3508189"/>
                <a:gd name="connsiteY1" fmla="*/ 2557930 h 2557930"/>
                <a:gd name="connsiteX0" fmla="*/ 0 w 3322918"/>
                <a:gd name="connsiteY0" fmla="*/ 0 h 2378636"/>
                <a:gd name="connsiteX1" fmla="*/ 3322918 w 3322918"/>
                <a:gd name="connsiteY1" fmla="*/ 2378636 h 2378636"/>
                <a:gd name="connsiteX0" fmla="*/ 0 w 3322918"/>
                <a:gd name="connsiteY0" fmla="*/ 0 h 2378636"/>
                <a:gd name="connsiteX1" fmla="*/ 3322918 w 3322918"/>
                <a:gd name="connsiteY1" fmla="*/ 2378636 h 2378636"/>
              </a:gdLst>
              <a:ahLst/>
              <a:cxnLst>
                <a:cxn ang="0">
                  <a:pos x="connsiteX0" y="connsiteY0"/>
                </a:cxn>
                <a:cxn ang="0">
                  <a:pos x="connsiteX1" y="connsiteY1"/>
                </a:cxn>
              </a:cxnLst>
              <a:rect l="l" t="t" r="r" b="b"/>
              <a:pathLst>
                <a:path w="3322918" h="2378636">
                  <a:moveTo>
                    <a:pt x="0" y="0"/>
                  </a:moveTo>
                  <a:cubicBezTo>
                    <a:pt x="1107640" y="370542"/>
                    <a:pt x="2794996" y="1745128"/>
                    <a:pt x="3322918" y="2378636"/>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6180182" y="2939194"/>
              <a:ext cx="262984" cy="6407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6843662" y="2283468"/>
              <a:ext cx="262984" cy="5126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6528214" y="4634995"/>
                  <a:ext cx="5378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i="1" smtClean="0">
                                <a:latin typeface="Cambria Math" panose="02040503050406030204" pitchFamily="18" charset="0"/>
                              </a:rPr>
                            </m:ctrlPr>
                          </m:fPr>
                          <m:num>
                            <m:r>
                              <a:rPr lang="en-US" b="0" i="1" smtClean="0">
                                <a:latin typeface="Cambria Math" panose="02040503050406030204" pitchFamily="18" charset="0"/>
                              </a:rPr>
                              <m:t>𝑣</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den>
                        </m:f>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6528214" y="4634995"/>
                  <a:ext cx="537840" cy="276999"/>
                </a:xfrm>
                <a:prstGeom prst="rect">
                  <a:avLst/>
                </a:prstGeom>
                <a:blipFill>
                  <a:blip r:embed="rId24"/>
                  <a:stretch>
                    <a:fillRect l="-48864" t="-175556" r="-88636" b="-255556"/>
                  </a:stretch>
                </a:blipFill>
              </p:spPr>
              <p:txBody>
                <a:bodyPr/>
                <a:lstStyle/>
                <a:p>
                  <a:r>
                    <a:rPr lang="en-US">
                      <a:noFill/>
                    </a:rPr>
                    <a:t> </a:t>
                  </a:r>
                </a:p>
              </p:txBody>
            </p:sp>
          </mc:Fallback>
        </mc:AlternateContent>
        <p:sp>
          <p:nvSpPr>
            <p:cNvPr id="31" name="TextBox 30"/>
            <p:cNvSpPr txBox="1"/>
            <p:nvPr/>
          </p:nvSpPr>
          <p:spPr>
            <a:xfrm rot="16200000">
              <a:off x="3511098" y="2867075"/>
              <a:ext cx="1882438" cy="369332"/>
            </a:xfrm>
            <a:prstGeom prst="rect">
              <a:avLst/>
            </a:prstGeom>
            <a:noFill/>
          </p:spPr>
          <p:txBody>
            <a:bodyPr wrap="none" rtlCol="0">
              <a:spAutoFit/>
            </a:bodyPr>
            <a:lstStyle/>
            <a:p>
              <a:r>
                <a:rPr lang="en-US" dirty="0" smtClean="0"/>
                <a:t>Universal Solution</a:t>
              </a:r>
              <a:endParaRPr lang="en-US" dirty="0"/>
            </a:p>
          </p:txBody>
        </p:sp>
      </p:grpSp>
    </p:spTree>
    <p:extLst>
      <p:ext uri="{BB962C8B-B14F-4D97-AF65-F5344CB8AC3E}">
        <p14:creationId xmlns:p14="http://schemas.microsoft.com/office/powerpoint/2010/main" val="23931169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32</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084154" y="136518"/>
            <a:ext cx="6975692" cy="646331"/>
          </a:xfrm>
          <a:prstGeom prst="rect">
            <a:avLst/>
          </a:prstGeom>
          <a:noFill/>
        </p:spPr>
        <p:txBody>
          <a:bodyPr wrap="none" rtlCol="0">
            <a:spAutoFit/>
          </a:bodyPr>
          <a:lstStyle/>
          <a:p>
            <a:r>
              <a:rPr lang="en-US" sz="3600" dirty="0" smtClean="0">
                <a:solidFill>
                  <a:srgbClr val="C00000"/>
                </a:solidFill>
              </a:rPr>
              <a:t>Growing Crack – Equation of Motion</a:t>
            </a:r>
          </a:p>
        </p:txBody>
      </p:sp>
      <p:sp>
        <p:nvSpPr>
          <p:cNvPr id="2" name="TextBox 1"/>
          <p:cNvSpPr txBox="1"/>
          <p:nvPr/>
        </p:nvSpPr>
        <p:spPr>
          <a:xfrm>
            <a:off x="476250" y="1106699"/>
            <a:ext cx="8229600" cy="646331"/>
          </a:xfrm>
          <a:prstGeom prst="rect">
            <a:avLst/>
          </a:prstGeom>
          <a:noFill/>
        </p:spPr>
        <p:txBody>
          <a:bodyPr wrap="square" rtlCol="0">
            <a:spAutoFit/>
          </a:bodyPr>
          <a:lstStyle/>
          <a:p>
            <a:r>
              <a:rPr lang="en-US" dirty="0" smtClean="0"/>
              <a:t>From continuum mechanics we can solve field equations for the </a:t>
            </a:r>
            <a:r>
              <a:rPr lang="en-US" b="1" u="sng" dirty="0" smtClean="0">
                <a:solidFill>
                  <a:srgbClr val="C00000"/>
                </a:solidFill>
              </a:rPr>
              <a:t>known</a:t>
            </a:r>
            <a:r>
              <a:rPr lang="en-US" dirty="0" smtClean="0"/>
              <a:t> motion of a propagating crack:</a:t>
            </a:r>
            <a:endParaRPr lang="en-US" dirty="0"/>
          </a:p>
        </p:txBody>
      </p:sp>
      <p:grpSp>
        <p:nvGrpSpPr>
          <p:cNvPr id="13" name="Group 12"/>
          <p:cNvGrpSpPr/>
          <p:nvPr/>
        </p:nvGrpSpPr>
        <p:grpSpPr>
          <a:xfrm>
            <a:off x="2389673" y="1705405"/>
            <a:ext cx="4364655" cy="923330"/>
            <a:chOff x="1485900" y="1448230"/>
            <a:chExt cx="4364655" cy="923330"/>
          </a:xfrm>
        </p:grpSpPr>
        <p:sp>
          <p:nvSpPr>
            <p:cNvPr id="4" name="TextBox 3"/>
            <p:cNvSpPr txBox="1"/>
            <p:nvPr/>
          </p:nvSpPr>
          <p:spPr>
            <a:xfrm>
              <a:off x="1485900" y="1448230"/>
              <a:ext cx="2337243" cy="923330"/>
            </a:xfrm>
            <a:prstGeom prst="rect">
              <a:avLst/>
            </a:prstGeom>
            <a:noFill/>
          </p:spPr>
          <p:txBody>
            <a:bodyPr wrap="none" rtlCol="0">
              <a:spAutoFit/>
            </a:bodyPr>
            <a:lstStyle/>
            <a:p>
              <a:pPr algn="r"/>
              <a:r>
                <a:rPr lang="en-US" dirty="0" smtClean="0"/>
                <a:t>Motion of a crack edge</a:t>
              </a:r>
            </a:p>
            <a:p>
              <a:pPr algn="r"/>
              <a:r>
                <a:rPr lang="en-US" dirty="0" smtClean="0"/>
                <a:t>Body configuration</a:t>
              </a:r>
            </a:p>
            <a:p>
              <a:pPr algn="r"/>
              <a:r>
                <a:rPr lang="en-US" dirty="0" smtClean="0"/>
                <a:t>Applied loading</a:t>
              </a:r>
              <a:endParaRPr lang="en-US" dirty="0"/>
            </a:p>
          </p:txBody>
        </p:sp>
        <p:sp>
          <p:nvSpPr>
            <p:cNvPr id="6" name="Right Brace 5"/>
            <p:cNvSpPr/>
            <p:nvPr/>
          </p:nvSpPr>
          <p:spPr>
            <a:xfrm>
              <a:off x="3813618" y="1495425"/>
              <a:ext cx="82107" cy="847560"/>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4032750" y="1725229"/>
              <a:ext cx="1817805" cy="369332"/>
            </a:xfrm>
            <a:prstGeom prst="rect">
              <a:avLst/>
            </a:prstGeom>
            <a:noFill/>
          </p:spPr>
          <p:txBody>
            <a:bodyPr wrap="none" rtlCol="0">
              <a:spAutoFit/>
            </a:bodyPr>
            <a:lstStyle/>
            <a:p>
              <a:r>
                <a:rPr lang="en-US" dirty="0" smtClean="0"/>
                <a:t>Mechanical fields</a:t>
              </a:r>
              <a:endParaRPr lang="en-US" dirty="0"/>
            </a:p>
          </p:txBody>
        </p:sp>
      </p:grpSp>
      <mc:AlternateContent xmlns:mc="http://schemas.openxmlformats.org/markup-compatibility/2006" xmlns:a14="http://schemas.microsoft.com/office/drawing/2010/main">
        <mc:Choice Requires="a14">
          <p:sp>
            <p:nvSpPr>
              <p:cNvPr id="15" name="TextBox 14"/>
              <p:cNvSpPr txBox="1"/>
              <p:nvPr/>
            </p:nvSpPr>
            <p:spPr>
              <a:xfrm>
                <a:off x="476250" y="2721843"/>
                <a:ext cx="8086725" cy="923330"/>
              </a:xfrm>
              <a:prstGeom prst="rect">
                <a:avLst/>
              </a:prstGeom>
              <a:noFill/>
            </p:spPr>
            <p:txBody>
              <a:bodyPr wrap="square" rtlCol="0">
                <a:spAutoFit/>
              </a:bodyPr>
              <a:lstStyle/>
              <a:p>
                <a:r>
                  <a:rPr lang="en-US" dirty="0" smtClean="0"/>
                  <a:t>However, an appropriate theoretical model of dynamic crack growth, the motion of the crack should follow from analysis, </a:t>
                </a:r>
                <a:r>
                  <a:rPr lang="en-US" b="1" u="sng" dirty="0" smtClean="0">
                    <a:solidFill>
                      <a:srgbClr val="C00000"/>
                    </a:solidFill>
                  </a:rPr>
                  <a:t>not</a:t>
                </a:r>
                <a:r>
                  <a:rPr lang="en-US" dirty="0" smtClean="0"/>
                  <a:t> from prior knowledge.</a:t>
                </a:r>
              </a:p>
              <a:p>
                <a:r>
                  <a:rPr lang="en-US" dirty="0"/>
                  <a:t> </a:t>
                </a:r>
                <a:r>
                  <a:rPr lang="en-US" dirty="0" smtClean="0"/>
                  <a:t> </a:t>
                </a:r>
                <a14:m>
                  <m:oMath xmlns:m="http://schemas.openxmlformats.org/officeDocument/2006/math">
                    <m:r>
                      <a:rPr lang="en-US" i="1" dirty="0" smtClean="0">
                        <a:latin typeface="Cambria Math" panose="02040503050406030204" pitchFamily="18" charset="0"/>
                      </a:rPr>
                      <m:t>→</m:t>
                    </m:r>
                  </m:oMath>
                </a14:m>
                <a:r>
                  <a:rPr lang="en-US" dirty="0" smtClean="0"/>
                  <a:t> </a:t>
                </a:r>
                <a:r>
                  <a:rPr lang="en-US" b="1" dirty="0" smtClean="0">
                    <a:solidFill>
                      <a:srgbClr val="C00000"/>
                    </a:solidFill>
                  </a:rPr>
                  <a:t>Work around</a:t>
                </a:r>
                <a:r>
                  <a:rPr lang="en-US" dirty="0" smtClean="0"/>
                  <a:t>: utilize the universal solution approach!! </a:t>
                </a:r>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76250" y="2721843"/>
                <a:ext cx="8086725" cy="923330"/>
              </a:xfrm>
              <a:prstGeom prst="rect">
                <a:avLst/>
              </a:prstGeom>
              <a:blipFill>
                <a:blip r:embed="rId4"/>
                <a:stretch>
                  <a:fillRect l="-603" t="-3289" b="-9211"/>
                </a:stretch>
              </a:blipFill>
            </p:spPr>
            <p:txBody>
              <a:bodyPr/>
              <a:lstStyle/>
              <a:p>
                <a:r>
                  <a:rPr lang="en-US">
                    <a:noFill/>
                  </a:rPr>
                  <a:t> </a:t>
                </a:r>
              </a:p>
            </p:txBody>
          </p:sp>
        </mc:Fallback>
      </mc:AlternateContent>
      <p:sp>
        <p:nvSpPr>
          <p:cNvPr id="16" name="TextBox 15"/>
          <p:cNvSpPr txBox="1"/>
          <p:nvPr/>
        </p:nvSpPr>
        <p:spPr>
          <a:xfrm>
            <a:off x="476250" y="3933424"/>
            <a:ext cx="8157209" cy="646331"/>
          </a:xfrm>
          <a:prstGeom prst="rect">
            <a:avLst/>
          </a:prstGeom>
          <a:noFill/>
        </p:spPr>
        <p:txBody>
          <a:bodyPr wrap="square" rtlCol="0">
            <a:spAutoFit/>
          </a:bodyPr>
          <a:lstStyle/>
          <a:p>
            <a:r>
              <a:rPr lang="en-US" dirty="0" smtClean="0"/>
              <a:t>For brittle crack growth, can use a critical SIF approach (Irwin) or critical energy release rate approach (Griffith)</a:t>
            </a:r>
            <a:endParaRPr lang="en-US" dirty="0"/>
          </a:p>
        </p:txBody>
      </p:sp>
      <p:grpSp>
        <p:nvGrpSpPr>
          <p:cNvPr id="17" name="Group 16"/>
          <p:cNvGrpSpPr/>
          <p:nvPr/>
        </p:nvGrpSpPr>
        <p:grpSpPr>
          <a:xfrm>
            <a:off x="1467815" y="4844273"/>
            <a:ext cx="6103594" cy="742950"/>
            <a:chOff x="1635208" y="3927023"/>
            <a:chExt cx="6103594" cy="742950"/>
          </a:xfrm>
        </p:grpSpPr>
        <p:sp>
          <p:nvSpPr>
            <p:cNvPr id="76" name="Rectangle 75"/>
            <p:cNvSpPr/>
            <p:nvPr/>
          </p:nvSpPr>
          <p:spPr>
            <a:xfrm>
              <a:off x="1635208" y="3927023"/>
              <a:ext cx="6103594" cy="742950"/>
            </a:xfrm>
            <a:prstGeom prst="rect">
              <a:avLst/>
            </a:prstGeom>
            <a:solidFill>
              <a:srgbClr val="FFBFBF"/>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p:cNvSpPr txBox="1"/>
                <p:nvPr/>
              </p:nvSpPr>
              <p:spPr>
                <a:xfrm>
                  <a:off x="1635208" y="3998897"/>
                  <a:ext cx="6103594" cy="5992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𝑑</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𝜈</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𝐸</m:t>
                            </m:r>
                          </m:den>
                        </m:f>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m:t>
                                        </m:r>
                                      </m:sub>
                                      <m:sup>
                                        <m:r>
                                          <a:rPr lang="en-US" b="0" i="1" smtClean="0">
                                            <a:latin typeface="Cambria Math" panose="02040503050406030204" pitchFamily="18" charset="0"/>
                                          </a:rPr>
                                          <m:t>𝑑</m:t>
                                        </m:r>
                                      </m:sup>
                                    </m:sSubSup>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up>
                                        <m:r>
                                          <a:rPr lang="en-US" b="0" i="1" smtClean="0">
                                            <a:latin typeface="Cambria Math" panose="02040503050406030204" pitchFamily="18" charset="0"/>
                                          </a:rPr>
                                          <m:t>𝑑</m:t>
                                        </m:r>
                                      </m:sup>
                                    </m:sSubSup>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𝜇</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𝐼𝐼𝐼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𝐼𝐼𝐼</m:t>
                                    </m:r>
                                  </m:sub>
                                  <m:sup>
                                    <m:r>
                                      <a:rPr lang="en-US" b="0" i="1" smtClean="0">
                                        <a:latin typeface="Cambria Math" panose="02040503050406030204" pitchFamily="18" charset="0"/>
                                      </a:rPr>
                                      <m:t>𝑑</m:t>
                                    </m:r>
                                  </m:sup>
                                </m:sSubSup>
                              </m:e>
                            </m:d>
                          </m:e>
                          <m:sup>
                            <m:r>
                              <a:rPr lang="en-US" b="0" i="1" smtClean="0">
                                <a:latin typeface="Cambria Math" panose="02040503050406030204" pitchFamily="18" charset="0"/>
                              </a:rPr>
                              <m:t>2</m:t>
                            </m:r>
                          </m:sup>
                        </m:sSup>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1635208" y="3998897"/>
                  <a:ext cx="6103594" cy="599203"/>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737700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33</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084154" y="136518"/>
            <a:ext cx="6975692" cy="646331"/>
          </a:xfrm>
          <a:prstGeom prst="rect">
            <a:avLst/>
          </a:prstGeom>
          <a:noFill/>
        </p:spPr>
        <p:txBody>
          <a:bodyPr wrap="none" rtlCol="0">
            <a:spAutoFit/>
          </a:bodyPr>
          <a:lstStyle/>
          <a:p>
            <a:r>
              <a:rPr lang="en-US" sz="3600" dirty="0" smtClean="0">
                <a:solidFill>
                  <a:srgbClr val="C00000"/>
                </a:solidFill>
              </a:rPr>
              <a:t>Growing Crack – Equation of Motion</a:t>
            </a:r>
          </a:p>
        </p:txBody>
      </p:sp>
      <p:sp>
        <p:nvSpPr>
          <p:cNvPr id="18" name="TextBox 17"/>
          <p:cNvSpPr txBox="1"/>
          <p:nvPr/>
        </p:nvSpPr>
        <p:spPr>
          <a:xfrm>
            <a:off x="374000" y="852119"/>
            <a:ext cx="8402854" cy="646331"/>
          </a:xfrm>
          <a:prstGeom prst="rect">
            <a:avLst/>
          </a:prstGeom>
          <a:noFill/>
        </p:spPr>
        <p:txBody>
          <a:bodyPr wrap="square" rtlCol="0">
            <a:spAutoFit/>
          </a:bodyPr>
          <a:lstStyle/>
          <a:p>
            <a:r>
              <a:rPr lang="en-US" b="1" dirty="0" smtClean="0">
                <a:solidFill>
                  <a:srgbClr val="C00000"/>
                </a:solidFill>
              </a:rPr>
              <a:t>Griffith based criterion</a:t>
            </a:r>
            <a:r>
              <a:rPr lang="en-US" dirty="0" smtClean="0"/>
              <a:t>: crack growth must occur such that the crack tip energy release rate is always equal to the dynamic fracture energy of the material</a:t>
            </a:r>
            <a:endParaRPr lang="en-US" dirty="0"/>
          </a:p>
        </p:txBody>
      </p:sp>
      <p:grpSp>
        <p:nvGrpSpPr>
          <p:cNvPr id="8" name="Group 7"/>
          <p:cNvGrpSpPr/>
          <p:nvPr/>
        </p:nvGrpSpPr>
        <p:grpSpPr>
          <a:xfrm>
            <a:off x="2261704" y="1645920"/>
            <a:ext cx="4537303" cy="519764"/>
            <a:chOff x="2387064" y="1645920"/>
            <a:chExt cx="4537303" cy="519764"/>
          </a:xfrm>
        </p:grpSpPr>
        <p:sp>
          <p:nvSpPr>
            <p:cNvPr id="5" name="Rectangle 4"/>
            <p:cNvSpPr/>
            <p:nvPr/>
          </p:nvSpPr>
          <p:spPr>
            <a:xfrm>
              <a:off x="2387064" y="1645920"/>
              <a:ext cx="4537303" cy="519764"/>
            </a:xfrm>
            <a:prstGeom prst="rect">
              <a:avLst/>
            </a:prstGeom>
            <a:solidFill>
              <a:srgbClr val="FFBFBF"/>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2467802" y="1767303"/>
                  <a:ext cx="4384725"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𝑑</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𝑐</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𝑚𝑎𝑡𝑙</m:t>
                        </m:r>
                        <m:r>
                          <a:rPr lang="en-US" b="0" i="1" smtClean="0">
                            <a:latin typeface="Cambria Math" panose="02040503050406030204" pitchFamily="18" charset="0"/>
                          </a:rPr>
                          <m:t>. </m:t>
                        </m:r>
                        <m:r>
                          <a:rPr lang="en-US" b="0" i="1" smtClean="0">
                            <a:latin typeface="Cambria Math" panose="02040503050406030204" pitchFamily="18" charset="0"/>
                          </a:rPr>
                          <m:t>𝑝𝑟𝑜𝑝𝑠</m:t>
                        </m:r>
                        <m:r>
                          <a:rPr lang="en-US" b="0" i="1" smtClean="0">
                            <a:latin typeface="Cambria Math" panose="02040503050406030204" pitchFamily="18" charset="0"/>
                          </a:rPr>
                          <m:t>.,…)</m:t>
                        </m:r>
                      </m:oMath>
                    </m:oMathPara>
                  </a14:m>
                  <a:endParaRPr lang="en-US" i="1" dirty="0"/>
                </a:p>
              </p:txBody>
            </p:sp>
          </mc:Choice>
          <mc:Fallback xmlns="">
            <p:sp>
              <p:nvSpPr>
                <p:cNvPr id="3" name="TextBox 2"/>
                <p:cNvSpPr txBox="1">
                  <a:spLocks noRot="1" noChangeAspect="1" noMove="1" noResize="1" noEditPoints="1" noAdjustHandles="1" noChangeArrowheads="1" noChangeShapeType="1" noTextEdit="1"/>
                </p:cNvSpPr>
                <p:nvPr/>
              </p:nvSpPr>
              <p:spPr>
                <a:xfrm>
                  <a:off x="2467802" y="1767303"/>
                  <a:ext cx="4384725" cy="281937"/>
                </a:xfrm>
                <a:prstGeom prst="rect">
                  <a:avLst/>
                </a:prstGeom>
                <a:blipFill>
                  <a:blip r:embed="rId4"/>
                  <a:stretch>
                    <a:fillRect l="-694" t="-4348" r="-1389" b="-34783"/>
                  </a:stretch>
                </a:blipFill>
              </p:spPr>
              <p:txBody>
                <a:bodyPr/>
                <a:lstStyle/>
                <a:p>
                  <a:r>
                    <a:rPr lang="en-US">
                      <a:noFill/>
                    </a:rPr>
                    <a:t> </a:t>
                  </a:r>
                </a:p>
              </p:txBody>
            </p:sp>
          </mc:Fallback>
        </mc:AlternateContent>
      </p:grpSp>
      <p:sp>
        <p:nvSpPr>
          <p:cNvPr id="9" name="Right Brace 8"/>
          <p:cNvSpPr/>
          <p:nvPr/>
        </p:nvSpPr>
        <p:spPr>
          <a:xfrm rot="5400000">
            <a:off x="3036843" y="1563054"/>
            <a:ext cx="182880" cy="1526682"/>
          </a:xfrm>
          <a:prstGeom prst="righ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49278" y="2516187"/>
            <a:ext cx="3485057" cy="646331"/>
          </a:xfrm>
          <a:prstGeom prst="rect">
            <a:avLst/>
          </a:prstGeom>
          <a:noFill/>
        </p:spPr>
        <p:txBody>
          <a:bodyPr wrap="none" rtlCol="0">
            <a:spAutoFit/>
          </a:bodyPr>
          <a:lstStyle/>
          <a:p>
            <a:r>
              <a:rPr lang="en-US" dirty="0" smtClean="0"/>
              <a:t>Available energy release rate</a:t>
            </a:r>
          </a:p>
          <a:p>
            <a:r>
              <a:rPr lang="en-US" dirty="0" smtClean="0"/>
              <a:t>• loading and geometry dominated</a:t>
            </a:r>
            <a:endParaRPr lang="en-US" dirty="0"/>
          </a:p>
        </p:txBody>
      </p:sp>
      <p:sp>
        <p:nvSpPr>
          <p:cNvPr id="26" name="Right Brace 25"/>
          <p:cNvSpPr/>
          <p:nvPr/>
        </p:nvSpPr>
        <p:spPr>
          <a:xfrm rot="5400000">
            <a:off x="5329727" y="1109863"/>
            <a:ext cx="182880" cy="2433062"/>
          </a:xfrm>
          <a:prstGeom prst="rightBrace">
            <a:avLst/>
          </a:prstGeom>
          <a:ln w="1905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5051661" y="2516186"/>
            <a:ext cx="3079561" cy="923330"/>
          </a:xfrm>
          <a:prstGeom prst="rect">
            <a:avLst/>
          </a:prstGeom>
          <a:noFill/>
        </p:spPr>
        <p:txBody>
          <a:bodyPr wrap="none" rtlCol="0">
            <a:spAutoFit/>
          </a:bodyPr>
          <a:lstStyle/>
          <a:p>
            <a:r>
              <a:rPr lang="en-US" dirty="0" smtClean="0"/>
              <a:t>Dynamic fracture toughness</a:t>
            </a:r>
          </a:p>
          <a:p>
            <a:r>
              <a:rPr lang="en-US" dirty="0" smtClean="0"/>
              <a:t>• material property dominated</a:t>
            </a:r>
          </a:p>
          <a:p>
            <a:r>
              <a:rPr lang="en-US" dirty="0" smtClean="0"/>
              <a:t>• measured in experiments!</a:t>
            </a:r>
            <a:endParaRPr lang="en-US" dirty="0"/>
          </a:p>
        </p:txBody>
      </p:sp>
      <p:grpSp>
        <p:nvGrpSpPr>
          <p:cNvPr id="34" name="Group 33"/>
          <p:cNvGrpSpPr/>
          <p:nvPr/>
        </p:nvGrpSpPr>
        <p:grpSpPr>
          <a:xfrm>
            <a:off x="863325" y="3881906"/>
            <a:ext cx="3025356" cy="2339069"/>
            <a:chOff x="650677" y="3847454"/>
            <a:chExt cx="3025356" cy="2339069"/>
          </a:xfrm>
        </p:grpSpPr>
        <p:grpSp>
          <p:nvGrpSpPr>
            <p:cNvPr id="19" name="Group 18"/>
            <p:cNvGrpSpPr/>
            <p:nvPr/>
          </p:nvGrpSpPr>
          <p:grpSpPr>
            <a:xfrm>
              <a:off x="650677" y="3847454"/>
              <a:ext cx="3025356" cy="2063058"/>
              <a:chOff x="593527" y="3666213"/>
              <a:chExt cx="3025356" cy="2063058"/>
            </a:xfrm>
          </p:grpSpPr>
          <mc:AlternateContent xmlns:mc="http://schemas.openxmlformats.org/markup-compatibility/2006" xmlns:a14="http://schemas.microsoft.com/office/drawing/2010/main">
            <mc:Choice Requires="a14">
              <p:sp>
                <p:nvSpPr>
                  <p:cNvPr id="30" name="TextBox 29"/>
                  <p:cNvSpPr txBox="1"/>
                  <p:nvPr/>
                </p:nvSpPr>
                <p:spPr>
                  <a:xfrm>
                    <a:off x="3434217" y="5452272"/>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3434217" y="5452272"/>
                    <a:ext cx="184666" cy="276999"/>
                  </a:xfrm>
                  <a:prstGeom prst="rect">
                    <a:avLst/>
                  </a:prstGeom>
                  <a:blipFill>
                    <a:blip r:embed="rId5"/>
                    <a:stretch>
                      <a:fillRect l="-20000" r="-16667"/>
                    </a:stretch>
                  </a:blipFill>
                </p:spPr>
                <p:txBody>
                  <a:bodyPr/>
                  <a:lstStyle/>
                  <a:p>
                    <a:r>
                      <a:rPr lang="en-US">
                        <a:noFill/>
                      </a:rPr>
                      <a:t> </a:t>
                    </a:r>
                  </a:p>
                </p:txBody>
              </p:sp>
            </mc:Fallback>
          </mc:AlternateContent>
          <p:grpSp>
            <p:nvGrpSpPr>
              <p:cNvPr id="12" name="Group 11"/>
              <p:cNvGrpSpPr/>
              <p:nvPr/>
            </p:nvGrpSpPr>
            <p:grpSpPr>
              <a:xfrm>
                <a:off x="929003" y="3804713"/>
                <a:ext cx="2468880" cy="1828800"/>
                <a:chOff x="519428" y="3409745"/>
                <a:chExt cx="2468880" cy="1828800"/>
              </a:xfrm>
            </p:grpSpPr>
            <p:cxnSp>
              <p:nvCxnSpPr>
                <p:cNvPr id="29" name="Straight Arrow Connector 28"/>
                <p:cNvCxnSpPr/>
                <p:nvPr/>
              </p:nvCxnSpPr>
              <p:spPr>
                <a:xfrm>
                  <a:off x="519428" y="5238545"/>
                  <a:ext cx="2468880"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a:off x="-394971" y="4324145"/>
                  <a:ext cx="1828800"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p:cNvSpPr txBox="1"/>
                  <p:nvPr/>
                </p:nvSpPr>
                <p:spPr>
                  <a:xfrm>
                    <a:off x="593527" y="3666213"/>
                    <a:ext cx="335156"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𝑑</m:t>
                              </m:r>
                            </m:sup>
                          </m:sSup>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93527" y="3666213"/>
                    <a:ext cx="335156" cy="281937"/>
                  </a:xfrm>
                  <a:prstGeom prst="rect">
                    <a:avLst/>
                  </a:prstGeom>
                  <a:blipFill>
                    <a:blip r:embed="rId6"/>
                    <a:stretch>
                      <a:fillRect l="-16364" t="-4348" r="-7273" b="-6522"/>
                    </a:stretch>
                  </a:blipFill>
                </p:spPr>
                <p:txBody>
                  <a:bodyPr/>
                  <a:lstStyle/>
                  <a:p>
                    <a:r>
                      <a:rPr lang="en-US">
                        <a:noFill/>
                      </a:rPr>
                      <a:t> </a:t>
                    </a:r>
                  </a:p>
                </p:txBody>
              </p:sp>
            </mc:Fallback>
          </mc:AlternateContent>
        </p:grpSp>
        <p:sp>
          <p:nvSpPr>
            <p:cNvPr id="20" name="Freeform 19"/>
            <p:cNvSpPr/>
            <p:nvPr/>
          </p:nvSpPr>
          <p:spPr>
            <a:xfrm>
              <a:off x="990600" y="4295775"/>
              <a:ext cx="1981200" cy="1504950"/>
            </a:xfrm>
            <a:custGeom>
              <a:avLst/>
              <a:gdLst>
                <a:gd name="connsiteX0" fmla="*/ 0 w 1981200"/>
                <a:gd name="connsiteY0" fmla="*/ 0 h 1504950"/>
                <a:gd name="connsiteX1" fmla="*/ 1981200 w 1981200"/>
                <a:gd name="connsiteY1" fmla="*/ 1504950 h 1504950"/>
                <a:gd name="connsiteX0" fmla="*/ 0 w 1981200"/>
                <a:gd name="connsiteY0" fmla="*/ 0 h 1504950"/>
                <a:gd name="connsiteX1" fmla="*/ 1981200 w 1981200"/>
                <a:gd name="connsiteY1" fmla="*/ 1504950 h 1504950"/>
                <a:gd name="connsiteX0" fmla="*/ 0 w 1981200"/>
                <a:gd name="connsiteY0" fmla="*/ 0 h 1504950"/>
                <a:gd name="connsiteX1" fmla="*/ 1981200 w 1981200"/>
                <a:gd name="connsiteY1" fmla="*/ 1504950 h 1504950"/>
              </a:gdLst>
              <a:ahLst/>
              <a:cxnLst>
                <a:cxn ang="0">
                  <a:pos x="connsiteX0" y="connsiteY0"/>
                </a:cxn>
                <a:cxn ang="0">
                  <a:pos x="connsiteX1" y="connsiteY1"/>
                </a:cxn>
              </a:cxnLst>
              <a:rect l="l" t="t" r="r" b="b"/>
              <a:pathLst>
                <a:path w="1981200" h="1504950">
                  <a:moveTo>
                    <a:pt x="0" y="0"/>
                  </a:moveTo>
                  <a:cubicBezTo>
                    <a:pt x="955675" y="130175"/>
                    <a:pt x="1692275" y="803275"/>
                    <a:pt x="1981200" y="1504950"/>
                  </a:cubicBezTo>
                </a:path>
              </a:pathLst>
            </a:cu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2981325" y="5720985"/>
              <a:ext cx="0" cy="182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842184" y="5909524"/>
                  <a:ext cx="2782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842184" y="5909524"/>
                  <a:ext cx="278281" cy="276999"/>
                </a:xfrm>
                <a:prstGeom prst="rect">
                  <a:avLst/>
                </a:prstGeom>
                <a:blipFill>
                  <a:blip r:embed="rId7"/>
                  <a:stretch>
                    <a:fillRect l="-13043" r="-4348" b="-15217"/>
                  </a:stretch>
                </a:blipFill>
              </p:spPr>
              <p:txBody>
                <a:bodyPr/>
                <a:lstStyle/>
                <a:p>
                  <a:r>
                    <a:rPr lang="en-US">
                      <a:noFill/>
                    </a:rPr>
                    <a:t> </a:t>
                  </a:r>
                </a:p>
              </p:txBody>
            </p:sp>
          </mc:Fallback>
        </mc:AlternateContent>
        <p:sp>
          <p:nvSpPr>
            <p:cNvPr id="24" name="Freeform 23"/>
            <p:cNvSpPr/>
            <p:nvPr/>
          </p:nvSpPr>
          <p:spPr>
            <a:xfrm>
              <a:off x="1002890" y="3886200"/>
              <a:ext cx="1954162" cy="1445342"/>
            </a:xfrm>
            <a:custGeom>
              <a:avLst/>
              <a:gdLst>
                <a:gd name="connsiteX0" fmla="*/ 0 w 1954162"/>
                <a:gd name="connsiteY0" fmla="*/ 1445342 h 1445342"/>
                <a:gd name="connsiteX1" fmla="*/ 1954162 w 1954162"/>
                <a:gd name="connsiteY1" fmla="*/ 0 h 1445342"/>
                <a:gd name="connsiteX0" fmla="*/ 0 w 1954162"/>
                <a:gd name="connsiteY0" fmla="*/ 1445342 h 1445342"/>
                <a:gd name="connsiteX1" fmla="*/ 1954162 w 1954162"/>
                <a:gd name="connsiteY1" fmla="*/ 0 h 1445342"/>
                <a:gd name="connsiteX0" fmla="*/ 0 w 1954162"/>
                <a:gd name="connsiteY0" fmla="*/ 1445342 h 1445342"/>
                <a:gd name="connsiteX1" fmla="*/ 1954162 w 1954162"/>
                <a:gd name="connsiteY1" fmla="*/ 0 h 1445342"/>
                <a:gd name="connsiteX0" fmla="*/ 0 w 1954162"/>
                <a:gd name="connsiteY0" fmla="*/ 1445342 h 1445342"/>
                <a:gd name="connsiteX1" fmla="*/ 1954162 w 1954162"/>
                <a:gd name="connsiteY1" fmla="*/ 0 h 1445342"/>
              </a:gdLst>
              <a:ahLst/>
              <a:cxnLst>
                <a:cxn ang="0">
                  <a:pos x="connsiteX0" y="connsiteY0"/>
                </a:cxn>
                <a:cxn ang="0">
                  <a:pos x="connsiteX1" y="connsiteY1"/>
                </a:cxn>
              </a:cxnLst>
              <a:rect l="l" t="t" r="r" b="b"/>
              <a:pathLst>
                <a:path w="1954162" h="1445342">
                  <a:moveTo>
                    <a:pt x="0" y="1445342"/>
                  </a:moveTo>
                  <a:cubicBezTo>
                    <a:pt x="828367" y="1406013"/>
                    <a:pt x="1582995" y="865239"/>
                    <a:pt x="1954162" y="0"/>
                  </a:cubicBezTo>
                </a:path>
              </a:pathLst>
            </a:cu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2242715" y="4579372"/>
              <a:ext cx="0" cy="13172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2195963" y="4797955"/>
              <a:ext cx="91440" cy="91440"/>
            </a:xfrm>
            <a:prstGeom prst="ellipse">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p:cNvSpPr txBox="1"/>
              <p:nvPr/>
            </p:nvSpPr>
            <p:spPr>
              <a:xfrm>
                <a:off x="3054832" y="3646333"/>
                <a:ext cx="335156"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𝑐</m:t>
                          </m:r>
                        </m:sub>
                        <m:sup>
                          <m:r>
                            <a:rPr lang="en-US" b="0" i="1" smtClean="0">
                              <a:latin typeface="Cambria Math" panose="02040503050406030204" pitchFamily="18" charset="0"/>
                            </a:rPr>
                            <m:t>𝑑</m:t>
                          </m:r>
                        </m:sup>
                      </m:sSubSup>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3054832" y="3646333"/>
                <a:ext cx="335156" cy="281937"/>
              </a:xfrm>
              <a:prstGeom prst="rect">
                <a:avLst/>
              </a:prstGeom>
              <a:blipFill>
                <a:blip r:embed="rId8"/>
                <a:stretch>
                  <a:fillRect l="-14545" t="-4348" r="-7273" b="-13043"/>
                </a:stretch>
              </a:blipFill>
            </p:spPr>
            <p:txBody>
              <a:bodyPr/>
              <a:lstStyle/>
              <a:p>
                <a:r>
                  <a:rPr lang="en-US">
                    <a:noFill/>
                  </a:rPr>
                  <a:t> </a:t>
                </a:r>
              </a:p>
            </p:txBody>
          </p:sp>
        </mc:Fallback>
      </mc:AlternateContent>
      <p:sp>
        <p:nvSpPr>
          <p:cNvPr id="36" name="TextBox 35"/>
          <p:cNvSpPr txBox="1"/>
          <p:nvPr/>
        </p:nvSpPr>
        <p:spPr>
          <a:xfrm>
            <a:off x="4572000" y="3733214"/>
            <a:ext cx="2911053" cy="369332"/>
          </a:xfrm>
          <a:prstGeom prst="rect">
            <a:avLst/>
          </a:prstGeom>
          <a:noFill/>
        </p:spPr>
        <p:txBody>
          <a:bodyPr wrap="none" rtlCol="0">
            <a:spAutoFit/>
          </a:bodyPr>
          <a:lstStyle/>
          <a:p>
            <a:r>
              <a:rPr lang="en-US" dirty="0" smtClean="0"/>
              <a:t>From our universal solutions:</a:t>
            </a:r>
            <a:endParaRPr lang="en-US" dirty="0"/>
          </a:p>
        </p:txBody>
      </p:sp>
      <mc:AlternateContent xmlns:mc="http://schemas.openxmlformats.org/markup-compatibility/2006" xmlns:a14="http://schemas.microsoft.com/office/drawing/2010/main">
        <mc:Choice Requires="a14">
          <p:sp>
            <p:nvSpPr>
              <p:cNvPr id="37" name="TextBox 36"/>
              <p:cNvSpPr txBox="1"/>
              <p:nvPr/>
            </p:nvSpPr>
            <p:spPr>
              <a:xfrm>
                <a:off x="5318715" y="4057068"/>
                <a:ext cx="2764218"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𝑑</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,0,</m:t>
                      </m:r>
                      <m:r>
                        <a:rPr lang="en-US" b="0" i="1" smtClean="0">
                          <a:latin typeface="Cambria Math" panose="02040503050406030204" pitchFamily="18" charset="0"/>
                        </a:rPr>
                        <m:t>𝑃</m:t>
                      </m:r>
                      <m:r>
                        <a:rPr lang="en-US" b="0" i="1" smtClean="0">
                          <a:latin typeface="Cambria Math" panose="02040503050406030204" pitchFamily="18" charset="0"/>
                        </a:rPr>
                        <m:t>)</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5318715" y="4057068"/>
                <a:ext cx="2764218" cy="281937"/>
              </a:xfrm>
              <a:prstGeom prst="rect">
                <a:avLst/>
              </a:prstGeom>
              <a:blipFill>
                <a:blip r:embed="rId9"/>
                <a:stretch>
                  <a:fillRect l="-1542" t="-6522" r="-2423" b="-34783"/>
                </a:stretch>
              </a:blipFill>
            </p:spPr>
            <p:txBody>
              <a:bodyPr/>
              <a:lstStyle/>
              <a:p>
                <a:r>
                  <a:rPr lang="en-US">
                    <a:noFill/>
                  </a:rPr>
                  <a:t> </a:t>
                </a:r>
              </a:p>
            </p:txBody>
          </p:sp>
        </mc:Fallback>
      </mc:AlternateContent>
      <p:sp>
        <p:nvSpPr>
          <p:cNvPr id="38" name="TextBox 37"/>
          <p:cNvSpPr txBox="1"/>
          <p:nvPr/>
        </p:nvSpPr>
        <p:spPr>
          <a:xfrm>
            <a:off x="4572000" y="4542501"/>
            <a:ext cx="1680075" cy="369332"/>
          </a:xfrm>
          <a:prstGeom prst="rect">
            <a:avLst/>
          </a:prstGeom>
          <a:noFill/>
        </p:spPr>
        <p:txBody>
          <a:bodyPr wrap="none" rtlCol="0">
            <a:spAutoFit/>
          </a:bodyPr>
          <a:lstStyle/>
          <a:p>
            <a:r>
              <a:rPr lang="en-US" dirty="0" smtClean="0"/>
              <a:t>Solve for E.O.M:</a:t>
            </a:r>
            <a:endParaRPr lang="en-US" dirty="0"/>
          </a:p>
        </p:txBody>
      </p:sp>
      <mc:AlternateContent xmlns:mc="http://schemas.openxmlformats.org/markup-compatibility/2006" xmlns:a14="http://schemas.microsoft.com/office/drawing/2010/main">
        <mc:Choice Requires="a14">
          <p:sp>
            <p:nvSpPr>
              <p:cNvPr id="39" name="TextBox 38"/>
              <p:cNvSpPr txBox="1"/>
              <p:nvPr/>
            </p:nvSpPr>
            <p:spPr>
              <a:xfrm>
                <a:off x="5520725" y="4899966"/>
                <a:ext cx="2360198"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,0,</m:t>
                          </m:r>
                          <m:r>
                            <a:rPr lang="en-US" b="0" i="1" smtClean="0">
                              <a:latin typeface="Cambria Math" panose="02040503050406030204" pitchFamily="18" charset="0"/>
                            </a:rPr>
                            <m:t>𝑃</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𝑐</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5520725" y="4899966"/>
                <a:ext cx="2360198" cy="281937"/>
              </a:xfrm>
              <a:prstGeom prst="rect">
                <a:avLst/>
              </a:prstGeom>
              <a:blipFill>
                <a:blip r:embed="rId10"/>
                <a:stretch>
                  <a:fillRect l="-2067" t="-4348" r="-310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946993" y="5297512"/>
                <a:ext cx="3819444" cy="646331"/>
              </a:xfrm>
              <a:prstGeom prst="rect">
                <a:avLst/>
              </a:prstGeom>
              <a:noFill/>
            </p:spPr>
            <p:txBody>
              <a:bodyPr wrap="none" rtlCol="0">
                <a:spAutoFit/>
              </a:bodyPr>
              <a:lstStyle/>
              <a:p>
                <a:r>
                  <a:rPr lang="en-US" dirty="0" smtClean="0"/>
                  <a:t>• no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a14:m>
                <a:r>
                  <a:rPr lang="en-US" dirty="0" smtClean="0"/>
                  <a:t> term because crack is mass-less</a:t>
                </a:r>
              </a:p>
              <a:p>
                <a:r>
                  <a:rPr lang="en-US" dirty="0"/>
                  <a:t>• </a:t>
                </a:r>
                <a:r>
                  <a:rPr lang="en-US" dirty="0" smtClean="0"/>
                  <a:t>same approach for SIF is valid </a:t>
                </a:r>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4946993" y="5297512"/>
                <a:ext cx="3819444" cy="646331"/>
              </a:xfrm>
              <a:prstGeom prst="rect">
                <a:avLst/>
              </a:prstGeom>
              <a:blipFill>
                <a:blip r:embed="rId11"/>
                <a:stretch>
                  <a:fillRect l="-1438" t="-4717" r="-160" b="-14151"/>
                </a:stretch>
              </a:blipFill>
            </p:spPr>
            <p:txBody>
              <a:bodyPr/>
              <a:lstStyle/>
              <a:p>
                <a:r>
                  <a:rPr lang="en-US">
                    <a:noFill/>
                  </a:rPr>
                  <a:t> </a:t>
                </a:r>
              </a:p>
            </p:txBody>
          </p:sp>
        </mc:Fallback>
      </mc:AlternateContent>
    </p:spTree>
    <p:extLst>
      <p:ext uri="{BB962C8B-B14F-4D97-AF65-F5344CB8AC3E}">
        <p14:creationId xmlns:p14="http://schemas.microsoft.com/office/powerpoint/2010/main" val="2647978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34</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mc:AlternateContent xmlns:mc="http://schemas.openxmlformats.org/markup-compatibility/2006" xmlns:a14="http://schemas.microsoft.com/office/drawing/2010/main">
        <mc:Choice Requires="a14">
          <p:sp>
            <p:nvSpPr>
              <p:cNvPr id="142" name="TextBox 141"/>
              <p:cNvSpPr txBox="1"/>
              <p:nvPr/>
            </p:nvSpPr>
            <p:spPr>
              <a:xfrm>
                <a:off x="1084154" y="136518"/>
                <a:ext cx="7262757" cy="668645"/>
              </a:xfrm>
              <a:prstGeom prst="rect">
                <a:avLst/>
              </a:prstGeom>
              <a:noFill/>
            </p:spPr>
            <p:txBody>
              <a:bodyPr wrap="none" rtlCol="0">
                <a:spAutoFit/>
              </a:bodyPr>
              <a:lstStyle/>
              <a:p>
                <a:r>
                  <a:rPr lang="en-US" sz="3600" dirty="0" smtClean="0">
                    <a:solidFill>
                      <a:srgbClr val="C00000"/>
                    </a:solidFill>
                  </a:rPr>
                  <a:t>Growing Crack – Measurement of </a:t>
                </a:r>
                <a14:m>
                  <m:oMath xmlns:m="http://schemas.openxmlformats.org/officeDocument/2006/math">
                    <m:sSubSup>
                      <m:sSubSupPr>
                        <m:ctrlPr>
                          <a:rPr lang="en-US" sz="3600" i="1" dirty="0" smtClean="0">
                            <a:solidFill>
                              <a:srgbClr val="C00000"/>
                            </a:solidFill>
                            <a:latin typeface="Cambria Math" panose="02040503050406030204" pitchFamily="18" charset="0"/>
                          </a:rPr>
                        </m:ctrlPr>
                      </m:sSubSupPr>
                      <m:e>
                        <m:r>
                          <a:rPr lang="en-US" sz="3600" i="1" dirty="0" smtClean="0">
                            <a:solidFill>
                              <a:srgbClr val="C00000"/>
                            </a:solidFill>
                            <a:latin typeface="Cambria Math" panose="02040503050406030204" pitchFamily="18" charset="0"/>
                          </a:rPr>
                          <m:t>𝐾</m:t>
                        </m:r>
                      </m:e>
                      <m:sub>
                        <m:r>
                          <a:rPr lang="en-US" sz="3600" i="1" dirty="0" smtClean="0">
                            <a:solidFill>
                              <a:srgbClr val="C00000"/>
                            </a:solidFill>
                            <a:latin typeface="Cambria Math" panose="02040503050406030204" pitchFamily="18" charset="0"/>
                          </a:rPr>
                          <m:t>𝐼</m:t>
                        </m:r>
                      </m:sub>
                      <m:sup>
                        <m:r>
                          <a:rPr lang="en-US" sz="3600" i="1" dirty="0" smtClean="0">
                            <a:solidFill>
                              <a:srgbClr val="C00000"/>
                            </a:solidFill>
                            <a:latin typeface="Cambria Math" panose="02040503050406030204" pitchFamily="18" charset="0"/>
                          </a:rPr>
                          <m:t>𝑑</m:t>
                        </m:r>
                      </m:sup>
                    </m:sSubSup>
                  </m:oMath>
                </a14:m>
                <a:r>
                  <a:rPr lang="en-US" sz="3600" dirty="0" smtClean="0">
                    <a:solidFill>
                      <a:srgbClr val="C00000"/>
                    </a:solidFill>
                  </a:rPr>
                  <a:t> </a:t>
                </a:r>
              </a:p>
            </p:txBody>
          </p:sp>
        </mc:Choice>
        <mc:Fallback xmlns="">
          <p:sp>
            <p:nvSpPr>
              <p:cNvPr id="142" name="TextBox 141"/>
              <p:cNvSpPr txBox="1">
                <a:spLocks noRot="1" noChangeAspect="1" noMove="1" noResize="1" noEditPoints="1" noAdjustHandles="1" noChangeArrowheads="1" noChangeShapeType="1" noTextEdit="1"/>
              </p:cNvSpPr>
              <p:nvPr/>
            </p:nvSpPr>
            <p:spPr>
              <a:xfrm>
                <a:off x="1084154" y="136518"/>
                <a:ext cx="7262757" cy="668645"/>
              </a:xfrm>
              <a:prstGeom prst="rect">
                <a:avLst/>
              </a:prstGeom>
              <a:blipFill>
                <a:blip r:embed="rId4"/>
                <a:stretch>
                  <a:fillRect l="-2603" t="-10000" b="-33636"/>
                </a:stretch>
              </a:blipFill>
            </p:spPr>
            <p:txBody>
              <a:bodyPr/>
              <a:lstStyle/>
              <a:p>
                <a:r>
                  <a:rPr lang="en-US">
                    <a:noFill/>
                  </a:rPr>
                  <a:t> </a:t>
                </a:r>
              </a:p>
            </p:txBody>
          </p:sp>
        </mc:Fallback>
      </mc:AlternateContent>
      <p:grpSp>
        <p:nvGrpSpPr>
          <p:cNvPr id="7" name="Group 6"/>
          <p:cNvGrpSpPr/>
          <p:nvPr/>
        </p:nvGrpSpPr>
        <p:grpSpPr>
          <a:xfrm>
            <a:off x="563049" y="978776"/>
            <a:ext cx="8213805" cy="5197487"/>
            <a:chOff x="645990" y="820261"/>
            <a:chExt cx="8213805" cy="5197487"/>
          </a:xfrm>
        </p:grpSpPr>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19949" t="25627" r="9600" b="30409"/>
            <a:stretch/>
          </p:blipFill>
          <p:spPr>
            <a:xfrm rot="5400000">
              <a:off x="5051204" y="2200378"/>
              <a:ext cx="5188708" cy="2428474"/>
            </a:xfrm>
            <a:prstGeom prst="rect">
              <a:avLst/>
            </a:prstGeom>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41270" t="28859" r="14053" b="31742"/>
            <a:stretch/>
          </p:blipFill>
          <p:spPr>
            <a:xfrm rot="5400000">
              <a:off x="2963405" y="2991402"/>
              <a:ext cx="3643125" cy="2409568"/>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42700" t="30015" r="16095" b="32268"/>
            <a:stretch/>
          </p:blipFill>
          <p:spPr>
            <a:xfrm rot="5400000">
              <a:off x="76918" y="2943692"/>
              <a:ext cx="3630769" cy="2492626"/>
            </a:xfrm>
            <a:prstGeom prst="rect">
              <a:avLst/>
            </a:prstGeom>
          </p:spPr>
        </p:pic>
      </p:grpSp>
      <p:sp>
        <p:nvSpPr>
          <p:cNvPr id="8" name="TextBox 7"/>
          <p:cNvSpPr txBox="1"/>
          <p:nvPr/>
        </p:nvSpPr>
        <p:spPr>
          <a:xfrm>
            <a:off x="563048" y="911920"/>
            <a:ext cx="5343763" cy="923330"/>
          </a:xfrm>
          <a:prstGeom prst="rect">
            <a:avLst/>
          </a:prstGeom>
          <a:noFill/>
        </p:spPr>
        <p:txBody>
          <a:bodyPr wrap="square" rtlCol="0">
            <a:spAutoFit/>
          </a:bodyPr>
          <a:lstStyle/>
          <a:p>
            <a:r>
              <a:rPr lang="en-US" dirty="0" smtClean="0"/>
              <a:t>The method of </a:t>
            </a:r>
            <a:r>
              <a:rPr lang="en-US" b="1" dirty="0" smtClean="0">
                <a:solidFill>
                  <a:srgbClr val="C00000"/>
                </a:solidFill>
              </a:rPr>
              <a:t>caustics</a:t>
            </a:r>
            <a:r>
              <a:rPr lang="en-US" dirty="0" smtClean="0"/>
              <a:t> is a convenient approach to recording dynamic stress intensity factors and crack propagation velocities:</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2251839" y="1961259"/>
                <a:ext cx="1966179" cy="354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sub/>
                        <m:sup>
                          <m:r>
                            <a:rPr lang="en-US" b="0" i="1" smtClean="0">
                              <a:latin typeface="Cambria Math" panose="02040503050406030204" pitchFamily="18" charset="0"/>
                            </a:rPr>
                            <m:t>𝑑</m:t>
                          </m:r>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e>
                          </m:d>
                        </m:e>
                        <m:sup>
                          <m:f>
                            <m:fPr>
                              <m:type m:val="skw"/>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ea typeface="Cambria Math" panose="02040503050406030204" pitchFamily="18" charset="0"/>
                                </a:rPr>
                                <m:t>2</m:t>
                              </m:r>
                            </m:den>
                          </m:f>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51839" y="1961259"/>
                <a:ext cx="1966179" cy="354905"/>
              </a:xfrm>
              <a:prstGeom prst="rect">
                <a:avLst/>
              </a:prstGeom>
              <a:blipFill>
                <a:blip r:embed="rId8"/>
                <a:stretch>
                  <a:fillRect l="-2167" t="-124138" r="-26625" b="-163793"/>
                </a:stretch>
              </a:blipFill>
            </p:spPr>
            <p:txBody>
              <a:bodyPr/>
              <a:lstStyle/>
              <a:p>
                <a:r>
                  <a:rPr lang="en-US">
                    <a:noFill/>
                  </a:rPr>
                  <a:t> </a:t>
                </a:r>
              </a:p>
            </p:txBody>
          </p:sp>
        </mc:Fallback>
      </mc:AlternateContent>
    </p:spTree>
    <p:extLst>
      <p:ext uri="{BB962C8B-B14F-4D97-AF65-F5344CB8AC3E}">
        <p14:creationId xmlns:p14="http://schemas.microsoft.com/office/powerpoint/2010/main" val="29526085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35</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mc:AlternateContent xmlns:mc="http://schemas.openxmlformats.org/markup-compatibility/2006" xmlns:a14="http://schemas.microsoft.com/office/drawing/2010/main">
        <mc:Choice Requires="a14">
          <p:sp>
            <p:nvSpPr>
              <p:cNvPr id="142" name="TextBox 141"/>
              <p:cNvSpPr txBox="1"/>
              <p:nvPr/>
            </p:nvSpPr>
            <p:spPr>
              <a:xfrm>
                <a:off x="1084154" y="136518"/>
                <a:ext cx="7262757" cy="668645"/>
              </a:xfrm>
              <a:prstGeom prst="rect">
                <a:avLst/>
              </a:prstGeom>
              <a:noFill/>
            </p:spPr>
            <p:txBody>
              <a:bodyPr wrap="none" rtlCol="0">
                <a:spAutoFit/>
              </a:bodyPr>
              <a:lstStyle/>
              <a:p>
                <a:r>
                  <a:rPr lang="en-US" sz="3600" dirty="0" smtClean="0">
                    <a:solidFill>
                      <a:srgbClr val="C00000"/>
                    </a:solidFill>
                  </a:rPr>
                  <a:t>Growing Crack – Measurement of </a:t>
                </a:r>
                <a14:m>
                  <m:oMath xmlns:m="http://schemas.openxmlformats.org/officeDocument/2006/math">
                    <m:sSubSup>
                      <m:sSubSupPr>
                        <m:ctrlPr>
                          <a:rPr lang="en-US" sz="3600" i="1" dirty="0" smtClean="0">
                            <a:solidFill>
                              <a:srgbClr val="C00000"/>
                            </a:solidFill>
                            <a:latin typeface="Cambria Math" panose="02040503050406030204" pitchFamily="18" charset="0"/>
                          </a:rPr>
                        </m:ctrlPr>
                      </m:sSubSupPr>
                      <m:e>
                        <m:r>
                          <a:rPr lang="en-US" sz="3600" i="1" dirty="0" smtClean="0">
                            <a:solidFill>
                              <a:srgbClr val="C00000"/>
                            </a:solidFill>
                            <a:latin typeface="Cambria Math" panose="02040503050406030204" pitchFamily="18" charset="0"/>
                          </a:rPr>
                          <m:t>𝐾</m:t>
                        </m:r>
                      </m:e>
                      <m:sub>
                        <m:r>
                          <a:rPr lang="en-US" sz="3600" i="1" dirty="0" smtClean="0">
                            <a:solidFill>
                              <a:srgbClr val="C00000"/>
                            </a:solidFill>
                            <a:latin typeface="Cambria Math" panose="02040503050406030204" pitchFamily="18" charset="0"/>
                          </a:rPr>
                          <m:t>𝐼</m:t>
                        </m:r>
                      </m:sub>
                      <m:sup>
                        <m:r>
                          <a:rPr lang="en-US" sz="3600" i="1" dirty="0" smtClean="0">
                            <a:solidFill>
                              <a:srgbClr val="C00000"/>
                            </a:solidFill>
                            <a:latin typeface="Cambria Math" panose="02040503050406030204" pitchFamily="18" charset="0"/>
                          </a:rPr>
                          <m:t>𝑑</m:t>
                        </m:r>
                      </m:sup>
                    </m:sSubSup>
                  </m:oMath>
                </a14:m>
                <a:r>
                  <a:rPr lang="en-US" sz="3600" dirty="0" smtClean="0">
                    <a:solidFill>
                      <a:srgbClr val="C00000"/>
                    </a:solidFill>
                  </a:rPr>
                  <a:t> </a:t>
                </a:r>
              </a:p>
            </p:txBody>
          </p:sp>
        </mc:Choice>
        <mc:Fallback xmlns="">
          <p:sp>
            <p:nvSpPr>
              <p:cNvPr id="142" name="TextBox 141"/>
              <p:cNvSpPr txBox="1">
                <a:spLocks noRot="1" noChangeAspect="1" noMove="1" noResize="1" noEditPoints="1" noAdjustHandles="1" noChangeArrowheads="1" noChangeShapeType="1" noTextEdit="1"/>
              </p:cNvSpPr>
              <p:nvPr/>
            </p:nvSpPr>
            <p:spPr>
              <a:xfrm>
                <a:off x="1084154" y="136518"/>
                <a:ext cx="7262757" cy="668645"/>
              </a:xfrm>
              <a:prstGeom prst="rect">
                <a:avLst/>
              </a:prstGeom>
              <a:blipFill>
                <a:blip r:embed="rId4"/>
                <a:stretch>
                  <a:fillRect l="-2603" t="-10000" b="-33636"/>
                </a:stretch>
              </a:blipFill>
            </p:spPr>
            <p:txBody>
              <a:bodyPr/>
              <a:lstStyle/>
              <a:p>
                <a:r>
                  <a:rPr lang="en-US">
                    <a:noFill/>
                  </a:rPr>
                  <a:t> </a:t>
                </a:r>
              </a:p>
            </p:txBody>
          </p:sp>
        </mc:Fallback>
      </mc:AlternateContent>
      <p:grpSp>
        <p:nvGrpSpPr>
          <p:cNvPr id="47" name="Group 46"/>
          <p:cNvGrpSpPr/>
          <p:nvPr/>
        </p:nvGrpSpPr>
        <p:grpSpPr>
          <a:xfrm>
            <a:off x="113029" y="2021541"/>
            <a:ext cx="5184375" cy="4002188"/>
            <a:chOff x="113029" y="1453126"/>
            <a:chExt cx="5184375" cy="4002188"/>
          </a:xfrm>
        </p:grpSpPr>
        <p:grpSp>
          <p:nvGrpSpPr>
            <p:cNvPr id="44" name="Group 43"/>
            <p:cNvGrpSpPr/>
            <p:nvPr/>
          </p:nvGrpSpPr>
          <p:grpSpPr>
            <a:xfrm>
              <a:off x="113029" y="1798814"/>
              <a:ext cx="5184375" cy="3656500"/>
              <a:chOff x="283748" y="1663550"/>
              <a:chExt cx="5184375" cy="3656500"/>
            </a:xfrm>
          </p:grpSpPr>
          <p:pic>
            <p:nvPicPr>
              <p:cNvPr id="41" name="Picture 40"/>
              <p:cNvPicPr>
                <a:picLocks noChangeAspect="1"/>
              </p:cNvPicPr>
              <p:nvPr/>
            </p:nvPicPr>
            <p:blipFill>
              <a:blip r:embed="rId5"/>
              <a:stretch>
                <a:fillRect/>
              </a:stretch>
            </p:blipFill>
            <p:spPr>
              <a:xfrm>
                <a:off x="283748" y="1663550"/>
                <a:ext cx="5184375" cy="3656500"/>
              </a:xfrm>
              <a:prstGeom prst="rect">
                <a:avLst/>
              </a:prstGeom>
            </p:spPr>
          </p:pic>
          <p:sp>
            <p:nvSpPr>
              <p:cNvPr id="42" name="TextBox 41"/>
              <p:cNvSpPr txBox="1"/>
              <p:nvPr/>
            </p:nvSpPr>
            <p:spPr>
              <a:xfrm>
                <a:off x="1249002" y="4362930"/>
                <a:ext cx="1857560" cy="276999"/>
              </a:xfrm>
              <a:prstGeom prst="rect">
                <a:avLst/>
              </a:prstGeom>
              <a:noFill/>
            </p:spPr>
            <p:txBody>
              <a:bodyPr wrap="none" rtlCol="0">
                <a:spAutoFit/>
              </a:bodyPr>
              <a:lstStyle/>
              <a:p>
                <a:r>
                  <a:rPr lang="en-US" sz="1200" dirty="0" err="1" smtClean="0"/>
                  <a:t>Zehnder</a:t>
                </a:r>
                <a:r>
                  <a:rPr lang="en-US" sz="1200" dirty="0" smtClean="0"/>
                  <a:t> and </a:t>
                </a:r>
                <a:r>
                  <a:rPr lang="en-US" sz="1200" dirty="0" err="1" smtClean="0"/>
                  <a:t>Rosakis</a:t>
                </a:r>
                <a:r>
                  <a:rPr lang="en-US" sz="1200" dirty="0" smtClean="0"/>
                  <a:t>, 1990</a:t>
                </a:r>
                <a:endParaRPr lang="en-US" sz="1200" dirty="0"/>
              </a:p>
            </p:txBody>
          </p:sp>
        </p:grpSp>
        <p:sp>
          <p:nvSpPr>
            <p:cNvPr id="45" name="TextBox 44"/>
            <p:cNvSpPr txBox="1"/>
            <p:nvPr/>
          </p:nvSpPr>
          <p:spPr>
            <a:xfrm>
              <a:off x="2351035" y="1453126"/>
              <a:ext cx="1169616" cy="369332"/>
            </a:xfrm>
            <a:prstGeom prst="rect">
              <a:avLst/>
            </a:prstGeom>
            <a:noFill/>
          </p:spPr>
          <p:txBody>
            <a:bodyPr wrap="none" rtlCol="0">
              <a:spAutoFit/>
            </a:bodyPr>
            <a:lstStyle/>
            <a:p>
              <a:r>
                <a:rPr lang="en-US" dirty="0" smtClean="0"/>
                <a:t>Steel 4340</a:t>
              </a:r>
              <a:endParaRPr lang="en-US" dirty="0"/>
            </a:p>
          </p:txBody>
        </p:sp>
      </p:grpSp>
      <p:grpSp>
        <p:nvGrpSpPr>
          <p:cNvPr id="48" name="Group 47"/>
          <p:cNvGrpSpPr/>
          <p:nvPr/>
        </p:nvGrpSpPr>
        <p:grpSpPr>
          <a:xfrm>
            <a:off x="5399473" y="1699007"/>
            <a:ext cx="3377381" cy="4436905"/>
            <a:chOff x="5399473" y="1130592"/>
            <a:chExt cx="3377381" cy="4436905"/>
          </a:xfrm>
        </p:grpSpPr>
        <p:grpSp>
          <p:nvGrpSpPr>
            <p:cNvPr id="46" name="Group 45"/>
            <p:cNvGrpSpPr/>
            <p:nvPr/>
          </p:nvGrpSpPr>
          <p:grpSpPr>
            <a:xfrm>
              <a:off x="5399473" y="1569194"/>
              <a:ext cx="3377381" cy="3998303"/>
              <a:chOff x="5399473" y="1569194"/>
              <a:chExt cx="3377381" cy="3998303"/>
            </a:xfrm>
          </p:grpSpPr>
          <p:pic>
            <p:nvPicPr>
              <p:cNvPr id="43" name="Picture 42"/>
              <p:cNvPicPr>
                <a:picLocks noChangeAspect="1"/>
              </p:cNvPicPr>
              <p:nvPr/>
            </p:nvPicPr>
            <p:blipFill rotWithShape="1">
              <a:blip r:embed="rId6"/>
              <a:srcRect l="3236" t="2306" r="1183"/>
              <a:stretch/>
            </p:blipFill>
            <p:spPr>
              <a:xfrm>
                <a:off x="5399473" y="1569194"/>
                <a:ext cx="3377381" cy="3998303"/>
              </a:xfrm>
              <a:prstGeom prst="rect">
                <a:avLst/>
              </a:prstGeom>
            </p:spPr>
          </p:pic>
          <p:sp>
            <p:nvSpPr>
              <p:cNvPr id="53" name="TextBox 52"/>
              <p:cNvSpPr txBox="1"/>
              <p:nvPr/>
            </p:nvSpPr>
            <p:spPr>
              <a:xfrm>
                <a:off x="5916008" y="1604940"/>
                <a:ext cx="1035220" cy="276999"/>
              </a:xfrm>
              <a:prstGeom prst="rect">
                <a:avLst/>
              </a:prstGeom>
              <a:noFill/>
            </p:spPr>
            <p:txBody>
              <a:bodyPr wrap="none" rtlCol="0">
                <a:spAutoFit/>
              </a:bodyPr>
              <a:lstStyle/>
              <a:p>
                <a:r>
                  <a:rPr lang="en-US" sz="1200" dirty="0" smtClean="0"/>
                  <a:t>Meyers, 2004</a:t>
                </a:r>
                <a:endParaRPr lang="en-US" sz="1200" dirty="0"/>
              </a:p>
            </p:txBody>
          </p:sp>
        </p:grpSp>
        <p:sp>
          <p:nvSpPr>
            <p:cNvPr id="56" name="TextBox 55"/>
            <p:cNvSpPr txBox="1"/>
            <p:nvPr/>
          </p:nvSpPr>
          <p:spPr>
            <a:xfrm>
              <a:off x="6275850" y="1130592"/>
              <a:ext cx="2016001" cy="369332"/>
            </a:xfrm>
            <a:prstGeom prst="rect">
              <a:avLst/>
            </a:prstGeom>
            <a:noFill/>
          </p:spPr>
          <p:txBody>
            <a:bodyPr wrap="none" rtlCol="0">
              <a:spAutoFit/>
            </a:bodyPr>
            <a:lstStyle/>
            <a:p>
              <a:r>
                <a:rPr lang="en-US" dirty="0" err="1" smtClean="0"/>
                <a:t>Homalite</a:t>
              </a:r>
              <a:r>
                <a:rPr lang="en-US" dirty="0" smtClean="0"/>
                <a:t> (polymer)</a:t>
              </a:r>
              <a:endParaRPr lang="en-US" dirty="0"/>
            </a:p>
          </p:txBody>
        </p:sp>
      </p:grpSp>
      <mc:AlternateContent xmlns:mc="http://schemas.openxmlformats.org/markup-compatibility/2006" xmlns:a14="http://schemas.microsoft.com/office/drawing/2010/main">
        <mc:Choice Requires="a14">
          <p:sp>
            <p:nvSpPr>
              <p:cNvPr id="49" name="TextBox 48"/>
              <p:cNvSpPr txBox="1"/>
              <p:nvPr/>
            </p:nvSpPr>
            <p:spPr>
              <a:xfrm>
                <a:off x="704335" y="939940"/>
                <a:ext cx="8072519" cy="923330"/>
              </a:xfrm>
              <a:prstGeom prst="rect">
                <a:avLst/>
              </a:prstGeom>
              <a:noFill/>
            </p:spPr>
            <p:txBody>
              <a:bodyPr wrap="square" rtlCol="0">
                <a:spAutoFit/>
              </a:bodyPr>
              <a:lstStyle/>
              <a:p>
                <a:r>
                  <a:rPr lang="en-US" dirty="0" smtClean="0"/>
                  <a:t>In a wide range of materials it has been seen that the dynamic stress intensity factor increases with increasing crack velocity</a:t>
                </a:r>
              </a:p>
              <a:p>
                <a14:m>
                  <m:oMath xmlns:m="http://schemas.openxmlformats.org/officeDocument/2006/math">
                    <m:r>
                      <a:rPr lang="en-US" i="1" dirty="0" smtClean="0">
                        <a:latin typeface="Cambria Math" panose="02040503050406030204" pitchFamily="18" charset="0"/>
                      </a:rPr>
                      <m:t>→</m:t>
                    </m:r>
                  </m:oMath>
                </a14:m>
                <a:r>
                  <a:rPr lang="en-US" dirty="0" smtClean="0"/>
                  <a:t> material agnostic observation</a:t>
                </a:r>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704335" y="939940"/>
                <a:ext cx="8072519" cy="923330"/>
              </a:xfrm>
              <a:prstGeom prst="rect">
                <a:avLst/>
              </a:prstGeom>
              <a:blipFill>
                <a:blip r:embed="rId7"/>
                <a:stretch>
                  <a:fillRect l="-680" t="-3289" r="-302" b="-9211"/>
                </a:stretch>
              </a:blipFill>
            </p:spPr>
            <p:txBody>
              <a:bodyPr/>
              <a:lstStyle/>
              <a:p>
                <a:r>
                  <a:rPr lang="en-US">
                    <a:noFill/>
                  </a:rPr>
                  <a:t> </a:t>
                </a:r>
              </a:p>
            </p:txBody>
          </p:sp>
        </mc:Fallback>
      </mc:AlternateContent>
    </p:spTree>
    <p:extLst>
      <p:ext uri="{BB962C8B-B14F-4D97-AF65-F5344CB8AC3E}">
        <p14:creationId xmlns:p14="http://schemas.microsoft.com/office/powerpoint/2010/main" val="28191977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36</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310723" y="136518"/>
            <a:ext cx="6640985" cy="646331"/>
          </a:xfrm>
          <a:prstGeom prst="rect">
            <a:avLst/>
          </a:prstGeom>
          <a:noFill/>
        </p:spPr>
        <p:txBody>
          <a:bodyPr wrap="none" rtlCol="0">
            <a:spAutoFit/>
          </a:bodyPr>
          <a:lstStyle/>
          <a:p>
            <a:r>
              <a:rPr lang="en-US" sz="3600" dirty="0" smtClean="0">
                <a:solidFill>
                  <a:srgbClr val="C00000"/>
                </a:solidFill>
              </a:rPr>
              <a:t>Growing Cracks – “Limiting Speed”</a:t>
            </a:r>
          </a:p>
        </p:txBody>
      </p:sp>
      <p:grpSp>
        <p:nvGrpSpPr>
          <p:cNvPr id="10" name="Group 9"/>
          <p:cNvGrpSpPr>
            <a:grpSpLocks noChangeAspect="1"/>
          </p:cNvGrpSpPr>
          <p:nvPr/>
        </p:nvGrpSpPr>
        <p:grpSpPr>
          <a:xfrm>
            <a:off x="255271" y="765274"/>
            <a:ext cx="4375944" cy="3738134"/>
            <a:chOff x="650677" y="3602122"/>
            <a:chExt cx="3025356" cy="2584401"/>
          </a:xfrm>
        </p:grpSpPr>
        <p:grpSp>
          <p:nvGrpSpPr>
            <p:cNvPr id="11" name="Group 10"/>
            <p:cNvGrpSpPr/>
            <p:nvPr/>
          </p:nvGrpSpPr>
          <p:grpSpPr>
            <a:xfrm>
              <a:off x="650677" y="3602122"/>
              <a:ext cx="3025356" cy="2308390"/>
              <a:chOff x="593527" y="3420881"/>
              <a:chExt cx="3025356" cy="2308390"/>
            </a:xfrm>
          </p:grpSpPr>
          <mc:AlternateContent xmlns:mc="http://schemas.openxmlformats.org/markup-compatibility/2006" xmlns:a14="http://schemas.microsoft.com/office/drawing/2010/main">
            <mc:Choice Requires="a14">
              <p:sp>
                <p:nvSpPr>
                  <p:cNvPr id="19" name="TextBox 18"/>
                  <p:cNvSpPr txBox="1"/>
                  <p:nvPr/>
                </p:nvSpPr>
                <p:spPr>
                  <a:xfrm>
                    <a:off x="3434217" y="5452272"/>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3434217" y="5452272"/>
                    <a:ext cx="184666" cy="276999"/>
                  </a:xfrm>
                  <a:prstGeom prst="rect">
                    <a:avLst/>
                  </a:prstGeom>
                  <a:blipFill>
                    <a:blip r:embed="rId4"/>
                    <a:stretch>
                      <a:fillRect/>
                    </a:stretch>
                  </a:blipFill>
                </p:spPr>
                <p:txBody>
                  <a:bodyPr/>
                  <a:lstStyle/>
                  <a:p>
                    <a:r>
                      <a:rPr lang="en-US">
                        <a:noFill/>
                      </a:rPr>
                      <a:t> </a:t>
                    </a:r>
                  </a:p>
                </p:txBody>
              </p:sp>
            </mc:Fallback>
          </mc:AlternateContent>
          <p:grpSp>
            <p:nvGrpSpPr>
              <p:cNvPr id="20" name="Group 19"/>
              <p:cNvGrpSpPr/>
              <p:nvPr/>
            </p:nvGrpSpPr>
            <p:grpSpPr>
              <a:xfrm>
                <a:off x="929003" y="3420881"/>
                <a:ext cx="2468880" cy="2212632"/>
                <a:chOff x="519428" y="3025913"/>
                <a:chExt cx="2468880" cy="2212632"/>
              </a:xfrm>
            </p:grpSpPr>
            <p:cxnSp>
              <p:nvCxnSpPr>
                <p:cNvPr id="22" name="Straight Arrow Connector 21"/>
                <p:cNvCxnSpPr/>
                <p:nvPr/>
              </p:nvCxnSpPr>
              <p:spPr>
                <a:xfrm>
                  <a:off x="519428" y="5238545"/>
                  <a:ext cx="2468880"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a:off x="-586887" y="4132229"/>
                  <a:ext cx="2212632"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p:cNvSpPr txBox="1"/>
                  <p:nvPr/>
                </p:nvSpPr>
                <p:spPr>
                  <a:xfrm>
                    <a:off x="593527" y="3666213"/>
                    <a:ext cx="335156"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𝑑</m:t>
                              </m:r>
                            </m:sup>
                          </m:sSup>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593527" y="3666213"/>
                    <a:ext cx="335156" cy="281937"/>
                  </a:xfrm>
                  <a:prstGeom prst="rect">
                    <a:avLst/>
                  </a:prstGeom>
                  <a:blipFill>
                    <a:blip r:embed="rId5"/>
                    <a:stretch>
                      <a:fillRect t="-4478"/>
                    </a:stretch>
                  </a:blipFill>
                </p:spPr>
                <p:txBody>
                  <a:bodyPr/>
                  <a:lstStyle/>
                  <a:p>
                    <a:r>
                      <a:rPr lang="en-US">
                        <a:noFill/>
                      </a:rPr>
                      <a:t> </a:t>
                    </a:r>
                  </a:p>
                </p:txBody>
              </p:sp>
            </mc:Fallback>
          </mc:AlternateContent>
        </p:grpSp>
        <p:sp>
          <p:nvSpPr>
            <p:cNvPr id="12" name="Freeform 11"/>
            <p:cNvSpPr/>
            <p:nvPr/>
          </p:nvSpPr>
          <p:spPr>
            <a:xfrm>
              <a:off x="990600" y="4295775"/>
              <a:ext cx="1981200" cy="1504950"/>
            </a:xfrm>
            <a:custGeom>
              <a:avLst/>
              <a:gdLst>
                <a:gd name="connsiteX0" fmla="*/ 0 w 1981200"/>
                <a:gd name="connsiteY0" fmla="*/ 0 h 1504950"/>
                <a:gd name="connsiteX1" fmla="*/ 1981200 w 1981200"/>
                <a:gd name="connsiteY1" fmla="*/ 1504950 h 1504950"/>
                <a:gd name="connsiteX0" fmla="*/ 0 w 1981200"/>
                <a:gd name="connsiteY0" fmla="*/ 0 h 1504950"/>
                <a:gd name="connsiteX1" fmla="*/ 1981200 w 1981200"/>
                <a:gd name="connsiteY1" fmla="*/ 1504950 h 1504950"/>
                <a:gd name="connsiteX0" fmla="*/ 0 w 1981200"/>
                <a:gd name="connsiteY0" fmla="*/ 0 h 1504950"/>
                <a:gd name="connsiteX1" fmla="*/ 1981200 w 1981200"/>
                <a:gd name="connsiteY1" fmla="*/ 1504950 h 1504950"/>
              </a:gdLst>
              <a:ahLst/>
              <a:cxnLst>
                <a:cxn ang="0">
                  <a:pos x="connsiteX0" y="connsiteY0"/>
                </a:cxn>
                <a:cxn ang="0">
                  <a:pos x="connsiteX1" y="connsiteY1"/>
                </a:cxn>
              </a:cxnLst>
              <a:rect l="l" t="t" r="r" b="b"/>
              <a:pathLst>
                <a:path w="1981200" h="1504950">
                  <a:moveTo>
                    <a:pt x="0" y="0"/>
                  </a:moveTo>
                  <a:cubicBezTo>
                    <a:pt x="955675" y="130175"/>
                    <a:pt x="1692275" y="803275"/>
                    <a:pt x="1981200" y="1504950"/>
                  </a:cubicBezTo>
                </a:path>
              </a:pathLst>
            </a:cu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981325" y="5720985"/>
              <a:ext cx="0" cy="182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842184" y="5909524"/>
                  <a:ext cx="2782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842184" y="5909524"/>
                  <a:ext cx="278281" cy="276999"/>
                </a:xfrm>
                <a:prstGeom prst="rect">
                  <a:avLst/>
                </a:prstGeom>
                <a:blipFill>
                  <a:blip r:embed="rId6"/>
                  <a:stretch>
                    <a:fillRect/>
                  </a:stretch>
                </a:blipFill>
              </p:spPr>
              <p:txBody>
                <a:bodyPr/>
                <a:lstStyle/>
                <a:p>
                  <a:r>
                    <a:rPr lang="en-US">
                      <a:noFill/>
                    </a:rPr>
                    <a:t> </a:t>
                  </a:r>
                </a:p>
              </p:txBody>
            </p:sp>
          </mc:Fallback>
        </mc:AlternateContent>
        <p:sp>
          <p:nvSpPr>
            <p:cNvPr id="16" name="Freeform 15"/>
            <p:cNvSpPr/>
            <p:nvPr/>
          </p:nvSpPr>
          <p:spPr>
            <a:xfrm>
              <a:off x="1002890" y="3886200"/>
              <a:ext cx="1954162" cy="1445342"/>
            </a:xfrm>
            <a:custGeom>
              <a:avLst/>
              <a:gdLst>
                <a:gd name="connsiteX0" fmla="*/ 0 w 1954162"/>
                <a:gd name="connsiteY0" fmla="*/ 1445342 h 1445342"/>
                <a:gd name="connsiteX1" fmla="*/ 1954162 w 1954162"/>
                <a:gd name="connsiteY1" fmla="*/ 0 h 1445342"/>
                <a:gd name="connsiteX0" fmla="*/ 0 w 1954162"/>
                <a:gd name="connsiteY0" fmla="*/ 1445342 h 1445342"/>
                <a:gd name="connsiteX1" fmla="*/ 1954162 w 1954162"/>
                <a:gd name="connsiteY1" fmla="*/ 0 h 1445342"/>
                <a:gd name="connsiteX0" fmla="*/ 0 w 1954162"/>
                <a:gd name="connsiteY0" fmla="*/ 1445342 h 1445342"/>
                <a:gd name="connsiteX1" fmla="*/ 1954162 w 1954162"/>
                <a:gd name="connsiteY1" fmla="*/ 0 h 1445342"/>
                <a:gd name="connsiteX0" fmla="*/ 0 w 1954162"/>
                <a:gd name="connsiteY0" fmla="*/ 1445342 h 1445342"/>
                <a:gd name="connsiteX1" fmla="*/ 1954162 w 1954162"/>
                <a:gd name="connsiteY1" fmla="*/ 0 h 1445342"/>
              </a:gdLst>
              <a:ahLst/>
              <a:cxnLst>
                <a:cxn ang="0">
                  <a:pos x="connsiteX0" y="connsiteY0"/>
                </a:cxn>
                <a:cxn ang="0">
                  <a:pos x="connsiteX1" y="connsiteY1"/>
                </a:cxn>
              </a:cxnLst>
              <a:rect l="l" t="t" r="r" b="b"/>
              <a:pathLst>
                <a:path w="1954162" h="1445342">
                  <a:moveTo>
                    <a:pt x="0" y="1445342"/>
                  </a:moveTo>
                  <a:cubicBezTo>
                    <a:pt x="828367" y="1406013"/>
                    <a:pt x="1582995" y="865239"/>
                    <a:pt x="1954162" y="0"/>
                  </a:cubicBezTo>
                </a:path>
              </a:pathLst>
            </a:cu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p:cNvSpPr txBox="1"/>
              <p:nvPr/>
            </p:nvSpPr>
            <p:spPr>
              <a:xfrm>
                <a:off x="3423687" y="1039094"/>
                <a:ext cx="335156" cy="28193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𝐺</m:t>
                          </m:r>
                        </m:e>
                        <m:sub>
                          <m:r>
                            <a:rPr lang="en-US" b="0" i="1" smtClean="0">
                              <a:latin typeface="Cambria Math" panose="02040503050406030204" pitchFamily="18" charset="0"/>
                            </a:rPr>
                            <m:t>𝑐</m:t>
                          </m:r>
                        </m:sub>
                        <m:sup>
                          <m:r>
                            <a:rPr lang="en-US" b="0" i="1" smtClean="0">
                              <a:latin typeface="Cambria Math" panose="02040503050406030204" pitchFamily="18" charset="0"/>
                            </a:rPr>
                            <m:t>𝑑</m:t>
                          </m:r>
                        </m:sup>
                      </m:sSubSup>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3423687" y="1039094"/>
                <a:ext cx="335156" cy="281937"/>
              </a:xfrm>
              <a:prstGeom prst="rect">
                <a:avLst/>
              </a:prstGeom>
              <a:blipFill>
                <a:blip r:embed="rId7"/>
                <a:stretch>
                  <a:fillRect l="-16364" t="-4255" r="-7273" b="-10638"/>
                </a:stretch>
              </a:blipFill>
            </p:spPr>
            <p:txBody>
              <a:bodyPr/>
              <a:lstStyle/>
              <a:p>
                <a:r>
                  <a:rPr lang="en-US">
                    <a:noFill/>
                  </a:rPr>
                  <a:t> </a:t>
                </a:r>
              </a:p>
            </p:txBody>
          </p:sp>
        </mc:Fallback>
      </mc:AlternateContent>
      <p:sp>
        <p:nvSpPr>
          <p:cNvPr id="25" name="Freeform 24"/>
          <p:cNvSpPr/>
          <p:nvPr/>
        </p:nvSpPr>
        <p:spPr>
          <a:xfrm>
            <a:off x="750326" y="1452086"/>
            <a:ext cx="2865653" cy="2506834"/>
          </a:xfrm>
          <a:custGeom>
            <a:avLst/>
            <a:gdLst>
              <a:gd name="connsiteX0" fmla="*/ 0 w 1981200"/>
              <a:gd name="connsiteY0" fmla="*/ 0 h 1504950"/>
              <a:gd name="connsiteX1" fmla="*/ 1981200 w 1981200"/>
              <a:gd name="connsiteY1" fmla="*/ 1504950 h 1504950"/>
              <a:gd name="connsiteX0" fmla="*/ 0 w 1981200"/>
              <a:gd name="connsiteY0" fmla="*/ 0 h 1504950"/>
              <a:gd name="connsiteX1" fmla="*/ 1981200 w 1981200"/>
              <a:gd name="connsiteY1" fmla="*/ 1504950 h 1504950"/>
              <a:gd name="connsiteX0" fmla="*/ 0 w 1981200"/>
              <a:gd name="connsiteY0" fmla="*/ 0 h 1504950"/>
              <a:gd name="connsiteX1" fmla="*/ 1981200 w 1981200"/>
              <a:gd name="connsiteY1" fmla="*/ 1504950 h 1504950"/>
            </a:gdLst>
            <a:ahLst/>
            <a:cxnLst>
              <a:cxn ang="0">
                <a:pos x="connsiteX0" y="connsiteY0"/>
              </a:cxn>
              <a:cxn ang="0">
                <a:pos x="connsiteX1" y="connsiteY1"/>
              </a:cxn>
            </a:cxnLst>
            <a:rect l="l" t="t" r="r" b="b"/>
            <a:pathLst>
              <a:path w="1981200" h="1504950">
                <a:moveTo>
                  <a:pt x="0" y="0"/>
                </a:moveTo>
                <a:cubicBezTo>
                  <a:pt x="955675" y="130175"/>
                  <a:pt x="1692275" y="803275"/>
                  <a:pt x="1981200" y="1504950"/>
                </a:cubicBezTo>
              </a:path>
            </a:pathLst>
          </a:custGeom>
          <a:noFill/>
          <a:ln w="254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764256" y="1176171"/>
            <a:ext cx="2865653" cy="2753558"/>
          </a:xfrm>
          <a:custGeom>
            <a:avLst/>
            <a:gdLst>
              <a:gd name="connsiteX0" fmla="*/ 0 w 1981200"/>
              <a:gd name="connsiteY0" fmla="*/ 0 h 1504950"/>
              <a:gd name="connsiteX1" fmla="*/ 1981200 w 1981200"/>
              <a:gd name="connsiteY1" fmla="*/ 1504950 h 1504950"/>
              <a:gd name="connsiteX0" fmla="*/ 0 w 1981200"/>
              <a:gd name="connsiteY0" fmla="*/ 0 h 1504950"/>
              <a:gd name="connsiteX1" fmla="*/ 1981200 w 1981200"/>
              <a:gd name="connsiteY1" fmla="*/ 1504950 h 1504950"/>
              <a:gd name="connsiteX0" fmla="*/ 0 w 1981200"/>
              <a:gd name="connsiteY0" fmla="*/ 0 h 1504950"/>
              <a:gd name="connsiteX1" fmla="*/ 1981200 w 1981200"/>
              <a:gd name="connsiteY1" fmla="*/ 1504950 h 1504950"/>
            </a:gdLst>
            <a:ahLst/>
            <a:cxnLst>
              <a:cxn ang="0">
                <a:pos x="connsiteX0" y="connsiteY0"/>
              </a:cxn>
              <a:cxn ang="0">
                <a:pos x="connsiteX1" y="connsiteY1"/>
              </a:cxn>
            </a:cxnLst>
            <a:rect l="l" t="t" r="r" b="b"/>
            <a:pathLst>
              <a:path w="1981200" h="1504950">
                <a:moveTo>
                  <a:pt x="0" y="0"/>
                </a:moveTo>
                <a:cubicBezTo>
                  <a:pt x="955675" y="130175"/>
                  <a:pt x="1692275" y="803275"/>
                  <a:pt x="1981200" y="1504950"/>
                </a:cubicBezTo>
              </a:path>
            </a:pathLst>
          </a:custGeom>
          <a:noFill/>
          <a:ln w="254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flipV="1">
            <a:off x="1368792" y="1281404"/>
            <a:ext cx="542791" cy="89976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1875317" y="1008991"/>
                <a:ext cx="58407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𝑎𝑝𝑝𝑙</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875317" y="1008991"/>
                <a:ext cx="584071" cy="298415"/>
              </a:xfrm>
              <a:prstGeom prst="rect">
                <a:avLst/>
              </a:prstGeom>
              <a:blipFill>
                <a:blip r:embed="rId8"/>
                <a:stretch>
                  <a:fillRect l="-9474" r="-6316" b="-27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497662" y="1022400"/>
                <a:ext cx="4275635" cy="646331"/>
              </a:xfrm>
              <a:prstGeom prst="rect">
                <a:avLst/>
              </a:prstGeom>
              <a:noFill/>
            </p:spPr>
            <p:txBody>
              <a:bodyPr wrap="square" rtlCol="0">
                <a:spAutoFit/>
              </a:bodyPr>
              <a:lstStyle/>
              <a:p>
                <a:r>
                  <a:rPr lang="en-US" dirty="0" smtClean="0"/>
                  <a:t>To maintain a non-zero energy release rate, we need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497662" y="1022400"/>
                <a:ext cx="4275635" cy="646331"/>
              </a:xfrm>
              <a:prstGeom prst="rect">
                <a:avLst/>
              </a:prstGeom>
              <a:blipFill>
                <a:blip r:embed="rId9"/>
                <a:stretch>
                  <a:fillRect l="-1284" t="-5660" r="-571" b="-14151"/>
                </a:stretch>
              </a:blipFill>
            </p:spPr>
            <p:txBody>
              <a:bodyPr/>
              <a:lstStyle/>
              <a:p>
                <a:r>
                  <a:rPr lang="en-US">
                    <a:noFill/>
                  </a:rPr>
                  <a:t> </a:t>
                </a:r>
              </a:p>
            </p:txBody>
          </p:sp>
        </mc:Fallback>
      </mc:AlternateContent>
      <p:grpSp>
        <p:nvGrpSpPr>
          <p:cNvPr id="28" name="Group 27"/>
          <p:cNvGrpSpPr/>
          <p:nvPr/>
        </p:nvGrpSpPr>
        <p:grpSpPr>
          <a:xfrm>
            <a:off x="4888297" y="1918607"/>
            <a:ext cx="2922609" cy="396634"/>
            <a:chOff x="4863584" y="1824824"/>
            <a:chExt cx="2922609" cy="396634"/>
          </a:xfrm>
        </p:grpSpPr>
        <p:sp>
          <p:nvSpPr>
            <p:cNvPr id="27" name="Rectangle 26"/>
            <p:cNvSpPr/>
            <p:nvPr/>
          </p:nvSpPr>
          <p:spPr>
            <a:xfrm>
              <a:off x="4863584" y="1832181"/>
              <a:ext cx="2922609" cy="389277"/>
            </a:xfrm>
            <a:prstGeom prst="rect">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863584" y="1832181"/>
              <a:ext cx="1771895" cy="369332"/>
            </a:xfrm>
            <a:prstGeom prst="rect">
              <a:avLst/>
            </a:prstGeom>
            <a:noFill/>
          </p:spPr>
          <p:txBody>
            <a:bodyPr wrap="none" rtlCol="0">
              <a:spAutoFit/>
            </a:bodyPr>
            <a:lstStyle/>
            <a:p>
              <a:r>
                <a:rPr lang="en-US" dirty="0" smtClean="0"/>
                <a:t>Theoretical limit:</a:t>
              </a:r>
              <a:endParaRPr lang="en-US" dirty="0"/>
            </a:p>
          </p:txBody>
        </p:sp>
        <mc:AlternateContent xmlns:mc="http://schemas.openxmlformats.org/markup-compatibility/2006" xmlns:a14="http://schemas.microsoft.com/office/drawing/2010/main">
          <mc:Choice Requires="a14">
            <p:sp>
              <p:nvSpPr>
                <p:cNvPr id="8" name="Rectangle 7"/>
                <p:cNvSpPr/>
                <p:nvPr/>
              </p:nvSpPr>
              <p:spPr>
                <a:xfrm>
                  <a:off x="6484627" y="1824824"/>
                  <a:ext cx="12521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𝑅</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6484627" y="1824824"/>
                  <a:ext cx="1252138" cy="369332"/>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Box 8"/>
              <p:cNvSpPr txBox="1"/>
              <p:nvPr/>
            </p:nvSpPr>
            <p:spPr>
              <a:xfrm>
                <a:off x="4497662" y="2582314"/>
                <a:ext cx="4570138" cy="646331"/>
              </a:xfrm>
              <a:prstGeom prst="rect">
                <a:avLst/>
              </a:prstGeom>
              <a:noFill/>
            </p:spPr>
            <p:txBody>
              <a:bodyPr wrap="square" rtlCol="0">
                <a:spAutoFit/>
              </a:bodyPr>
              <a:lstStyle/>
              <a:p>
                <a:r>
                  <a:rPr lang="en-US" dirty="0" smtClean="0"/>
                  <a:t>Heuristic argument: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𝑚𝑎𝑥</m:t>
                        </m:r>
                      </m:sub>
                    </m:sSub>
                  </m:oMath>
                </a14:m>
                <a:r>
                  <a:rPr lang="en-US" dirty="0" smtClean="0"/>
                  <a:t> the material offers zero resistance to growth</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497662" y="2582314"/>
                <a:ext cx="4570138" cy="646331"/>
              </a:xfrm>
              <a:prstGeom prst="rect">
                <a:avLst/>
              </a:prstGeom>
              <a:blipFill>
                <a:blip r:embed="rId11"/>
                <a:stretch>
                  <a:fillRect l="-1200"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46943" y="4503408"/>
                <a:ext cx="5467009" cy="369332"/>
              </a:xfrm>
              <a:prstGeom prst="rect">
                <a:avLst/>
              </a:prstGeom>
              <a:noFill/>
            </p:spPr>
            <p:txBody>
              <a:bodyPr wrap="none" rtlCol="0">
                <a:spAutoFit/>
              </a:bodyPr>
              <a:lstStyle/>
              <a:p>
                <a:r>
                  <a:rPr lang="en-US" dirty="0" smtClean="0"/>
                  <a:t>Most experimental observations find,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=0.3−0.6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𝑐</m:t>
                        </m:r>
                      </m:e>
                      <m:sub>
                        <m:r>
                          <a:rPr lang="en-US" i="1" dirty="0" err="1" smtClean="0">
                            <a:latin typeface="Cambria Math" panose="02040503050406030204" pitchFamily="18" charset="0"/>
                          </a:rPr>
                          <m:t>𝑅</m:t>
                        </m:r>
                      </m:sub>
                    </m:sSub>
                  </m:oMath>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46943" y="4503408"/>
                <a:ext cx="5467009" cy="369332"/>
              </a:xfrm>
              <a:prstGeom prst="rect">
                <a:avLst/>
              </a:prstGeom>
              <a:blipFill>
                <a:blip r:embed="rId12"/>
                <a:stretch>
                  <a:fillRect l="-1004" t="-10000" b="-26667"/>
                </a:stretch>
              </a:blipFill>
            </p:spPr>
            <p:txBody>
              <a:bodyPr/>
              <a:lstStyle/>
              <a:p>
                <a:r>
                  <a:rPr lang="en-US">
                    <a:noFill/>
                  </a:rPr>
                  <a:t> </a:t>
                </a:r>
              </a:p>
            </p:txBody>
          </p:sp>
        </mc:Fallback>
      </mc:AlternateContent>
      <p:pic>
        <p:nvPicPr>
          <p:cNvPr id="37" name="Picture 36"/>
          <p:cNvPicPr>
            <a:picLocks noChangeAspect="1"/>
          </p:cNvPicPr>
          <p:nvPr/>
        </p:nvPicPr>
        <p:blipFill rotWithShape="1">
          <a:blip r:embed="rId13" cstate="print">
            <a:extLst>
              <a:ext uri="{28A0092B-C50C-407E-A947-70E740481C1C}">
                <a14:useLocalDpi xmlns:a14="http://schemas.microsoft.com/office/drawing/2010/main" val="0"/>
              </a:ext>
            </a:extLst>
          </a:blip>
          <a:srcRect l="47897" t="51089" r="34992" b="2173"/>
          <a:stretch/>
        </p:blipFill>
        <p:spPr>
          <a:xfrm rot="5400000">
            <a:off x="1897897" y="4397544"/>
            <a:ext cx="1122982" cy="2300736"/>
          </a:xfrm>
          <a:prstGeom prst="rect">
            <a:avLst/>
          </a:prstGeom>
        </p:spPr>
      </p:pic>
      <p:sp>
        <p:nvSpPr>
          <p:cNvPr id="30" name="TextBox 29"/>
          <p:cNvSpPr txBox="1"/>
          <p:nvPr/>
        </p:nvSpPr>
        <p:spPr>
          <a:xfrm>
            <a:off x="3827629" y="4923129"/>
            <a:ext cx="4734480" cy="923330"/>
          </a:xfrm>
          <a:prstGeom prst="rect">
            <a:avLst/>
          </a:prstGeom>
          <a:noFill/>
        </p:spPr>
        <p:txBody>
          <a:bodyPr wrap="square" rtlCol="0">
            <a:spAutoFit/>
          </a:bodyPr>
          <a:lstStyle/>
          <a:p>
            <a:r>
              <a:rPr lang="en-US" dirty="0" smtClean="0"/>
              <a:t>Crack branching occurs due to the Hoop stress maximum being at positions above and below the crack plane (slide 24).</a:t>
            </a:r>
            <a:endParaRPr lang="en-US" dirty="0"/>
          </a:p>
        </p:txBody>
      </p:sp>
    </p:spTree>
    <p:extLst>
      <p:ext uri="{BB962C8B-B14F-4D97-AF65-F5344CB8AC3E}">
        <p14:creationId xmlns:p14="http://schemas.microsoft.com/office/powerpoint/2010/main" val="32898737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37</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310723" y="136518"/>
            <a:ext cx="6640985" cy="646331"/>
          </a:xfrm>
          <a:prstGeom prst="rect">
            <a:avLst/>
          </a:prstGeom>
          <a:noFill/>
        </p:spPr>
        <p:txBody>
          <a:bodyPr wrap="none" rtlCol="0">
            <a:spAutoFit/>
          </a:bodyPr>
          <a:lstStyle/>
          <a:p>
            <a:r>
              <a:rPr lang="en-US" sz="3600" dirty="0" smtClean="0">
                <a:solidFill>
                  <a:srgbClr val="C00000"/>
                </a:solidFill>
              </a:rPr>
              <a:t>Growing Cracks – “Limiting Speed”</a:t>
            </a:r>
          </a:p>
        </p:txBody>
      </p:sp>
      <mc:AlternateContent xmlns:mc="http://schemas.openxmlformats.org/markup-compatibility/2006" xmlns:a14="http://schemas.microsoft.com/office/drawing/2010/main">
        <mc:Choice Requires="a14">
          <p:sp>
            <p:nvSpPr>
              <p:cNvPr id="31" name="TextBox 30"/>
              <p:cNvSpPr txBox="1"/>
              <p:nvPr/>
            </p:nvSpPr>
            <p:spPr>
              <a:xfrm>
                <a:off x="432486" y="877330"/>
                <a:ext cx="4469123" cy="1200329"/>
              </a:xfrm>
              <a:prstGeom prst="rect">
                <a:avLst/>
              </a:prstGeom>
              <a:noFill/>
            </p:spPr>
            <p:txBody>
              <a:bodyPr wrap="square" rtlCol="0">
                <a:spAutoFit/>
              </a:bodyPr>
              <a:lstStyle/>
              <a:p>
                <a:r>
                  <a:rPr lang="en-US" b="1" dirty="0" smtClean="0">
                    <a:solidFill>
                      <a:srgbClr val="C00000"/>
                    </a:solidFill>
                  </a:rPr>
                  <a:t>Question</a:t>
                </a:r>
                <a:r>
                  <a:rPr lang="en-US" dirty="0" smtClean="0"/>
                  <a:t>: What if we attempt to suppress crack branching by purposely integrating a week plane, coincidental to the crack plane?</a:t>
                </a:r>
              </a:p>
              <a:p>
                <a:r>
                  <a:rPr lang="en-US" dirty="0"/>
                  <a:t> </a:t>
                </a:r>
                <a:r>
                  <a:rPr lang="en-US" dirty="0" smtClean="0"/>
                  <a:t>   </a:t>
                </a:r>
                <a14:m>
                  <m:oMath xmlns:m="http://schemas.openxmlformats.org/officeDocument/2006/math">
                    <m:r>
                      <a:rPr lang="en-US" i="1" dirty="0" smtClean="0">
                        <a:latin typeface="Cambria Math" panose="02040503050406030204" pitchFamily="18" charset="0"/>
                      </a:rPr>
                      <m:t>→</m:t>
                    </m:r>
                  </m:oMath>
                </a14:m>
                <a:r>
                  <a:rPr lang="en-US" dirty="0" smtClean="0"/>
                  <a:t> Washabaugh and </a:t>
                </a:r>
                <a:r>
                  <a:rPr lang="en-US" dirty="0" err="1" smtClean="0"/>
                  <a:t>Knauss</a:t>
                </a:r>
                <a:r>
                  <a:rPr lang="en-US" dirty="0" smtClean="0"/>
                  <a:t>, IJF, 1994 </a:t>
                </a:r>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432486" y="877330"/>
                <a:ext cx="4469123" cy="1200329"/>
              </a:xfrm>
              <a:prstGeom prst="rect">
                <a:avLst/>
              </a:prstGeom>
              <a:blipFill>
                <a:blip r:embed="rId4"/>
                <a:stretch>
                  <a:fillRect l="-1228" t="-3046" b="-7107"/>
                </a:stretch>
              </a:blipFill>
            </p:spPr>
            <p:txBody>
              <a:bodyPr/>
              <a:lstStyle/>
              <a:p>
                <a:r>
                  <a:rPr lang="en-US">
                    <a:noFill/>
                  </a:rPr>
                  <a:t> </a:t>
                </a:r>
              </a:p>
            </p:txBody>
          </p:sp>
        </mc:Fallback>
      </mc:AlternateContent>
      <p:grpSp>
        <p:nvGrpSpPr>
          <p:cNvPr id="45" name="Group 44"/>
          <p:cNvGrpSpPr>
            <a:grpSpLocks noChangeAspect="1"/>
          </p:cNvGrpSpPr>
          <p:nvPr/>
        </p:nvGrpSpPr>
        <p:grpSpPr>
          <a:xfrm>
            <a:off x="656366" y="2550766"/>
            <a:ext cx="3827443" cy="1641626"/>
            <a:chOff x="669855" y="2143693"/>
            <a:chExt cx="3053831" cy="1309816"/>
          </a:xfrm>
        </p:grpSpPr>
        <p:grpSp>
          <p:nvGrpSpPr>
            <p:cNvPr id="40" name="Group 39"/>
            <p:cNvGrpSpPr/>
            <p:nvPr/>
          </p:nvGrpSpPr>
          <p:grpSpPr>
            <a:xfrm>
              <a:off x="669855" y="2143693"/>
              <a:ext cx="3053831" cy="1309816"/>
              <a:chOff x="684603" y="1940011"/>
              <a:chExt cx="3053831" cy="1309816"/>
            </a:xfrm>
          </p:grpSpPr>
          <p:sp>
            <p:nvSpPr>
              <p:cNvPr id="32" name="Rectangle 31"/>
              <p:cNvSpPr/>
              <p:nvPr/>
            </p:nvSpPr>
            <p:spPr>
              <a:xfrm>
                <a:off x="691978" y="1940011"/>
                <a:ext cx="2601467" cy="654908"/>
              </a:xfrm>
              <a:prstGeom prst="rect">
                <a:avLst/>
              </a:prstGeom>
              <a:solidFill>
                <a:schemeClr val="accent1">
                  <a:lumMod val="40000"/>
                  <a:lumOff val="60000"/>
                </a:schemeClr>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91978" y="2594919"/>
                <a:ext cx="2601467" cy="654908"/>
              </a:xfrm>
              <a:prstGeom prst="rect">
                <a:avLst/>
              </a:prstGeom>
              <a:solidFill>
                <a:schemeClr val="accent1">
                  <a:lumMod val="40000"/>
                  <a:lumOff val="60000"/>
                </a:schemeClr>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684603" y="2594919"/>
                <a:ext cx="64008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848032" y="2267465"/>
                <a:ext cx="328675" cy="327454"/>
                <a:chOff x="848032" y="2267465"/>
                <a:chExt cx="328675" cy="327454"/>
              </a:xfrm>
            </p:grpSpPr>
            <p:cxnSp>
              <p:nvCxnSpPr>
                <p:cNvPr id="36" name="Straight Arrow Connector 35"/>
                <p:cNvCxnSpPr/>
                <p:nvPr/>
              </p:nvCxnSpPr>
              <p:spPr>
                <a:xfrm flipV="1">
                  <a:off x="848032" y="2267465"/>
                  <a:ext cx="0" cy="327454"/>
                </a:xfrm>
                <a:prstGeom prst="straightConnector1">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1012370" y="2267465"/>
                  <a:ext cx="0" cy="327454"/>
                </a:xfrm>
                <a:prstGeom prst="straightConnector1">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1176707" y="2267465"/>
                  <a:ext cx="0" cy="327454"/>
                </a:xfrm>
                <a:prstGeom prst="straightConnector1">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rot="10800000">
                <a:off x="848032" y="2594919"/>
                <a:ext cx="328675" cy="327454"/>
                <a:chOff x="848032" y="2267465"/>
                <a:chExt cx="328675" cy="327454"/>
              </a:xfrm>
            </p:grpSpPr>
            <p:cxnSp>
              <p:nvCxnSpPr>
                <p:cNvPr id="51" name="Straight Arrow Connector 50"/>
                <p:cNvCxnSpPr/>
                <p:nvPr/>
              </p:nvCxnSpPr>
              <p:spPr>
                <a:xfrm flipV="1">
                  <a:off x="848032" y="2267465"/>
                  <a:ext cx="0" cy="327454"/>
                </a:xfrm>
                <a:prstGeom prst="straightConnector1">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1012370" y="2267465"/>
                  <a:ext cx="0" cy="327454"/>
                </a:xfrm>
                <a:prstGeom prst="straightConnector1">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1176707" y="2267465"/>
                  <a:ext cx="0" cy="327454"/>
                </a:xfrm>
                <a:prstGeom prst="straightConnector1">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2014497" y="2586584"/>
                <a:ext cx="1723937" cy="417465"/>
              </a:xfrm>
              <a:prstGeom prst="rect">
                <a:avLst/>
              </a:prstGeom>
              <a:noFill/>
            </p:spPr>
            <p:txBody>
              <a:bodyPr wrap="square" rtlCol="0">
                <a:spAutoFit/>
              </a:bodyPr>
              <a:lstStyle/>
              <a:p>
                <a:r>
                  <a:rPr lang="en-US" sz="1400" dirty="0" smtClean="0"/>
                  <a:t>“</a:t>
                </a:r>
                <a:r>
                  <a:rPr lang="en-US" sz="1400" dirty="0" err="1" smtClean="0"/>
                  <a:t>Rehealed</a:t>
                </a:r>
                <a:r>
                  <a:rPr lang="en-US" sz="1400" dirty="0" smtClean="0"/>
                  <a:t>” PMMA interface</a:t>
                </a:r>
                <a:endParaRPr lang="en-US" sz="1400" dirty="0"/>
              </a:p>
            </p:txBody>
          </p:sp>
        </p:grpSp>
        <p:sp>
          <p:nvSpPr>
            <p:cNvPr id="43" name="TextBox 42"/>
            <p:cNvSpPr txBox="1"/>
            <p:nvPr/>
          </p:nvSpPr>
          <p:spPr>
            <a:xfrm>
              <a:off x="1161960" y="2181903"/>
              <a:ext cx="1260987" cy="523220"/>
            </a:xfrm>
            <a:prstGeom prst="rect">
              <a:avLst/>
            </a:prstGeom>
            <a:noFill/>
          </p:spPr>
          <p:txBody>
            <a:bodyPr wrap="square" rtlCol="0">
              <a:spAutoFit/>
            </a:bodyPr>
            <a:lstStyle/>
            <a:p>
              <a:r>
                <a:rPr lang="en-US" sz="1400" dirty="0" smtClean="0"/>
                <a:t>Capacitor bank loading</a:t>
              </a:r>
              <a:endParaRPr lang="en-US" sz="1400" dirty="0"/>
            </a:p>
          </p:txBody>
        </p:sp>
      </p:grpSp>
      <p:sp>
        <p:nvSpPr>
          <p:cNvPr id="44" name="TextBox 43"/>
          <p:cNvSpPr txBox="1"/>
          <p:nvPr/>
        </p:nvSpPr>
        <p:spPr>
          <a:xfrm>
            <a:off x="538282" y="4450172"/>
            <a:ext cx="4071850" cy="923330"/>
          </a:xfrm>
          <a:prstGeom prst="rect">
            <a:avLst/>
          </a:prstGeom>
          <a:noFill/>
        </p:spPr>
        <p:txBody>
          <a:bodyPr wrap="square" rtlCol="0">
            <a:spAutoFit/>
          </a:bodyPr>
          <a:lstStyle/>
          <a:p>
            <a:r>
              <a:rPr lang="en-US" dirty="0" smtClean="0"/>
              <a:t>As the healing strength decreases, the crack propagation velocity increases to the Rayleigh wave speed</a:t>
            </a:r>
            <a:endParaRPr lang="en-US" dirty="0"/>
          </a:p>
        </p:txBody>
      </p:sp>
      <mc:AlternateContent xmlns:mc="http://schemas.openxmlformats.org/markup-compatibility/2006" xmlns:a14="http://schemas.microsoft.com/office/drawing/2010/main">
        <mc:Choice Requires="a14">
          <p:sp>
            <p:nvSpPr>
              <p:cNvPr id="49" name="TextBox 48"/>
              <p:cNvSpPr txBox="1"/>
              <p:nvPr/>
            </p:nvSpPr>
            <p:spPr>
              <a:xfrm>
                <a:off x="1749408" y="5581423"/>
                <a:ext cx="7322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𝑅</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1749408" y="5581423"/>
                <a:ext cx="732252" cy="276999"/>
              </a:xfrm>
              <a:prstGeom prst="rect">
                <a:avLst/>
              </a:prstGeom>
              <a:blipFill>
                <a:blip r:embed="rId5"/>
                <a:stretch>
                  <a:fillRect l="-4167" r="-1667" b="-15556"/>
                </a:stretch>
              </a:blipFill>
            </p:spPr>
            <p:txBody>
              <a:bodyPr/>
              <a:lstStyle/>
              <a:p>
                <a:r>
                  <a:rPr lang="en-US">
                    <a:noFill/>
                  </a:rPr>
                  <a:t> </a:t>
                </a:r>
              </a:p>
            </p:txBody>
          </p:sp>
        </mc:Fallback>
      </mc:AlternateContent>
      <p:pic>
        <p:nvPicPr>
          <p:cNvPr id="2" name="Picture 1"/>
          <p:cNvPicPr>
            <a:picLocks noChangeAspect="1"/>
          </p:cNvPicPr>
          <p:nvPr/>
        </p:nvPicPr>
        <p:blipFill rotWithShape="1">
          <a:blip r:embed="rId6"/>
          <a:srcRect l="67045" t="18822" r="17349" b="26768"/>
          <a:stretch/>
        </p:blipFill>
        <p:spPr>
          <a:xfrm>
            <a:off x="5248847" y="877330"/>
            <a:ext cx="2620617" cy="2569731"/>
          </a:xfrm>
          <a:prstGeom prst="rect">
            <a:avLst/>
          </a:prstGeom>
        </p:spPr>
      </p:pic>
      <p:pic>
        <p:nvPicPr>
          <p:cNvPr id="3" name="Picture 2"/>
          <p:cNvPicPr>
            <a:picLocks noChangeAspect="1"/>
          </p:cNvPicPr>
          <p:nvPr/>
        </p:nvPicPr>
        <p:blipFill rotWithShape="1">
          <a:blip r:embed="rId7"/>
          <a:srcRect l="66288" t="27172" r="17349" b="15993"/>
          <a:stretch/>
        </p:blipFill>
        <p:spPr>
          <a:xfrm>
            <a:off x="5182083" y="3637086"/>
            <a:ext cx="2687381" cy="2625174"/>
          </a:xfrm>
          <a:prstGeom prst="rect">
            <a:avLst/>
          </a:prstGeom>
        </p:spPr>
      </p:pic>
      <p:sp>
        <p:nvSpPr>
          <p:cNvPr id="4" name="Freeform 3"/>
          <p:cNvSpPr/>
          <p:nvPr/>
        </p:nvSpPr>
        <p:spPr>
          <a:xfrm>
            <a:off x="6551133" y="3904956"/>
            <a:ext cx="1221267" cy="943492"/>
          </a:xfrm>
          <a:custGeom>
            <a:avLst/>
            <a:gdLst>
              <a:gd name="connsiteX0" fmla="*/ 1360967 w 1360967"/>
              <a:gd name="connsiteY0" fmla="*/ 971369 h 971369"/>
              <a:gd name="connsiteX1" fmla="*/ 425302 w 1360967"/>
              <a:gd name="connsiteY1" fmla="*/ 56969 h 971369"/>
              <a:gd name="connsiteX2" fmla="*/ 0 w 1360967"/>
              <a:gd name="connsiteY2" fmla="*/ 173927 h 971369"/>
              <a:gd name="connsiteX0" fmla="*/ 1221267 w 1221267"/>
              <a:gd name="connsiteY0" fmla="*/ 1034987 h 1034987"/>
              <a:gd name="connsiteX1" fmla="*/ 285602 w 1221267"/>
              <a:gd name="connsiteY1" fmla="*/ 120587 h 1034987"/>
              <a:gd name="connsiteX2" fmla="*/ 0 w 1221267"/>
              <a:gd name="connsiteY2" fmla="*/ 91495 h 1034987"/>
              <a:gd name="connsiteX0" fmla="*/ 1221267 w 1221267"/>
              <a:gd name="connsiteY0" fmla="*/ 1003214 h 1003214"/>
              <a:gd name="connsiteX1" fmla="*/ 285602 w 1221267"/>
              <a:gd name="connsiteY1" fmla="*/ 88814 h 1003214"/>
              <a:gd name="connsiteX2" fmla="*/ 0 w 1221267"/>
              <a:gd name="connsiteY2" fmla="*/ 59722 h 1003214"/>
              <a:gd name="connsiteX0" fmla="*/ 1221267 w 1221267"/>
              <a:gd name="connsiteY0" fmla="*/ 943492 h 943492"/>
              <a:gd name="connsiteX1" fmla="*/ 0 w 1221267"/>
              <a:gd name="connsiteY1" fmla="*/ 0 h 943492"/>
              <a:gd name="connsiteX0" fmla="*/ 1221267 w 1221267"/>
              <a:gd name="connsiteY0" fmla="*/ 943492 h 943492"/>
              <a:gd name="connsiteX1" fmla="*/ 0 w 1221267"/>
              <a:gd name="connsiteY1" fmla="*/ 0 h 943492"/>
              <a:gd name="connsiteX0" fmla="*/ 1221267 w 1221267"/>
              <a:gd name="connsiteY0" fmla="*/ 943492 h 943492"/>
              <a:gd name="connsiteX1" fmla="*/ 0 w 1221267"/>
              <a:gd name="connsiteY1" fmla="*/ 0 h 943492"/>
            </a:gdLst>
            <a:ahLst/>
            <a:cxnLst>
              <a:cxn ang="0">
                <a:pos x="connsiteX0" y="connsiteY0"/>
              </a:cxn>
              <a:cxn ang="0">
                <a:pos x="connsiteX1" y="connsiteY1"/>
              </a:cxn>
            </a:cxnLst>
            <a:rect l="l" t="t" r="r" b="b"/>
            <a:pathLst>
              <a:path w="1221267" h="943492">
                <a:moveTo>
                  <a:pt x="1221267" y="943492"/>
                </a:moveTo>
                <a:cubicBezTo>
                  <a:pt x="871328" y="406745"/>
                  <a:pt x="438839" y="104947"/>
                  <a:pt x="0" y="0"/>
                </a:cubicBezTo>
              </a:path>
            </a:pathLst>
          </a:cu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803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38</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3787170" y="136518"/>
            <a:ext cx="1569660" cy="646331"/>
          </a:xfrm>
          <a:prstGeom prst="rect">
            <a:avLst/>
          </a:prstGeom>
          <a:noFill/>
        </p:spPr>
        <p:txBody>
          <a:bodyPr wrap="none" rtlCol="0">
            <a:spAutoFit/>
          </a:bodyPr>
          <a:lstStyle/>
          <a:p>
            <a:r>
              <a:rPr lang="en-US" sz="3600" dirty="0" smtClean="0">
                <a:solidFill>
                  <a:srgbClr val="C00000"/>
                </a:solidFill>
              </a:rPr>
              <a:t>Outline</a:t>
            </a:r>
          </a:p>
        </p:txBody>
      </p:sp>
      <p:sp>
        <p:nvSpPr>
          <p:cNvPr id="3" name="TextBox 2"/>
          <p:cNvSpPr txBox="1"/>
          <p:nvPr/>
        </p:nvSpPr>
        <p:spPr>
          <a:xfrm>
            <a:off x="485775" y="983676"/>
            <a:ext cx="1352230" cy="369332"/>
          </a:xfrm>
          <a:prstGeom prst="rect">
            <a:avLst/>
          </a:prstGeom>
          <a:noFill/>
        </p:spPr>
        <p:txBody>
          <a:bodyPr wrap="none" rtlCol="0">
            <a:spAutoFit/>
          </a:bodyPr>
          <a:lstStyle/>
          <a:p>
            <a:r>
              <a:rPr lang="en-US" dirty="0" smtClean="0"/>
              <a:t>Introduction</a:t>
            </a:r>
            <a:endParaRPr lang="en-US" dirty="0"/>
          </a:p>
        </p:txBody>
      </p:sp>
      <p:sp>
        <p:nvSpPr>
          <p:cNvPr id="5" name="TextBox 4"/>
          <p:cNvSpPr txBox="1"/>
          <p:nvPr/>
        </p:nvSpPr>
        <p:spPr>
          <a:xfrm>
            <a:off x="485775" y="1545580"/>
            <a:ext cx="2259145" cy="923330"/>
          </a:xfrm>
          <a:prstGeom prst="rect">
            <a:avLst/>
          </a:prstGeom>
          <a:noFill/>
        </p:spPr>
        <p:txBody>
          <a:bodyPr wrap="none" rtlCol="0">
            <a:spAutoFit/>
          </a:bodyPr>
          <a:lstStyle/>
          <a:p>
            <a:r>
              <a:rPr lang="en-US" dirty="0" smtClean="0"/>
              <a:t>Stationary Cracks</a:t>
            </a:r>
          </a:p>
          <a:p>
            <a:r>
              <a:rPr lang="en-US" dirty="0"/>
              <a:t> </a:t>
            </a:r>
            <a:r>
              <a:rPr lang="en-US" dirty="0" smtClean="0"/>
              <a:t>   • Dynamic Loading</a:t>
            </a:r>
          </a:p>
          <a:p>
            <a:r>
              <a:rPr lang="en-US" dirty="0"/>
              <a:t> </a:t>
            </a:r>
            <a:r>
              <a:rPr lang="en-US" dirty="0" smtClean="0"/>
              <a:t>   • Initiation criterion</a:t>
            </a:r>
          </a:p>
        </p:txBody>
      </p:sp>
      <p:sp>
        <p:nvSpPr>
          <p:cNvPr id="20" name="TextBox 19"/>
          <p:cNvSpPr txBox="1"/>
          <p:nvPr/>
        </p:nvSpPr>
        <p:spPr>
          <a:xfrm>
            <a:off x="485775" y="2661482"/>
            <a:ext cx="3252365" cy="1754326"/>
          </a:xfrm>
          <a:prstGeom prst="rect">
            <a:avLst/>
          </a:prstGeom>
          <a:noFill/>
        </p:spPr>
        <p:txBody>
          <a:bodyPr wrap="none" rtlCol="0">
            <a:spAutoFit/>
          </a:bodyPr>
          <a:lstStyle/>
          <a:p>
            <a:r>
              <a:rPr lang="en-US" dirty="0" smtClean="0"/>
              <a:t>Growing Cracks – Mode I</a:t>
            </a:r>
          </a:p>
          <a:p>
            <a:r>
              <a:rPr lang="en-US" dirty="0"/>
              <a:t> </a:t>
            </a:r>
            <a:r>
              <a:rPr lang="en-US" dirty="0" smtClean="0"/>
              <a:t>   • Asymptotic fields</a:t>
            </a:r>
          </a:p>
          <a:p>
            <a:r>
              <a:rPr lang="en-US" dirty="0"/>
              <a:t> </a:t>
            </a:r>
            <a:r>
              <a:rPr lang="en-US" dirty="0" smtClean="0"/>
              <a:t>   • Crack tip equation of motion</a:t>
            </a:r>
          </a:p>
          <a:p>
            <a:r>
              <a:rPr lang="en-US" dirty="0"/>
              <a:t> </a:t>
            </a:r>
            <a:r>
              <a:rPr lang="en-US" dirty="0" smtClean="0"/>
              <a:t>   • Limiting speed</a:t>
            </a:r>
          </a:p>
          <a:p>
            <a:r>
              <a:rPr lang="en-US" dirty="0" smtClean="0"/>
              <a:t>    • Transient effects</a:t>
            </a:r>
          </a:p>
          <a:p>
            <a:r>
              <a:rPr lang="en-US" dirty="0" smtClean="0"/>
              <a:t>    • Crack arrest</a:t>
            </a:r>
            <a:endParaRPr lang="en-US" dirty="0"/>
          </a:p>
        </p:txBody>
      </p:sp>
      <p:sp>
        <p:nvSpPr>
          <p:cNvPr id="22" name="TextBox 21"/>
          <p:cNvSpPr txBox="1"/>
          <p:nvPr/>
        </p:nvSpPr>
        <p:spPr>
          <a:xfrm>
            <a:off x="485775" y="4608379"/>
            <a:ext cx="2906758" cy="1200329"/>
          </a:xfrm>
          <a:prstGeom prst="rect">
            <a:avLst/>
          </a:prstGeom>
          <a:noFill/>
        </p:spPr>
        <p:txBody>
          <a:bodyPr wrap="none" rtlCol="0">
            <a:spAutoFit/>
          </a:bodyPr>
          <a:lstStyle/>
          <a:p>
            <a:r>
              <a:rPr lang="en-US" dirty="0" smtClean="0"/>
              <a:t>Shear Cracks</a:t>
            </a:r>
          </a:p>
          <a:p>
            <a:r>
              <a:rPr lang="en-US" dirty="0"/>
              <a:t> </a:t>
            </a:r>
            <a:r>
              <a:rPr lang="en-US" dirty="0" smtClean="0"/>
              <a:t>   • Mixed Mode Initiation</a:t>
            </a:r>
          </a:p>
          <a:p>
            <a:r>
              <a:rPr lang="en-US" dirty="0"/>
              <a:t> </a:t>
            </a:r>
            <a:r>
              <a:rPr lang="en-US" dirty="0" smtClean="0"/>
              <a:t>   • Failure mode transition</a:t>
            </a:r>
          </a:p>
          <a:p>
            <a:r>
              <a:rPr lang="en-US" dirty="0"/>
              <a:t> </a:t>
            </a:r>
            <a:r>
              <a:rPr lang="en-US" dirty="0" smtClean="0"/>
              <a:t>   • Experimental Techniques</a:t>
            </a:r>
          </a:p>
        </p:txBody>
      </p:sp>
      <p:grpSp>
        <p:nvGrpSpPr>
          <p:cNvPr id="15" name="Group 14"/>
          <p:cNvGrpSpPr>
            <a:grpSpLocks noChangeAspect="1"/>
          </p:cNvGrpSpPr>
          <p:nvPr/>
        </p:nvGrpSpPr>
        <p:grpSpPr>
          <a:xfrm>
            <a:off x="4774269" y="1699595"/>
            <a:ext cx="3200400" cy="3274618"/>
            <a:chOff x="374581" y="1355661"/>
            <a:chExt cx="4243529" cy="4341934"/>
          </a:xfrm>
        </p:grpSpPr>
        <p:grpSp>
          <p:nvGrpSpPr>
            <p:cNvPr id="16" name="Group 15"/>
            <p:cNvGrpSpPr/>
            <p:nvPr/>
          </p:nvGrpSpPr>
          <p:grpSpPr>
            <a:xfrm>
              <a:off x="374581" y="1355661"/>
              <a:ext cx="4243529" cy="4341934"/>
              <a:chOff x="374581" y="1355661"/>
              <a:chExt cx="4243529" cy="4341934"/>
            </a:xfrm>
          </p:grpSpPr>
          <p:cxnSp>
            <p:nvCxnSpPr>
              <p:cNvPr id="30" name="Straight Arrow Connector 29"/>
              <p:cNvCxnSpPr/>
              <p:nvPr/>
            </p:nvCxnSpPr>
            <p:spPr>
              <a:xfrm flipV="1">
                <a:off x="706576" y="1355661"/>
                <a:ext cx="0" cy="52586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299550" y="1355661"/>
                <a:ext cx="0" cy="52586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967339" y="1355662"/>
                <a:ext cx="0" cy="86463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724540" y="1355661"/>
                <a:ext cx="0" cy="52586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367391" y="1355661"/>
                <a:ext cx="0" cy="52586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076743" y="1355661"/>
                <a:ext cx="0" cy="52586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548635" y="4930248"/>
                <a:ext cx="0" cy="767347"/>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288163" y="4930248"/>
                <a:ext cx="0" cy="767347"/>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1967339" y="4622677"/>
                <a:ext cx="0" cy="1074918"/>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678553" y="4755681"/>
                <a:ext cx="0" cy="941914"/>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3367391" y="4930248"/>
                <a:ext cx="0" cy="767347"/>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4068944" y="5005063"/>
                <a:ext cx="0" cy="692532"/>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42" name="Freeform 41"/>
              <p:cNvSpPr/>
              <p:nvPr/>
            </p:nvSpPr>
            <p:spPr>
              <a:xfrm>
                <a:off x="374581" y="1815234"/>
                <a:ext cx="4075118" cy="3356495"/>
              </a:xfrm>
              <a:custGeom>
                <a:avLst/>
                <a:gdLst>
                  <a:gd name="connsiteX0" fmla="*/ 143863 w 4008507"/>
                  <a:gd name="connsiteY0" fmla="*/ 73282 h 3434396"/>
                  <a:gd name="connsiteX1" fmla="*/ 916947 w 4008507"/>
                  <a:gd name="connsiteY1" fmla="*/ 64969 h 3434396"/>
                  <a:gd name="connsiteX2" fmla="*/ 2014227 w 4008507"/>
                  <a:gd name="connsiteY2" fmla="*/ 56657 h 3434396"/>
                  <a:gd name="connsiteX3" fmla="*/ 3053318 w 4008507"/>
                  <a:gd name="connsiteY3" fmla="*/ 40031 h 3434396"/>
                  <a:gd name="connsiteX4" fmla="*/ 3884590 w 4008507"/>
                  <a:gd name="connsiteY4" fmla="*/ 40031 h 3434396"/>
                  <a:gd name="connsiteX5" fmla="*/ 3976030 w 4008507"/>
                  <a:gd name="connsiteY5" fmla="*/ 572046 h 3434396"/>
                  <a:gd name="connsiteX6" fmla="*/ 3967718 w 4008507"/>
                  <a:gd name="connsiteY6" fmla="*/ 1237064 h 3434396"/>
                  <a:gd name="connsiteX7" fmla="*/ 3976030 w 4008507"/>
                  <a:gd name="connsiteY7" fmla="*/ 2126526 h 3434396"/>
                  <a:gd name="connsiteX8" fmla="*/ 3926154 w 4008507"/>
                  <a:gd name="connsiteY8" fmla="*/ 2774918 h 3434396"/>
                  <a:gd name="connsiteX9" fmla="*/ 3934467 w 4008507"/>
                  <a:gd name="connsiteY9" fmla="*/ 3348497 h 3434396"/>
                  <a:gd name="connsiteX10" fmla="*/ 2878750 w 4008507"/>
                  <a:gd name="connsiteY10" fmla="*/ 3340184 h 3434396"/>
                  <a:gd name="connsiteX11" fmla="*/ 2072416 w 4008507"/>
                  <a:gd name="connsiteY11" fmla="*/ 3306933 h 3434396"/>
                  <a:gd name="connsiteX12" fmla="*/ 1274394 w 4008507"/>
                  <a:gd name="connsiteY12" fmla="*/ 3306933 h 3434396"/>
                  <a:gd name="connsiteX13" fmla="*/ 451434 w 4008507"/>
                  <a:gd name="connsiteY13" fmla="*/ 3323558 h 3434396"/>
                  <a:gd name="connsiteX14" fmla="*/ 10860 w 4008507"/>
                  <a:gd name="connsiteY14" fmla="*/ 3323558 h 3434396"/>
                  <a:gd name="connsiteX15" fmla="*/ 127238 w 4008507"/>
                  <a:gd name="connsiteY15" fmla="*/ 1835580 h 3434396"/>
                  <a:gd name="connsiteX16" fmla="*/ 44110 w 4008507"/>
                  <a:gd name="connsiteY16" fmla="*/ 605297 h 3434396"/>
                  <a:gd name="connsiteX17" fmla="*/ 143863 w 4008507"/>
                  <a:gd name="connsiteY17" fmla="*/ 73282 h 3434396"/>
                  <a:gd name="connsiteX0" fmla="*/ 143863 w 4008507"/>
                  <a:gd name="connsiteY0" fmla="*/ 73282 h 3434396"/>
                  <a:gd name="connsiteX1" fmla="*/ 916947 w 4008507"/>
                  <a:gd name="connsiteY1" fmla="*/ 64969 h 3434396"/>
                  <a:gd name="connsiteX2" fmla="*/ 2014227 w 4008507"/>
                  <a:gd name="connsiteY2" fmla="*/ 56657 h 3434396"/>
                  <a:gd name="connsiteX3" fmla="*/ 3053318 w 4008507"/>
                  <a:gd name="connsiteY3" fmla="*/ 40031 h 3434396"/>
                  <a:gd name="connsiteX4" fmla="*/ 3884590 w 4008507"/>
                  <a:gd name="connsiteY4" fmla="*/ 40031 h 3434396"/>
                  <a:gd name="connsiteX5" fmla="*/ 3976030 w 4008507"/>
                  <a:gd name="connsiteY5" fmla="*/ 572046 h 3434396"/>
                  <a:gd name="connsiteX6" fmla="*/ 3967718 w 4008507"/>
                  <a:gd name="connsiteY6" fmla="*/ 1237064 h 3434396"/>
                  <a:gd name="connsiteX7" fmla="*/ 3976030 w 4008507"/>
                  <a:gd name="connsiteY7" fmla="*/ 2126526 h 3434396"/>
                  <a:gd name="connsiteX8" fmla="*/ 3926154 w 4008507"/>
                  <a:gd name="connsiteY8" fmla="*/ 2774918 h 3434396"/>
                  <a:gd name="connsiteX9" fmla="*/ 3934467 w 4008507"/>
                  <a:gd name="connsiteY9" fmla="*/ 3348497 h 3434396"/>
                  <a:gd name="connsiteX10" fmla="*/ 2878750 w 4008507"/>
                  <a:gd name="connsiteY10" fmla="*/ 3340184 h 3434396"/>
                  <a:gd name="connsiteX11" fmla="*/ 2072416 w 4008507"/>
                  <a:gd name="connsiteY11" fmla="*/ 3306933 h 3434396"/>
                  <a:gd name="connsiteX12" fmla="*/ 1274394 w 4008507"/>
                  <a:gd name="connsiteY12" fmla="*/ 3306933 h 3434396"/>
                  <a:gd name="connsiteX13" fmla="*/ 451434 w 4008507"/>
                  <a:gd name="connsiteY13" fmla="*/ 3323558 h 3434396"/>
                  <a:gd name="connsiteX14" fmla="*/ 10860 w 4008507"/>
                  <a:gd name="connsiteY14" fmla="*/ 3323558 h 3434396"/>
                  <a:gd name="connsiteX15" fmla="*/ 127238 w 4008507"/>
                  <a:gd name="connsiteY15" fmla="*/ 1835580 h 3434396"/>
                  <a:gd name="connsiteX16" fmla="*/ 44110 w 4008507"/>
                  <a:gd name="connsiteY16" fmla="*/ 605297 h 3434396"/>
                  <a:gd name="connsiteX17" fmla="*/ 143863 w 4008507"/>
                  <a:gd name="connsiteY17" fmla="*/ 73282 h 3434396"/>
                  <a:gd name="connsiteX0" fmla="*/ 143863 w 4008507"/>
                  <a:gd name="connsiteY0" fmla="*/ 33251 h 3394365"/>
                  <a:gd name="connsiteX1" fmla="*/ 916947 w 4008507"/>
                  <a:gd name="connsiteY1" fmla="*/ 24938 h 3394365"/>
                  <a:gd name="connsiteX2" fmla="*/ 2014227 w 4008507"/>
                  <a:gd name="connsiteY2" fmla="*/ 16626 h 3394365"/>
                  <a:gd name="connsiteX3" fmla="*/ 3053318 w 4008507"/>
                  <a:gd name="connsiteY3" fmla="*/ 0 h 3394365"/>
                  <a:gd name="connsiteX4" fmla="*/ 3884590 w 4008507"/>
                  <a:gd name="connsiteY4" fmla="*/ 0 h 3394365"/>
                  <a:gd name="connsiteX5" fmla="*/ 3976030 w 4008507"/>
                  <a:gd name="connsiteY5" fmla="*/ 532015 h 3394365"/>
                  <a:gd name="connsiteX6" fmla="*/ 3967718 w 4008507"/>
                  <a:gd name="connsiteY6" fmla="*/ 1197033 h 3394365"/>
                  <a:gd name="connsiteX7" fmla="*/ 3976030 w 4008507"/>
                  <a:gd name="connsiteY7" fmla="*/ 2086495 h 3394365"/>
                  <a:gd name="connsiteX8" fmla="*/ 3926154 w 4008507"/>
                  <a:gd name="connsiteY8" fmla="*/ 2734887 h 3394365"/>
                  <a:gd name="connsiteX9" fmla="*/ 3934467 w 4008507"/>
                  <a:gd name="connsiteY9" fmla="*/ 3308466 h 3394365"/>
                  <a:gd name="connsiteX10" fmla="*/ 2878750 w 4008507"/>
                  <a:gd name="connsiteY10" fmla="*/ 3300153 h 3394365"/>
                  <a:gd name="connsiteX11" fmla="*/ 2072416 w 4008507"/>
                  <a:gd name="connsiteY11" fmla="*/ 3266902 h 3394365"/>
                  <a:gd name="connsiteX12" fmla="*/ 1274394 w 4008507"/>
                  <a:gd name="connsiteY12" fmla="*/ 3266902 h 3394365"/>
                  <a:gd name="connsiteX13" fmla="*/ 451434 w 4008507"/>
                  <a:gd name="connsiteY13" fmla="*/ 3283527 h 3394365"/>
                  <a:gd name="connsiteX14" fmla="*/ 10860 w 4008507"/>
                  <a:gd name="connsiteY14" fmla="*/ 3283527 h 3394365"/>
                  <a:gd name="connsiteX15" fmla="*/ 127238 w 4008507"/>
                  <a:gd name="connsiteY15" fmla="*/ 1795549 h 3394365"/>
                  <a:gd name="connsiteX16" fmla="*/ 44110 w 4008507"/>
                  <a:gd name="connsiteY16" fmla="*/ 565266 h 3394365"/>
                  <a:gd name="connsiteX17" fmla="*/ 143863 w 4008507"/>
                  <a:gd name="connsiteY17" fmla="*/ 33251 h 3394365"/>
                  <a:gd name="connsiteX0" fmla="*/ 143863 w 4008507"/>
                  <a:gd name="connsiteY0" fmla="*/ 33251 h 3394365"/>
                  <a:gd name="connsiteX1" fmla="*/ 916947 w 4008507"/>
                  <a:gd name="connsiteY1" fmla="*/ 24938 h 3394365"/>
                  <a:gd name="connsiteX2" fmla="*/ 2014227 w 4008507"/>
                  <a:gd name="connsiteY2" fmla="*/ 16626 h 3394365"/>
                  <a:gd name="connsiteX3" fmla="*/ 3053318 w 4008507"/>
                  <a:gd name="connsiteY3" fmla="*/ 0 h 3394365"/>
                  <a:gd name="connsiteX4" fmla="*/ 3884590 w 4008507"/>
                  <a:gd name="connsiteY4" fmla="*/ 0 h 3394365"/>
                  <a:gd name="connsiteX5" fmla="*/ 3976030 w 4008507"/>
                  <a:gd name="connsiteY5" fmla="*/ 532015 h 3394365"/>
                  <a:gd name="connsiteX6" fmla="*/ 3967718 w 4008507"/>
                  <a:gd name="connsiteY6" fmla="*/ 1197033 h 3394365"/>
                  <a:gd name="connsiteX7" fmla="*/ 3976030 w 4008507"/>
                  <a:gd name="connsiteY7" fmla="*/ 2086495 h 3394365"/>
                  <a:gd name="connsiteX8" fmla="*/ 3926154 w 4008507"/>
                  <a:gd name="connsiteY8" fmla="*/ 2734887 h 3394365"/>
                  <a:gd name="connsiteX9" fmla="*/ 3934467 w 4008507"/>
                  <a:gd name="connsiteY9" fmla="*/ 3308466 h 3394365"/>
                  <a:gd name="connsiteX10" fmla="*/ 2878750 w 4008507"/>
                  <a:gd name="connsiteY10" fmla="*/ 3300153 h 3394365"/>
                  <a:gd name="connsiteX11" fmla="*/ 2072416 w 4008507"/>
                  <a:gd name="connsiteY11" fmla="*/ 3266902 h 3394365"/>
                  <a:gd name="connsiteX12" fmla="*/ 1274394 w 4008507"/>
                  <a:gd name="connsiteY12" fmla="*/ 3266902 h 3394365"/>
                  <a:gd name="connsiteX13" fmla="*/ 451434 w 4008507"/>
                  <a:gd name="connsiteY13" fmla="*/ 3283527 h 3394365"/>
                  <a:gd name="connsiteX14" fmla="*/ 10860 w 4008507"/>
                  <a:gd name="connsiteY14" fmla="*/ 3283527 h 3394365"/>
                  <a:gd name="connsiteX15" fmla="*/ 127238 w 4008507"/>
                  <a:gd name="connsiteY15" fmla="*/ 1795549 h 3394365"/>
                  <a:gd name="connsiteX16" fmla="*/ 44110 w 4008507"/>
                  <a:gd name="connsiteY16" fmla="*/ 565266 h 3394365"/>
                  <a:gd name="connsiteX17" fmla="*/ 143863 w 4008507"/>
                  <a:gd name="connsiteY17" fmla="*/ 33251 h 3394365"/>
                  <a:gd name="connsiteX0" fmla="*/ 143863 w 4008507"/>
                  <a:gd name="connsiteY0" fmla="*/ 33251 h 3349736"/>
                  <a:gd name="connsiteX1" fmla="*/ 916947 w 4008507"/>
                  <a:gd name="connsiteY1" fmla="*/ 24938 h 3349736"/>
                  <a:gd name="connsiteX2" fmla="*/ 2014227 w 4008507"/>
                  <a:gd name="connsiteY2" fmla="*/ 16626 h 3349736"/>
                  <a:gd name="connsiteX3" fmla="*/ 3053318 w 4008507"/>
                  <a:gd name="connsiteY3" fmla="*/ 0 h 3349736"/>
                  <a:gd name="connsiteX4" fmla="*/ 3884590 w 4008507"/>
                  <a:gd name="connsiteY4" fmla="*/ 0 h 3349736"/>
                  <a:gd name="connsiteX5" fmla="*/ 3976030 w 4008507"/>
                  <a:gd name="connsiteY5" fmla="*/ 532015 h 3349736"/>
                  <a:gd name="connsiteX6" fmla="*/ 3967718 w 4008507"/>
                  <a:gd name="connsiteY6" fmla="*/ 1197033 h 3349736"/>
                  <a:gd name="connsiteX7" fmla="*/ 3976030 w 4008507"/>
                  <a:gd name="connsiteY7" fmla="*/ 2086495 h 3349736"/>
                  <a:gd name="connsiteX8" fmla="*/ 3926154 w 4008507"/>
                  <a:gd name="connsiteY8" fmla="*/ 2734887 h 3349736"/>
                  <a:gd name="connsiteX9" fmla="*/ 3934467 w 4008507"/>
                  <a:gd name="connsiteY9" fmla="*/ 3308466 h 3349736"/>
                  <a:gd name="connsiteX10" fmla="*/ 2878750 w 4008507"/>
                  <a:gd name="connsiteY10" fmla="*/ 3300153 h 3349736"/>
                  <a:gd name="connsiteX11" fmla="*/ 2072416 w 4008507"/>
                  <a:gd name="connsiteY11" fmla="*/ 3266902 h 3349736"/>
                  <a:gd name="connsiteX12" fmla="*/ 1274394 w 4008507"/>
                  <a:gd name="connsiteY12" fmla="*/ 3266902 h 3349736"/>
                  <a:gd name="connsiteX13" fmla="*/ 451434 w 4008507"/>
                  <a:gd name="connsiteY13" fmla="*/ 3283527 h 3349736"/>
                  <a:gd name="connsiteX14" fmla="*/ 10860 w 4008507"/>
                  <a:gd name="connsiteY14" fmla="*/ 3283527 h 3349736"/>
                  <a:gd name="connsiteX15" fmla="*/ 127238 w 4008507"/>
                  <a:gd name="connsiteY15" fmla="*/ 1795549 h 3349736"/>
                  <a:gd name="connsiteX16" fmla="*/ 44110 w 4008507"/>
                  <a:gd name="connsiteY16" fmla="*/ 565266 h 3349736"/>
                  <a:gd name="connsiteX17" fmla="*/ 143863 w 4008507"/>
                  <a:gd name="connsiteY17" fmla="*/ 33251 h 3349736"/>
                  <a:gd name="connsiteX0" fmla="*/ 143863 w 4008507"/>
                  <a:gd name="connsiteY0" fmla="*/ 33251 h 3349736"/>
                  <a:gd name="connsiteX1" fmla="*/ 916947 w 4008507"/>
                  <a:gd name="connsiteY1" fmla="*/ 24938 h 3349736"/>
                  <a:gd name="connsiteX2" fmla="*/ 2014227 w 4008507"/>
                  <a:gd name="connsiteY2" fmla="*/ 16626 h 3349736"/>
                  <a:gd name="connsiteX3" fmla="*/ 3053318 w 4008507"/>
                  <a:gd name="connsiteY3" fmla="*/ 0 h 3349736"/>
                  <a:gd name="connsiteX4" fmla="*/ 3884590 w 4008507"/>
                  <a:gd name="connsiteY4" fmla="*/ 0 h 3349736"/>
                  <a:gd name="connsiteX5" fmla="*/ 3976030 w 4008507"/>
                  <a:gd name="connsiteY5" fmla="*/ 532015 h 3349736"/>
                  <a:gd name="connsiteX6" fmla="*/ 3967718 w 4008507"/>
                  <a:gd name="connsiteY6" fmla="*/ 1197033 h 3349736"/>
                  <a:gd name="connsiteX7" fmla="*/ 3976030 w 4008507"/>
                  <a:gd name="connsiteY7" fmla="*/ 2086495 h 3349736"/>
                  <a:gd name="connsiteX8" fmla="*/ 3926154 w 4008507"/>
                  <a:gd name="connsiteY8" fmla="*/ 2734887 h 3349736"/>
                  <a:gd name="connsiteX9" fmla="*/ 3934467 w 4008507"/>
                  <a:gd name="connsiteY9" fmla="*/ 3308466 h 3349736"/>
                  <a:gd name="connsiteX10" fmla="*/ 2878750 w 4008507"/>
                  <a:gd name="connsiteY10" fmla="*/ 3300153 h 3349736"/>
                  <a:gd name="connsiteX11" fmla="*/ 2072416 w 4008507"/>
                  <a:gd name="connsiteY11" fmla="*/ 3266902 h 3349736"/>
                  <a:gd name="connsiteX12" fmla="*/ 1274394 w 4008507"/>
                  <a:gd name="connsiteY12" fmla="*/ 3266902 h 3349736"/>
                  <a:gd name="connsiteX13" fmla="*/ 451434 w 4008507"/>
                  <a:gd name="connsiteY13" fmla="*/ 3283527 h 3349736"/>
                  <a:gd name="connsiteX14" fmla="*/ 10860 w 4008507"/>
                  <a:gd name="connsiteY14" fmla="*/ 3283527 h 3349736"/>
                  <a:gd name="connsiteX15" fmla="*/ 127238 w 4008507"/>
                  <a:gd name="connsiteY15" fmla="*/ 1795549 h 3349736"/>
                  <a:gd name="connsiteX16" fmla="*/ 44110 w 4008507"/>
                  <a:gd name="connsiteY16" fmla="*/ 565266 h 3349736"/>
                  <a:gd name="connsiteX17" fmla="*/ 143863 w 4008507"/>
                  <a:gd name="connsiteY17" fmla="*/ 33251 h 3349736"/>
                  <a:gd name="connsiteX0" fmla="*/ 143863 w 4008507"/>
                  <a:gd name="connsiteY0" fmla="*/ 33251 h 3349736"/>
                  <a:gd name="connsiteX1" fmla="*/ 916947 w 4008507"/>
                  <a:gd name="connsiteY1" fmla="*/ 24938 h 3349736"/>
                  <a:gd name="connsiteX2" fmla="*/ 2014227 w 4008507"/>
                  <a:gd name="connsiteY2" fmla="*/ 16626 h 3349736"/>
                  <a:gd name="connsiteX3" fmla="*/ 3053318 w 4008507"/>
                  <a:gd name="connsiteY3" fmla="*/ 0 h 3349736"/>
                  <a:gd name="connsiteX4" fmla="*/ 3884590 w 4008507"/>
                  <a:gd name="connsiteY4" fmla="*/ 0 h 3349736"/>
                  <a:gd name="connsiteX5" fmla="*/ 3976030 w 4008507"/>
                  <a:gd name="connsiteY5" fmla="*/ 532015 h 3349736"/>
                  <a:gd name="connsiteX6" fmla="*/ 3967718 w 4008507"/>
                  <a:gd name="connsiteY6" fmla="*/ 1197033 h 3349736"/>
                  <a:gd name="connsiteX7" fmla="*/ 3976030 w 4008507"/>
                  <a:gd name="connsiteY7" fmla="*/ 2086495 h 3349736"/>
                  <a:gd name="connsiteX8" fmla="*/ 3926154 w 4008507"/>
                  <a:gd name="connsiteY8" fmla="*/ 2734887 h 3349736"/>
                  <a:gd name="connsiteX9" fmla="*/ 3934467 w 4008507"/>
                  <a:gd name="connsiteY9" fmla="*/ 3308466 h 3349736"/>
                  <a:gd name="connsiteX10" fmla="*/ 2878750 w 4008507"/>
                  <a:gd name="connsiteY10" fmla="*/ 3300153 h 3349736"/>
                  <a:gd name="connsiteX11" fmla="*/ 2072416 w 4008507"/>
                  <a:gd name="connsiteY11" fmla="*/ 3266902 h 3349736"/>
                  <a:gd name="connsiteX12" fmla="*/ 1274394 w 4008507"/>
                  <a:gd name="connsiteY12" fmla="*/ 3266902 h 3349736"/>
                  <a:gd name="connsiteX13" fmla="*/ 451434 w 4008507"/>
                  <a:gd name="connsiteY13" fmla="*/ 3283527 h 3349736"/>
                  <a:gd name="connsiteX14" fmla="*/ 10860 w 4008507"/>
                  <a:gd name="connsiteY14" fmla="*/ 3283527 h 3349736"/>
                  <a:gd name="connsiteX15" fmla="*/ 127238 w 4008507"/>
                  <a:gd name="connsiteY15" fmla="*/ 1795549 h 3349736"/>
                  <a:gd name="connsiteX16" fmla="*/ 44110 w 4008507"/>
                  <a:gd name="connsiteY16" fmla="*/ 565266 h 3349736"/>
                  <a:gd name="connsiteX17" fmla="*/ 143863 w 4008507"/>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446489 w 4003562"/>
                  <a:gd name="connsiteY13" fmla="*/ 3283527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446489 w 4003562"/>
                  <a:gd name="connsiteY13" fmla="*/ 3283527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512991 w 4003562"/>
                  <a:gd name="connsiteY13" fmla="*/ 3208713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512991 w 4003562"/>
                  <a:gd name="connsiteY13" fmla="*/ 3208713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73075"/>
                  <a:gd name="connsiteX1" fmla="*/ 912002 w 4003562"/>
                  <a:gd name="connsiteY1" fmla="*/ 24938 h 3373075"/>
                  <a:gd name="connsiteX2" fmla="*/ 2009282 w 4003562"/>
                  <a:gd name="connsiteY2" fmla="*/ 16626 h 3373075"/>
                  <a:gd name="connsiteX3" fmla="*/ 3048373 w 4003562"/>
                  <a:gd name="connsiteY3" fmla="*/ 0 h 3373075"/>
                  <a:gd name="connsiteX4" fmla="*/ 3879645 w 4003562"/>
                  <a:gd name="connsiteY4" fmla="*/ 0 h 3373075"/>
                  <a:gd name="connsiteX5" fmla="*/ 3971085 w 4003562"/>
                  <a:gd name="connsiteY5" fmla="*/ 532015 h 3373075"/>
                  <a:gd name="connsiteX6" fmla="*/ 3962773 w 4003562"/>
                  <a:gd name="connsiteY6" fmla="*/ 1197033 h 3373075"/>
                  <a:gd name="connsiteX7" fmla="*/ 3971085 w 4003562"/>
                  <a:gd name="connsiteY7" fmla="*/ 2086495 h 3373075"/>
                  <a:gd name="connsiteX8" fmla="*/ 3921209 w 4003562"/>
                  <a:gd name="connsiteY8" fmla="*/ 2734887 h 3373075"/>
                  <a:gd name="connsiteX9" fmla="*/ 3929522 w 4003562"/>
                  <a:gd name="connsiteY9" fmla="*/ 3308466 h 3373075"/>
                  <a:gd name="connsiteX10" fmla="*/ 2873805 w 4003562"/>
                  <a:gd name="connsiteY10" fmla="*/ 3300153 h 3373075"/>
                  <a:gd name="connsiteX11" fmla="*/ 2067471 w 4003562"/>
                  <a:gd name="connsiteY11" fmla="*/ 3266902 h 3373075"/>
                  <a:gd name="connsiteX12" fmla="*/ 1269449 w 4003562"/>
                  <a:gd name="connsiteY12" fmla="*/ 3266902 h 3373075"/>
                  <a:gd name="connsiteX13" fmla="*/ 512991 w 4003562"/>
                  <a:gd name="connsiteY13" fmla="*/ 3208713 h 3373075"/>
                  <a:gd name="connsiteX14" fmla="*/ 5915 w 4003562"/>
                  <a:gd name="connsiteY14" fmla="*/ 3283527 h 3373075"/>
                  <a:gd name="connsiteX15" fmla="*/ 122293 w 4003562"/>
                  <a:gd name="connsiteY15" fmla="*/ 1795549 h 3373075"/>
                  <a:gd name="connsiteX16" fmla="*/ 39165 w 4003562"/>
                  <a:gd name="connsiteY16" fmla="*/ 565266 h 3373075"/>
                  <a:gd name="connsiteX17" fmla="*/ 138918 w 4003562"/>
                  <a:gd name="connsiteY17" fmla="*/ 33251 h 3373075"/>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512991 w 4003562"/>
                  <a:gd name="connsiteY13" fmla="*/ 3208713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3978001"/>
                  <a:gd name="connsiteY0" fmla="*/ 33251 h 3349736"/>
                  <a:gd name="connsiteX1" fmla="*/ 912002 w 3978001"/>
                  <a:gd name="connsiteY1" fmla="*/ 24938 h 3349736"/>
                  <a:gd name="connsiteX2" fmla="*/ 2009282 w 3978001"/>
                  <a:gd name="connsiteY2" fmla="*/ 16626 h 3349736"/>
                  <a:gd name="connsiteX3" fmla="*/ 3048373 w 3978001"/>
                  <a:gd name="connsiteY3" fmla="*/ 0 h 3349736"/>
                  <a:gd name="connsiteX4" fmla="*/ 3879645 w 3978001"/>
                  <a:gd name="connsiteY4" fmla="*/ 0 h 3349736"/>
                  <a:gd name="connsiteX5" fmla="*/ 3971085 w 3978001"/>
                  <a:gd name="connsiteY5" fmla="*/ 532015 h 3349736"/>
                  <a:gd name="connsiteX6" fmla="*/ 3962773 w 3978001"/>
                  <a:gd name="connsiteY6" fmla="*/ 1197033 h 3349736"/>
                  <a:gd name="connsiteX7" fmla="*/ 3971085 w 3978001"/>
                  <a:gd name="connsiteY7" fmla="*/ 2086495 h 3349736"/>
                  <a:gd name="connsiteX8" fmla="*/ 3921209 w 3978001"/>
                  <a:gd name="connsiteY8" fmla="*/ 2734887 h 3349736"/>
                  <a:gd name="connsiteX9" fmla="*/ 3929522 w 3978001"/>
                  <a:gd name="connsiteY9" fmla="*/ 3308466 h 3349736"/>
                  <a:gd name="connsiteX10" fmla="*/ 2873805 w 3978001"/>
                  <a:gd name="connsiteY10" fmla="*/ 3300153 h 3349736"/>
                  <a:gd name="connsiteX11" fmla="*/ 2067471 w 3978001"/>
                  <a:gd name="connsiteY11" fmla="*/ 3266902 h 3349736"/>
                  <a:gd name="connsiteX12" fmla="*/ 1269449 w 3978001"/>
                  <a:gd name="connsiteY12" fmla="*/ 3266902 h 3349736"/>
                  <a:gd name="connsiteX13" fmla="*/ 512991 w 3978001"/>
                  <a:gd name="connsiteY13" fmla="*/ 3208713 h 3349736"/>
                  <a:gd name="connsiteX14" fmla="*/ 5915 w 3978001"/>
                  <a:gd name="connsiteY14" fmla="*/ 3283527 h 3349736"/>
                  <a:gd name="connsiteX15" fmla="*/ 122293 w 3978001"/>
                  <a:gd name="connsiteY15" fmla="*/ 1795549 h 3349736"/>
                  <a:gd name="connsiteX16" fmla="*/ 39165 w 3978001"/>
                  <a:gd name="connsiteY16" fmla="*/ 565266 h 3349736"/>
                  <a:gd name="connsiteX17" fmla="*/ 138918 w 3978001"/>
                  <a:gd name="connsiteY17" fmla="*/ 33251 h 3349736"/>
                  <a:gd name="connsiteX0" fmla="*/ 138918 w 3978001"/>
                  <a:gd name="connsiteY0" fmla="*/ 33251 h 3349736"/>
                  <a:gd name="connsiteX1" fmla="*/ 912002 w 3978001"/>
                  <a:gd name="connsiteY1" fmla="*/ 24938 h 3349736"/>
                  <a:gd name="connsiteX2" fmla="*/ 2009282 w 3978001"/>
                  <a:gd name="connsiteY2" fmla="*/ 16626 h 3349736"/>
                  <a:gd name="connsiteX3" fmla="*/ 3048373 w 3978001"/>
                  <a:gd name="connsiteY3" fmla="*/ 0 h 3349736"/>
                  <a:gd name="connsiteX4" fmla="*/ 3879645 w 3978001"/>
                  <a:gd name="connsiteY4" fmla="*/ 0 h 3349736"/>
                  <a:gd name="connsiteX5" fmla="*/ 3971085 w 3978001"/>
                  <a:gd name="connsiteY5" fmla="*/ 532015 h 3349736"/>
                  <a:gd name="connsiteX6" fmla="*/ 3962773 w 3978001"/>
                  <a:gd name="connsiteY6" fmla="*/ 1197033 h 3349736"/>
                  <a:gd name="connsiteX7" fmla="*/ 3971085 w 3978001"/>
                  <a:gd name="connsiteY7" fmla="*/ 2086495 h 3349736"/>
                  <a:gd name="connsiteX8" fmla="*/ 3921209 w 3978001"/>
                  <a:gd name="connsiteY8" fmla="*/ 2734887 h 3349736"/>
                  <a:gd name="connsiteX9" fmla="*/ 3929522 w 3978001"/>
                  <a:gd name="connsiteY9" fmla="*/ 3308466 h 3349736"/>
                  <a:gd name="connsiteX10" fmla="*/ 2873805 w 3978001"/>
                  <a:gd name="connsiteY10" fmla="*/ 3300153 h 3349736"/>
                  <a:gd name="connsiteX11" fmla="*/ 2067471 w 3978001"/>
                  <a:gd name="connsiteY11" fmla="*/ 3266902 h 3349736"/>
                  <a:gd name="connsiteX12" fmla="*/ 1269449 w 3978001"/>
                  <a:gd name="connsiteY12" fmla="*/ 3266902 h 3349736"/>
                  <a:gd name="connsiteX13" fmla="*/ 512991 w 3978001"/>
                  <a:gd name="connsiteY13" fmla="*/ 3208713 h 3349736"/>
                  <a:gd name="connsiteX14" fmla="*/ 5915 w 3978001"/>
                  <a:gd name="connsiteY14" fmla="*/ 3283527 h 3349736"/>
                  <a:gd name="connsiteX15" fmla="*/ 122293 w 3978001"/>
                  <a:gd name="connsiteY15" fmla="*/ 1795549 h 3349736"/>
                  <a:gd name="connsiteX16" fmla="*/ 39165 w 3978001"/>
                  <a:gd name="connsiteY16" fmla="*/ 565266 h 3349736"/>
                  <a:gd name="connsiteX17" fmla="*/ 138918 w 3978001"/>
                  <a:gd name="connsiteY17" fmla="*/ 33251 h 3349736"/>
                  <a:gd name="connsiteX0" fmla="*/ 138918 w 4021636"/>
                  <a:gd name="connsiteY0" fmla="*/ 33251 h 3397757"/>
                  <a:gd name="connsiteX1" fmla="*/ 912002 w 4021636"/>
                  <a:gd name="connsiteY1" fmla="*/ 24938 h 3397757"/>
                  <a:gd name="connsiteX2" fmla="*/ 2009282 w 4021636"/>
                  <a:gd name="connsiteY2" fmla="*/ 16626 h 3397757"/>
                  <a:gd name="connsiteX3" fmla="*/ 3048373 w 4021636"/>
                  <a:gd name="connsiteY3" fmla="*/ 0 h 3397757"/>
                  <a:gd name="connsiteX4" fmla="*/ 3879645 w 4021636"/>
                  <a:gd name="connsiteY4" fmla="*/ 0 h 3397757"/>
                  <a:gd name="connsiteX5" fmla="*/ 3971085 w 4021636"/>
                  <a:gd name="connsiteY5" fmla="*/ 532015 h 3397757"/>
                  <a:gd name="connsiteX6" fmla="*/ 3962773 w 4021636"/>
                  <a:gd name="connsiteY6" fmla="*/ 1197033 h 3397757"/>
                  <a:gd name="connsiteX7" fmla="*/ 3971085 w 4021636"/>
                  <a:gd name="connsiteY7" fmla="*/ 2086495 h 3397757"/>
                  <a:gd name="connsiteX8" fmla="*/ 3929522 w 4021636"/>
                  <a:gd name="connsiteY8" fmla="*/ 3308466 h 3397757"/>
                  <a:gd name="connsiteX9" fmla="*/ 2873805 w 4021636"/>
                  <a:gd name="connsiteY9" fmla="*/ 3300153 h 3397757"/>
                  <a:gd name="connsiteX10" fmla="*/ 2067471 w 4021636"/>
                  <a:gd name="connsiteY10" fmla="*/ 3266902 h 3397757"/>
                  <a:gd name="connsiteX11" fmla="*/ 1269449 w 4021636"/>
                  <a:gd name="connsiteY11" fmla="*/ 3266902 h 3397757"/>
                  <a:gd name="connsiteX12" fmla="*/ 512991 w 4021636"/>
                  <a:gd name="connsiteY12" fmla="*/ 3208713 h 3397757"/>
                  <a:gd name="connsiteX13" fmla="*/ 5915 w 4021636"/>
                  <a:gd name="connsiteY13" fmla="*/ 3283527 h 3397757"/>
                  <a:gd name="connsiteX14" fmla="*/ 122293 w 4021636"/>
                  <a:gd name="connsiteY14" fmla="*/ 1795549 h 3397757"/>
                  <a:gd name="connsiteX15" fmla="*/ 39165 w 4021636"/>
                  <a:gd name="connsiteY15" fmla="*/ 565266 h 3397757"/>
                  <a:gd name="connsiteX16" fmla="*/ 138918 w 4021636"/>
                  <a:gd name="connsiteY16" fmla="*/ 33251 h 3397757"/>
                  <a:gd name="connsiteX0" fmla="*/ 138918 w 4021636"/>
                  <a:gd name="connsiteY0" fmla="*/ 33251 h 3397757"/>
                  <a:gd name="connsiteX1" fmla="*/ 912002 w 4021636"/>
                  <a:gd name="connsiteY1" fmla="*/ 24938 h 3397757"/>
                  <a:gd name="connsiteX2" fmla="*/ 2009282 w 4021636"/>
                  <a:gd name="connsiteY2" fmla="*/ 16626 h 3397757"/>
                  <a:gd name="connsiteX3" fmla="*/ 3048373 w 4021636"/>
                  <a:gd name="connsiteY3" fmla="*/ 0 h 3397757"/>
                  <a:gd name="connsiteX4" fmla="*/ 3879645 w 4021636"/>
                  <a:gd name="connsiteY4" fmla="*/ 0 h 3397757"/>
                  <a:gd name="connsiteX5" fmla="*/ 3971085 w 4021636"/>
                  <a:gd name="connsiteY5" fmla="*/ 532015 h 3397757"/>
                  <a:gd name="connsiteX6" fmla="*/ 3962773 w 4021636"/>
                  <a:gd name="connsiteY6" fmla="*/ 1197033 h 3397757"/>
                  <a:gd name="connsiteX7" fmla="*/ 3971085 w 4021636"/>
                  <a:gd name="connsiteY7" fmla="*/ 2086495 h 3397757"/>
                  <a:gd name="connsiteX8" fmla="*/ 3929522 w 4021636"/>
                  <a:gd name="connsiteY8" fmla="*/ 3308466 h 3397757"/>
                  <a:gd name="connsiteX9" fmla="*/ 2873805 w 4021636"/>
                  <a:gd name="connsiteY9" fmla="*/ 3300153 h 3397757"/>
                  <a:gd name="connsiteX10" fmla="*/ 2067471 w 4021636"/>
                  <a:gd name="connsiteY10" fmla="*/ 3266902 h 3397757"/>
                  <a:gd name="connsiteX11" fmla="*/ 1269449 w 4021636"/>
                  <a:gd name="connsiteY11" fmla="*/ 3266902 h 3397757"/>
                  <a:gd name="connsiteX12" fmla="*/ 512991 w 4021636"/>
                  <a:gd name="connsiteY12" fmla="*/ 3208713 h 3397757"/>
                  <a:gd name="connsiteX13" fmla="*/ 5915 w 4021636"/>
                  <a:gd name="connsiteY13" fmla="*/ 3283527 h 3397757"/>
                  <a:gd name="connsiteX14" fmla="*/ 122293 w 4021636"/>
                  <a:gd name="connsiteY14" fmla="*/ 1795549 h 3397757"/>
                  <a:gd name="connsiteX15" fmla="*/ 39165 w 4021636"/>
                  <a:gd name="connsiteY15" fmla="*/ 565266 h 3397757"/>
                  <a:gd name="connsiteX16" fmla="*/ 138918 w 4021636"/>
                  <a:gd name="connsiteY16" fmla="*/ 33251 h 3397757"/>
                  <a:gd name="connsiteX0" fmla="*/ 138918 w 3978001"/>
                  <a:gd name="connsiteY0" fmla="*/ 33251 h 3397757"/>
                  <a:gd name="connsiteX1" fmla="*/ 912002 w 3978001"/>
                  <a:gd name="connsiteY1" fmla="*/ 24938 h 3397757"/>
                  <a:gd name="connsiteX2" fmla="*/ 2009282 w 3978001"/>
                  <a:gd name="connsiteY2" fmla="*/ 16626 h 3397757"/>
                  <a:gd name="connsiteX3" fmla="*/ 3048373 w 3978001"/>
                  <a:gd name="connsiteY3" fmla="*/ 0 h 3397757"/>
                  <a:gd name="connsiteX4" fmla="*/ 3879645 w 3978001"/>
                  <a:gd name="connsiteY4" fmla="*/ 0 h 3397757"/>
                  <a:gd name="connsiteX5" fmla="*/ 3971085 w 3978001"/>
                  <a:gd name="connsiteY5" fmla="*/ 532015 h 3397757"/>
                  <a:gd name="connsiteX6" fmla="*/ 3962773 w 3978001"/>
                  <a:gd name="connsiteY6" fmla="*/ 1197033 h 3397757"/>
                  <a:gd name="connsiteX7" fmla="*/ 3971085 w 3978001"/>
                  <a:gd name="connsiteY7" fmla="*/ 2086495 h 3397757"/>
                  <a:gd name="connsiteX8" fmla="*/ 3929522 w 3978001"/>
                  <a:gd name="connsiteY8" fmla="*/ 3308466 h 3397757"/>
                  <a:gd name="connsiteX9" fmla="*/ 2873805 w 3978001"/>
                  <a:gd name="connsiteY9" fmla="*/ 3300153 h 3397757"/>
                  <a:gd name="connsiteX10" fmla="*/ 2067471 w 3978001"/>
                  <a:gd name="connsiteY10" fmla="*/ 3266902 h 3397757"/>
                  <a:gd name="connsiteX11" fmla="*/ 1269449 w 3978001"/>
                  <a:gd name="connsiteY11" fmla="*/ 3266902 h 3397757"/>
                  <a:gd name="connsiteX12" fmla="*/ 512991 w 3978001"/>
                  <a:gd name="connsiteY12" fmla="*/ 3208713 h 3397757"/>
                  <a:gd name="connsiteX13" fmla="*/ 5915 w 3978001"/>
                  <a:gd name="connsiteY13" fmla="*/ 3283527 h 3397757"/>
                  <a:gd name="connsiteX14" fmla="*/ 122293 w 3978001"/>
                  <a:gd name="connsiteY14" fmla="*/ 1795549 h 3397757"/>
                  <a:gd name="connsiteX15" fmla="*/ 39165 w 3978001"/>
                  <a:gd name="connsiteY15" fmla="*/ 565266 h 3397757"/>
                  <a:gd name="connsiteX16" fmla="*/ 138918 w 3978001"/>
                  <a:gd name="connsiteY16" fmla="*/ 33251 h 3397757"/>
                  <a:gd name="connsiteX0" fmla="*/ 138918 w 3978001"/>
                  <a:gd name="connsiteY0" fmla="*/ 33251 h 3347441"/>
                  <a:gd name="connsiteX1" fmla="*/ 912002 w 3978001"/>
                  <a:gd name="connsiteY1" fmla="*/ 24938 h 3347441"/>
                  <a:gd name="connsiteX2" fmla="*/ 2009282 w 3978001"/>
                  <a:gd name="connsiteY2" fmla="*/ 16626 h 3347441"/>
                  <a:gd name="connsiteX3" fmla="*/ 3048373 w 3978001"/>
                  <a:gd name="connsiteY3" fmla="*/ 0 h 3347441"/>
                  <a:gd name="connsiteX4" fmla="*/ 3879645 w 3978001"/>
                  <a:gd name="connsiteY4" fmla="*/ 0 h 3347441"/>
                  <a:gd name="connsiteX5" fmla="*/ 3971085 w 3978001"/>
                  <a:gd name="connsiteY5" fmla="*/ 532015 h 3347441"/>
                  <a:gd name="connsiteX6" fmla="*/ 3962773 w 3978001"/>
                  <a:gd name="connsiteY6" fmla="*/ 1197033 h 3347441"/>
                  <a:gd name="connsiteX7" fmla="*/ 3971085 w 3978001"/>
                  <a:gd name="connsiteY7" fmla="*/ 2086495 h 3347441"/>
                  <a:gd name="connsiteX8" fmla="*/ 3929522 w 3978001"/>
                  <a:gd name="connsiteY8" fmla="*/ 3308466 h 3347441"/>
                  <a:gd name="connsiteX9" fmla="*/ 2873805 w 3978001"/>
                  <a:gd name="connsiteY9" fmla="*/ 3300153 h 3347441"/>
                  <a:gd name="connsiteX10" fmla="*/ 2067471 w 3978001"/>
                  <a:gd name="connsiteY10" fmla="*/ 3266902 h 3347441"/>
                  <a:gd name="connsiteX11" fmla="*/ 1269449 w 3978001"/>
                  <a:gd name="connsiteY11" fmla="*/ 3266902 h 3347441"/>
                  <a:gd name="connsiteX12" fmla="*/ 512991 w 3978001"/>
                  <a:gd name="connsiteY12" fmla="*/ 3208713 h 3347441"/>
                  <a:gd name="connsiteX13" fmla="*/ 5915 w 3978001"/>
                  <a:gd name="connsiteY13" fmla="*/ 3283527 h 3347441"/>
                  <a:gd name="connsiteX14" fmla="*/ 122293 w 3978001"/>
                  <a:gd name="connsiteY14" fmla="*/ 1795549 h 3347441"/>
                  <a:gd name="connsiteX15" fmla="*/ 39165 w 3978001"/>
                  <a:gd name="connsiteY15" fmla="*/ 565266 h 3347441"/>
                  <a:gd name="connsiteX16" fmla="*/ 138918 w 3978001"/>
                  <a:gd name="connsiteY16" fmla="*/ 33251 h 3347441"/>
                  <a:gd name="connsiteX0" fmla="*/ 138918 w 3978001"/>
                  <a:gd name="connsiteY0" fmla="*/ 33251 h 3308466"/>
                  <a:gd name="connsiteX1" fmla="*/ 912002 w 3978001"/>
                  <a:gd name="connsiteY1" fmla="*/ 24938 h 3308466"/>
                  <a:gd name="connsiteX2" fmla="*/ 2009282 w 3978001"/>
                  <a:gd name="connsiteY2" fmla="*/ 16626 h 3308466"/>
                  <a:gd name="connsiteX3" fmla="*/ 3048373 w 3978001"/>
                  <a:gd name="connsiteY3" fmla="*/ 0 h 3308466"/>
                  <a:gd name="connsiteX4" fmla="*/ 3879645 w 3978001"/>
                  <a:gd name="connsiteY4" fmla="*/ 0 h 3308466"/>
                  <a:gd name="connsiteX5" fmla="*/ 3971085 w 3978001"/>
                  <a:gd name="connsiteY5" fmla="*/ 532015 h 3308466"/>
                  <a:gd name="connsiteX6" fmla="*/ 3962773 w 3978001"/>
                  <a:gd name="connsiteY6" fmla="*/ 1197033 h 3308466"/>
                  <a:gd name="connsiteX7" fmla="*/ 3971085 w 3978001"/>
                  <a:gd name="connsiteY7" fmla="*/ 2086495 h 3308466"/>
                  <a:gd name="connsiteX8" fmla="*/ 3929522 w 3978001"/>
                  <a:gd name="connsiteY8" fmla="*/ 3308466 h 3308466"/>
                  <a:gd name="connsiteX9" fmla="*/ 2857180 w 3978001"/>
                  <a:gd name="connsiteY9" fmla="*/ 3275215 h 3308466"/>
                  <a:gd name="connsiteX10" fmla="*/ 2067471 w 3978001"/>
                  <a:gd name="connsiteY10" fmla="*/ 3266902 h 3308466"/>
                  <a:gd name="connsiteX11" fmla="*/ 1269449 w 3978001"/>
                  <a:gd name="connsiteY11" fmla="*/ 3266902 h 3308466"/>
                  <a:gd name="connsiteX12" fmla="*/ 512991 w 3978001"/>
                  <a:gd name="connsiteY12" fmla="*/ 3208713 h 3308466"/>
                  <a:gd name="connsiteX13" fmla="*/ 5915 w 3978001"/>
                  <a:gd name="connsiteY13" fmla="*/ 3283527 h 3308466"/>
                  <a:gd name="connsiteX14" fmla="*/ 122293 w 3978001"/>
                  <a:gd name="connsiteY14" fmla="*/ 1795549 h 3308466"/>
                  <a:gd name="connsiteX15" fmla="*/ 39165 w 3978001"/>
                  <a:gd name="connsiteY15" fmla="*/ 565266 h 3308466"/>
                  <a:gd name="connsiteX16" fmla="*/ 138918 w 3978001"/>
                  <a:gd name="connsiteY16" fmla="*/ 33251 h 3308466"/>
                  <a:gd name="connsiteX0" fmla="*/ 138918 w 3974946"/>
                  <a:gd name="connsiteY0" fmla="*/ 33251 h 3308466"/>
                  <a:gd name="connsiteX1" fmla="*/ 912002 w 3974946"/>
                  <a:gd name="connsiteY1" fmla="*/ 24938 h 3308466"/>
                  <a:gd name="connsiteX2" fmla="*/ 2009282 w 3974946"/>
                  <a:gd name="connsiteY2" fmla="*/ 16626 h 3308466"/>
                  <a:gd name="connsiteX3" fmla="*/ 3048373 w 3974946"/>
                  <a:gd name="connsiteY3" fmla="*/ 0 h 3308466"/>
                  <a:gd name="connsiteX4" fmla="*/ 3879645 w 3974946"/>
                  <a:gd name="connsiteY4" fmla="*/ 0 h 3308466"/>
                  <a:gd name="connsiteX5" fmla="*/ 3962773 w 3974946"/>
                  <a:gd name="connsiteY5" fmla="*/ 1197033 h 3308466"/>
                  <a:gd name="connsiteX6" fmla="*/ 3971085 w 3974946"/>
                  <a:gd name="connsiteY6" fmla="*/ 2086495 h 3308466"/>
                  <a:gd name="connsiteX7" fmla="*/ 3929522 w 3974946"/>
                  <a:gd name="connsiteY7" fmla="*/ 3308466 h 3308466"/>
                  <a:gd name="connsiteX8" fmla="*/ 2857180 w 3974946"/>
                  <a:gd name="connsiteY8" fmla="*/ 3275215 h 3308466"/>
                  <a:gd name="connsiteX9" fmla="*/ 2067471 w 3974946"/>
                  <a:gd name="connsiteY9" fmla="*/ 3266902 h 3308466"/>
                  <a:gd name="connsiteX10" fmla="*/ 1269449 w 3974946"/>
                  <a:gd name="connsiteY10" fmla="*/ 3266902 h 3308466"/>
                  <a:gd name="connsiteX11" fmla="*/ 512991 w 3974946"/>
                  <a:gd name="connsiteY11" fmla="*/ 3208713 h 3308466"/>
                  <a:gd name="connsiteX12" fmla="*/ 5915 w 3974946"/>
                  <a:gd name="connsiteY12" fmla="*/ 3283527 h 3308466"/>
                  <a:gd name="connsiteX13" fmla="*/ 122293 w 3974946"/>
                  <a:gd name="connsiteY13" fmla="*/ 1795549 h 3308466"/>
                  <a:gd name="connsiteX14" fmla="*/ 39165 w 3974946"/>
                  <a:gd name="connsiteY14" fmla="*/ 565266 h 3308466"/>
                  <a:gd name="connsiteX15" fmla="*/ 138918 w 3974946"/>
                  <a:gd name="connsiteY15" fmla="*/ 33251 h 3308466"/>
                  <a:gd name="connsiteX0" fmla="*/ 137780 w 3973808"/>
                  <a:gd name="connsiteY0" fmla="*/ 33251 h 3308466"/>
                  <a:gd name="connsiteX1" fmla="*/ 910864 w 3973808"/>
                  <a:gd name="connsiteY1" fmla="*/ 24938 h 3308466"/>
                  <a:gd name="connsiteX2" fmla="*/ 2008144 w 3973808"/>
                  <a:gd name="connsiteY2" fmla="*/ 16626 h 3308466"/>
                  <a:gd name="connsiteX3" fmla="*/ 3047235 w 3973808"/>
                  <a:gd name="connsiteY3" fmla="*/ 0 h 3308466"/>
                  <a:gd name="connsiteX4" fmla="*/ 3878507 w 3973808"/>
                  <a:gd name="connsiteY4" fmla="*/ 0 h 3308466"/>
                  <a:gd name="connsiteX5" fmla="*/ 3961635 w 3973808"/>
                  <a:gd name="connsiteY5" fmla="*/ 1197033 h 3308466"/>
                  <a:gd name="connsiteX6" fmla="*/ 3969947 w 3973808"/>
                  <a:gd name="connsiteY6" fmla="*/ 2086495 h 3308466"/>
                  <a:gd name="connsiteX7" fmla="*/ 3928384 w 3973808"/>
                  <a:gd name="connsiteY7" fmla="*/ 3308466 h 3308466"/>
                  <a:gd name="connsiteX8" fmla="*/ 2856042 w 3973808"/>
                  <a:gd name="connsiteY8" fmla="*/ 3275215 h 3308466"/>
                  <a:gd name="connsiteX9" fmla="*/ 2066333 w 3973808"/>
                  <a:gd name="connsiteY9" fmla="*/ 3266902 h 3308466"/>
                  <a:gd name="connsiteX10" fmla="*/ 1268311 w 3973808"/>
                  <a:gd name="connsiteY10" fmla="*/ 3266902 h 3308466"/>
                  <a:gd name="connsiteX11" fmla="*/ 511853 w 3973808"/>
                  <a:gd name="connsiteY11" fmla="*/ 3208713 h 3308466"/>
                  <a:gd name="connsiteX12" fmla="*/ 4777 w 3973808"/>
                  <a:gd name="connsiteY12" fmla="*/ 3283527 h 3308466"/>
                  <a:gd name="connsiteX13" fmla="*/ 154406 w 3973808"/>
                  <a:gd name="connsiteY13" fmla="*/ 2227811 h 3308466"/>
                  <a:gd name="connsiteX14" fmla="*/ 38027 w 3973808"/>
                  <a:gd name="connsiteY14" fmla="*/ 565266 h 3308466"/>
                  <a:gd name="connsiteX15" fmla="*/ 137780 w 3973808"/>
                  <a:gd name="connsiteY15" fmla="*/ 33251 h 3308466"/>
                  <a:gd name="connsiteX0" fmla="*/ 143374 w 3979402"/>
                  <a:gd name="connsiteY0" fmla="*/ 33251 h 3308466"/>
                  <a:gd name="connsiteX1" fmla="*/ 916458 w 3979402"/>
                  <a:gd name="connsiteY1" fmla="*/ 24938 h 3308466"/>
                  <a:gd name="connsiteX2" fmla="*/ 2013738 w 3979402"/>
                  <a:gd name="connsiteY2" fmla="*/ 16626 h 3308466"/>
                  <a:gd name="connsiteX3" fmla="*/ 3052829 w 3979402"/>
                  <a:gd name="connsiteY3" fmla="*/ 0 h 3308466"/>
                  <a:gd name="connsiteX4" fmla="*/ 3884101 w 3979402"/>
                  <a:gd name="connsiteY4" fmla="*/ 0 h 3308466"/>
                  <a:gd name="connsiteX5" fmla="*/ 3967229 w 3979402"/>
                  <a:gd name="connsiteY5" fmla="*/ 1197033 h 3308466"/>
                  <a:gd name="connsiteX6" fmla="*/ 3975541 w 3979402"/>
                  <a:gd name="connsiteY6" fmla="*/ 2086495 h 3308466"/>
                  <a:gd name="connsiteX7" fmla="*/ 3933978 w 3979402"/>
                  <a:gd name="connsiteY7" fmla="*/ 3308466 h 3308466"/>
                  <a:gd name="connsiteX8" fmla="*/ 2861636 w 3979402"/>
                  <a:gd name="connsiteY8" fmla="*/ 3275215 h 3308466"/>
                  <a:gd name="connsiteX9" fmla="*/ 2071927 w 3979402"/>
                  <a:gd name="connsiteY9" fmla="*/ 3266902 h 3308466"/>
                  <a:gd name="connsiteX10" fmla="*/ 1273905 w 3979402"/>
                  <a:gd name="connsiteY10" fmla="*/ 3266902 h 3308466"/>
                  <a:gd name="connsiteX11" fmla="*/ 517447 w 3979402"/>
                  <a:gd name="connsiteY11" fmla="*/ 3208713 h 3308466"/>
                  <a:gd name="connsiteX12" fmla="*/ 10371 w 3979402"/>
                  <a:gd name="connsiteY12" fmla="*/ 3283527 h 3308466"/>
                  <a:gd name="connsiteX13" fmla="*/ 160000 w 3979402"/>
                  <a:gd name="connsiteY13" fmla="*/ 2227811 h 3308466"/>
                  <a:gd name="connsiteX14" fmla="*/ 193250 w 3979402"/>
                  <a:gd name="connsiteY14" fmla="*/ 922713 h 3308466"/>
                  <a:gd name="connsiteX15" fmla="*/ 143374 w 3979402"/>
                  <a:gd name="connsiteY15" fmla="*/ 33251 h 3308466"/>
                  <a:gd name="connsiteX0" fmla="*/ 143374 w 3979402"/>
                  <a:gd name="connsiteY0" fmla="*/ 33251 h 3308466"/>
                  <a:gd name="connsiteX1" fmla="*/ 916458 w 3979402"/>
                  <a:gd name="connsiteY1" fmla="*/ 24938 h 3308466"/>
                  <a:gd name="connsiteX2" fmla="*/ 2013738 w 3979402"/>
                  <a:gd name="connsiteY2" fmla="*/ 16626 h 3308466"/>
                  <a:gd name="connsiteX3" fmla="*/ 3052829 w 3979402"/>
                  <a:gd name="connsiteY3" fmla="*/ 0 h 3308466"/>
                  <a:gd name="connsiteX4" fmla="*/ 3884101 w 3979402"/>
                  <a:gd name="connsiteY4" fmla="*/ 0 h 3308466"/>
                  <a:gd name="connsiteX5" fmla="*/ 3967229 w 3979402"/>
                  <a:gd name="connsiteY5" fmla="*/ 1197033 h 3308466"/>
                  <a:gd name="connsiteX6" fmla="*/ 3975541 w 3979402"/>
                  <a:gd name="connsiteY6" fmla="*/ 2086495 h 3308466"/>
                  <a:gd name="connsiteX7" fmla="*/ 3933978 w 3979402"/>
                  <a:gd name="connsiteY7" fmla="*/ 3308466 h 3308466"/>
                  <a:gd name="connsiteX8" fmla="*/ 2861636 w 3979402"/>
                  <a:gd name="connsiteY8" fmla="*/ 3275215 h 3308466"/>
                  <a:gd name="connsiteX9" fmla="*/ 2071927 w 3979402"/>
                  <a:gd name="connsiteY9" fmla="*/ 3266902 h 3308466"/>
                  <a:gd name="connsiteX10" fmla="*/ 1273905 w 3979402"/>
                  <a:gd name="connsiteY10" fmla="*/ 3266902 h 3308466"/>
                  <a:gd name="connsiteX11" fmla="*/ 517447 w 3979402"/>
                  <a:gd name="connsiteY11" fmla="*/ 3208713 h 3308466"/>
                  <a:gd name="connsiteX12" fmla="*/ 10371 w 3979402"/>
                  <a:gd name="connsiteY12" fmla="*/ 3283527 h 3308466"/>
                  <a:gd name="connsiteX13" fmla="*/ 160000 w 3979402"/>
                  <a:gd name="connsiteY13" fmla="*/ 2227811 h 3308466"/>
                  <a:gd name="connsiteX14" fmla="*/ 193250 w 3979402"/>
                  <a:gd name="connsiteY14" fmla="*/ 922713 h 3308466"/>
                  <a:gd name="connsiteX15" fmla="*/ 143374 w 3979402"/>
                  <a:gd name="connsiteY15" fmla="*/ 33251 h 3308466"/>
                  <a:gd name="connsiteX0" fmla="*/ 138523 w 3974551"/>
                  <a:gd name="connsiteY0" fmla="*/ 33251 h 3308466"/>
                  <a:gd name="connsiteX1" fmla="*/ 911607 w 3974551"/>
                  <a:gd name="connsiteY1" fmla="*/ 24938 h 3308466"/>
                  <a:gd name="connsiteX2" fmla="*/ 2008887 w 3974551"/>
                  <a:gd name="connsiteY2" fmla="*/ 16626 h 3308466"/>
                  <a:gd name="connsiteX3" fmla="*/ 3047978 w 3974551"/>
                  <a:gd name="connsiteY3" fmla="*/ 0 h 3308466"/>
                  <a:gd name="connsiteX4" fmla="*/ 3879250 w 3974551"/>
                  <a:gd name="connsiteY4" fmla="*/ 0 h 3308466"/>
                  <a:gd name="connsiteX5" fmla="*/ 3962378 w 3974551"/>
                  <a:gd name="connsiteY5" fmla="*/ 1197033 h 3308466"/>
                  <a:gd name="connsiteX6" fmla="*/ 3970690 w 3974551"/>
                  <a:gd name="connsiteY6" fmla="*/ 2086495 h 3308466"/>
                  <a:gd name="connsiteX7" fmla="*/ 3929127 w 3974551"/>
                  <a:gd name="connsiteY7" fmla="*/ 3308466 h 3308466"/>
                  <a:gd name="connsiteX8" fmla="*/ 2856785 w 3974551"/>
                  <a:gd name="connsiteY8" fmla="*/ 3275215 h 3308466"/>
                  <a:gd name="connsiteX9" fmla="*/ 2067076 w 3974551"/>
                  <a:gd name="connsiteY9" fmla="*/ 3266902 h 3308466"/>
                  <a:gd name="connsiteX10" fmla="*/ 1269054 w 3974551"/>
                  <a:gd name="connsiteY10" fmla="*/ 3266902 h 3308466"/>
                  <a:gd name="connsiteX11" fmla="*/ 512596 w 3974551"/>
                  <a:gd name="connsiteY11" fmla="*/ 3208713 h 3308466"/>
                  <a:gd name="connsiteX12" fmla="*/ 5520 w 3974551"/>
                  <a:gd name="connsiteY12" fmla="*/ 3283527 h 3308466"/>
                  <a:gd name="connsiteX13" fmla="*/ 155149 w 3974551"/>
                  <a:gd name="connsiteY13" fmla="*/ 2227811 h 3308466"/>
                  <a:gd name="connsiteX14" fmla="*/ 188399 w 3974551"/>
                  <a:gd name="connsiteY14" fmla="*/ 922713 h 3308466"/>
                  <a:gd name="connsiteX15" fmla="*/ 138523 w 3974551"/>
                  <a:gd name="connsiteY15" fmla="*/ 33251 h 3308466"/>
                  <a:gd name="connsiteX0" fmla="*/ 138523 w 3974551"/>
                  <a:gd name="connsiteY0" fmla="*/ 33251 h 3308466"/>
                  <a:gd name="connsiteX1" fmla="*/ 911607 w 3974551"/>
                  <a:gd name="connsiteY1" fmla="*/ 24938 h 3308466"/>
                  <a:gd name="connsiteX2" fmla="*/ 2008887 w 3974551"/>
                  <a:gd name="connsiteY2" fmla="*/ 16626 h 3308466"/>
                  <a:gd name="connsiteX3" fmla="*/ 3047978 w 3974551"/>
                  <a:gd name="connsiteY3" fmla="*/ 0 h 3308466"/>
                  <a:gd name="connsiteX4" fmla="*/ 3879250 w 3974551"/>
                  <a:gd name="connsiteY4" fmla="*/ 0 h 3308466"/>
                  <a:gd name="connsiteX5" fmla="*/ 3962378 w 3974551"/>
                  <a:gd name="connsiteY5" fmla="*/ 1197033 h 3308466"/>
                  <a:gd name="connsiteX6" fmla="*/ 3970690 w 3974551"/>
                  <a:gd name="connsiteY6" fmla="*/ 2086495 h 3308466"/>
                  <a:gd name="connsiteX7" fmla="*/ 3929127 w 3974551"/>
                  <a:gd name="connsiteY7" fmla="*/ 3308466 h 3308466"/>
                  <a:gd name="connsiteX8" fmla="*/ 2856785 w 3974551"/>
                  <a:gd name="connsiteY8" fmla="*/ 3275215 h 3308466"/>
                  <a:gd name="connsiteX9" fmla="*/ 2067076 w 3974551"/>
                  <a:gd name="connsiteY9" fmla="*/ 3266902 h 3308466"/>
                  <a:gd name="connsiteX10" fmla="*/ 1269054 w 3974551"/>
                  <a:gd name="connsiteY10" fmla="*/ 3266902 h 3308466"/>
                  <a:gd name="connsiteX11" fmla="*/ 512596 w 3974551"/>
                  <a:gd name="connsiteY11" fmla="*/ 3208713 h 3308466"/>
                  <a:gd name="connsiteX12" fmla="*/ 5520 w 3974551"/>
                  <a:gd name="connsiteY12" fmla="*/ 3283527 h 3308466"/>
                  <a:gd name="connsiteX13" fmla="*/ 155149 w 3974551"/>
                  <a:gd name="connsiteY13" fmla="*/ 2227811 h 3308466"/>
                  <a:gd name="connsiteX14" fmla="*/ 188399 w 3974551"/>
                  <a:gd name="connsiteY14" fmla="*/ 922713 h 3308466"/>
                  <a:gd name="connsiteX15" fmla="*/ 138523 w 3974551"/>
                  <a:gd name="connsiteY15" fmla="*/ 33251 h 3308466"/>
                  <a:gd name="connsiteX0" fmla="*/ 138523 w 3974551"/>
                  <a:gd name="connsiteY0" fmla="*/ 46865 h 3322080"/>
                  <a:gd name="connsiteX1" fmla="*/ 911607 w 3974551"/>
                  <a:gd name="connsiteY1" fmla="*/ 38552 h 3322080"/>
                  <a:gd name="connsiteX2" fmla="*/ 2008887 w 3974551"/>
                  <a:gd name="connsiteY2" fmla="*/ 30240 h 3322080"/>
                  <a:gd name="connsiteX3" fmla="*/ 3047978 w 3974551"/>
                  <a:gd name="connsiteY3" fmla="*/ 13614 h 3322080"/>
                  <a:gd name="connsiteX4" fmla="*/ 3879250 w 3974551"/>
                  <a:gd name="connsiteY4" fmla="*/ 13614 h 3322080"/>
                  <a:gd name="connsiteX5" fmla="*/ 3962378 w 3974551"/>
                  <a:gd name="connsiteY5" fmla="*/ 1210647 h 3322080"/>
                  <a:gd name="connsiteX6" fmla="*/ 3970690 w 3974551"/>
                  <a:gd name="connsiteY6" fmla="*/ 2100109 h 3322080"/>
                  <a:gd name="connsiteX7" fmla="*/ 3929127 w 3974551"/>
                  <a:gd name="connsiteY7" fmla="*/ 3322080 h 3322080"/>
                  <a:gd name="connsiteX8" fmla="*/ 2856785 w 3974551"/>
                  <a:gd name="connsiteY8" fmla="*/ 3288829 h 3322080"/>
                  <a:gd name="connsiteX9" fmla="*/ 2067076 w 3974551"/>
                  <a:gd name="connsiteY9" fmla="*/ 3280516 h 3322080"/>
                  <a:gd name="connsiteX10" fmla="*/ 1269054 w 3974551"/>
                  <a:gd name="connsiteY10" fmla="*/ 3280516 h 3322080"/>
                  <a:gd name="connsiteX11" fmla="*/ 512596 w 3974551"/>
                  <a:gd name="connsiteY11" fmla="*/ 3222327 h 3322080"/>
                  <a:gd name="connsiteX12" fmla="*/ 5520 w 3974551"/>
                  <a:gd name="connsiteY12" fmla="*/ 3297141 h 3322080"/>
                  <a:gd name="connsiteX13" fmla="*/ 155149 w 3974551"/>
                  <a:gd name="connsiteY13" fmla="*/ 2241425 h 3322080"/>
                  <a:gd name="connsiteX14" fmla="*/ 188399 w 3974551"/>
                  <a:gd name="connsiteY14" fmla="*/ 936327 h 3322080"/>
                  <a:gd name="connsiteX15" fmla="*/ 138523 w 3974551"/>
                  <a:gd name="connsiteY15" fmla="*/ 46865 h 3322080"/>
                  <a:gd name="connsiteX0" fmla="*/ 138523 w 3974551"/>
                  <a:gd name="connsiteY0" fmla="*/ 53231 h 3328446"/>
                  <a:gd name="connsiteX1" fmla="*/ 911607 w 3974551"/>
                  <a:gd name="connsiteY1" fmla="*/ 44918 h 3328446"/>
                  <a:gd name="connsiteX2" fmla="*/ 2008887 w 3974551"/>
                  <a:gd name="connsiteY2" fmla="*/ 36606 h 3328446"/>
                  <a:gd name="connsiteX3" fmla="*/ 3047978 w 3974551"/>
                  <a:gd name="connsiteY3" fmla="*/ 19980 h 3328446"/>
                  <a:gd name="connsiteX4" fmla="*/ 3879250 w 3974551"/>
                  <a:gd name="connsiteY4" fmla="*/ 19980 h 3328446"/>
                  <a:gd name="connsiteX5" fmla="*/ 3962378 w 3974551"/>
                  <a:gd name="connsiteY5" fmla="*/ 1217013 h 3328446"/>
                  <a:gd name="connsiteX6" fmla="*/ 3970690 w 3974551"/>
                  <a:gd name="connsiteY6" fmla="*/ 2106475 h 3328446"/>
                  <a:gd name="connsiteX7" fmla="*/ 3929127 w 3974551"/>
                  <a:gd name="connsiteY7" fmla="*/ 3328446 h 3328446"/>
                  <a:gd name="connsiteX8" fmla="*/ 2856785 w 3974551"/>
                  <a:gd name="connsiteY8" fmla="*/ 3295195 h 3328446"/>
                  <a:gd name="connsiteX9" fmla="*/ 2067076 w 3974551"/>
                  <a:gd name="connsiteY9" fmla="*/ 3286882 h 3328446"/>
                  <a:gd name="connsiteX10" fmla="*/ 1269054 w 3974551"/>
                  <a:gd name="connsiteY10" fmla="*/ 3286882 h 3328446"/>
                  <a:gd name="connsiteX11" fmla="*/ 512596 w 3974551"/>
                  <a:gd name="connsiteY11" fmla="*/ 3228693 h 3328446"/>
                  <a:gd name="connsiteX12" fmla="*/ 5520 w 3974551"/>
                  <a:gd name="connsiteY12" fmla="*/ 3303507 h 3328446"/>
                  <a:gd name="connsiteX13" fmla="*/ 155149 w 3974551"/>
                  <a:gd name="connsiteY13" fmla="*/ 2247791 h 3328446"/>
                  <a:gd name="connsiteX14" fmla="*/ 188399 w 3974551"/>
                  <a:gd name="connsiteY14" fmla="*/ 942693 h 3328446"/>
                  <a:gd name="connsiteX15" fmla="*/ 138523 w 3974551"/>
                  <a:gd name="connsiteY15" fmla="*/ 53231 h 3328446"/>
                  <a:gd name="connsiteX0" fmla="*/ 138523 w 3974551"/>
                  <a:gd name="connsiteY0" fmla="*/ 96198 h 3371413"/>
                  <a:gd name="connsiteX1" fmla="*/ 911607 w 3974551"/>
                  <a:gd name="connsiteY1" fmla="*/ 87885 h 3371413"/>
                  <a:gd name="connsiteX2" fmla="*/ 2008887 w 3974551"/>
                  <a:gd name="connsiteY2" fmla="*/ 79573 h 3371413"/>
                  <a:gd name="connsiteX3" fmla="*/ 3047978 w 3974551"/>
                  <a:gd name="connsiteY3" fmla="*/ 62947 h 3371413"/>
                  <a:gd name="connsiteX4" fmla="*/ 3879250 w 3974551"/>
                  <a:gd name="connsiteY4" fmla="*/ 62947 h 3371413"/>
                  <a:gd name="connsiteX5" fmla="*/ 3962378 w 3974551"/>
                  <a:gd name="connsiteY5" fmla="*/ 1259980 h 3371413"/>
                  <a:gd name="connsiteX6" fmla="*/ 3970690 w 3974551"/>
                  <a:gd name="connsiteY6" fmla="*/ 2149442 h 3371413"/>
                  <a:gd name="connsiteX7" fmla="*/ 3929127 w 3974551"/>
                  <a:gd name="connsiteY7" fmla="*/ 3371413 h 3371413"/>
                  <a:gd name="connsiteX8" fmla="*/ 2856785 w 3974551"/>
                  <a:gd name="connsiteY8" fmla="*/ 3338162 h 3371413"/>
                  <a:gd name="connsiteX9" fmla="*/ 2067076 w 3974551"/>
                  <a:gd name="connsiteY9" fmla="*/ 3329849 h 3371413"/>
                  <a:gd name="connsiteX10" fmla="*/ 1269054 w 3974551"/>
                  <a:gd name="connsiteY10" fmla="*/ 3329849 h 3371413"/>
                  <a:gd name="connsiteX11" fmla="*/ 512596 w 3974551"/>
                  <a:gd name="connsiteY11" fmla="*/ 3271660 h 3371413"/>
                  <a:gd name="connsiteX12" fmla="*/ 5520 w 3974551"/>
                  <a:gd name="connsiteY12" fmla="*/ 3346474 h 3371413"/>
                  <a:gd name="connsiteX13" fmla="*/ 155149 w 3974551"/>
                  <a:gd name="connsiteY13" fmla="*/ 2290758 h 3371413"/>
                  <a:gd name="connsiteX14" fmla="*/ 188399 w 3974551"/>
                  <a:gd name="connsiteY14" fmla="*/ 985660 h 3371413"/>
                  <a:gd name="connsiteX15" fmla="*/ 138523 w 3974551"/>
                  <a:gd name="connsiteY15" fmla="*/ 96198 h 3371413"/>
                  <a:gd name="connsiteX0" fmla="*/ 138523 w 3974551"/>
                  <a:gd name="connsiteY0" fmla="*/ 81280 h 3356495"/>
                  <a:gd name="connsiteX1" fmla="*/ 911607 w 3974551"/>
                  <a:gd name="connsiteY1" fmla="*/ 72967 h 3356495"/>
                  <a:gd name="connsiteX2" fmla="*/ 2008887 w 3974551"/>
                  <a:gd name="connsiteY2" fmla="*/ 64655 h 3356495"/>
                  <a:gd name="connsiteX3" fmla="*/ 3047978 w 3974551"/>
                  <a:gd name="connsiteY3" fmla="*/ 48029 h 3356495"/>
                  <a:gd name="connsiteX4" fmla="*/ 3879250 w 3974551"/>
                  <a:gd name="connsiteY4" fmla="*/ 48029 h 3356495"/>
                  <a:gd name="connsiteX5" fmla="*/ 3962378 w 3974551"/>
                  <a:gd name="connsiteY5" fmla="*/ 1245062 h 3356495"/>
                  <a:gd name="connsiteX6" fmla="*/ 3970690 w 3974551"/>
                  <a:gd name="connsiteY6" fmla="*/ 2134524 h 3356495"/>
                  <a:gd name="connsiteX7" fmla="*/ 3929127 w 3974551"/>
                  <a:gd name="connsiteY7" fmla="*/ 3356495 h 3356495"/>
                  <a:gd name="connsiteX8" fmla="*/ 2856785 w 3974551"/>
                  <a:gd name="connsiteY8" fmla="*/ 3323244 h 3356495"/>
                  <a:gd name="connsiteX9" fmla="*/ 2067076 w 3974551"/>
                  <a:gd name="connsiteY9" fmla="*/ 3314931 h 3356495"/>
                  <a:gd name="connsiteX10" fmla="*/ 1269054 w 3974551"/>
                  <a:gd name="connsiteY10" fmla="*/ 3314931 h 3356495"/>
                  <a:gd name="connsiteX11" fmla="*/ 512596 w 3974551"/>
                  <a:gd name="connsiteY11" fmla="*/ 3256742 h 3356495"/>
                  <a:gd name="connsiteX12" fmla="*/ 5520 w 3974551"/>
                  <a:gd name="connsiteY12" fmla="*/ 3331556 h 3356495"/>
                  <a:gd name="connsiteX13" fmla="*/ 155149 w 3974551"/>
                  <a:gd name="connsiteY13" fmla="*/ 2275840 h 3356495"/>
                  <a:gd name="connsiteX14" fmla="*/ 188399 w 3974551"/>
                  <a:gd name="connsiteY14" fmla="*/ 970742 h 3356495"/>
                  <a:gd name="connsiteX15" fmla="*/ 138523 w 3974551"/>
                  <a:gd name="connsiteY15" fmla="*/ 81280 h 3356495"/>
                  <a:gd name="connsiteX0" fmla="*/ 138523 w 3974551"/>
                  <a:gd name="connsiteY0" fmla="*/ 81280 h 3356495"/>
                  <a:gd name="connsiteX1" fmla="*/ 911607 w 3974551"/>
                  <a:gd name="connsiteY1" fmla="*/ 72967 h 3356495"/>
                  <a:gd name="connsiteX2" fmla="*/ 2008887 w 3974551"/>
                  <a:gd name="connsiteY2" fmla="*/ 64655 h 3356495"/>
                  <a:gd name="connsiteX3" fmla="*/ 3047978 w 3974551"/>
                  <a:gd name="connsiteY3" fmla="*/ 48029 h 3356495"/>
                  <a:gd name="connsiteX4" fmla="*/ 3879250 w 3974551"/>
                  <a:gd name="connsiteY4" fmla="*/ 48029 h 3356495"/>
                  <a:gd name="connsiteX5" fmla="*/ 3962378 w 3974551"/>
                  <a:gd name="connsiteY5" fmla="*/ 1136996 h 3356495"/>
                  <a:gd name="connsiteX6" fmla="*/ 3970690 w 3974551"/>
                  <a:gd name="connsiteY6" fmla="*/ 2134524 h 3356495"/>
                  <a:gd name="connsiteX7" fmla="*/ 3929127 w 3974551"/>
                  <a:gd name="connsiteY7" fmla="*/ 3356495 h 3356495"/>
                  <a:gd name="connsiteX8" fmla="*/ 2856785 w 3974551"/>
                  <a:gd name="connsiteY8" fmla="*/ 3323244 h 3356495"/>
                  <a:gd name="connsiteX9" fmla="*/ 2067076 w 3974551"/>
                  <a:gd name="connsiteY9" fmla="*/ 3314931 h 3356495"/>
                  <a:gd name="connsiteX10" fmla="*/ 1269054 w 3974551"/>
                  <a:gd name="connsiteY10" fmla="*/ 3314931 h 3356495"/>
                  <a:gd name="connsiteX11" fmla="*/ 512596 w 3974551"/>
                  <a:gd name="connsiteY11" fmla="*/ 3256742 h 3356495"/>
                  <a:gd name="connsiteX12" fmla="*/ 5520 w 3974551"/>
                  <a:gd name="connsiteY12" fmla="*/ 3331556 h 3356495"/>
                  <a:gd name="connsiteX13" fmla="*/ 155149 w 3974551"/>
                  <a:gd name="connsiteY13" fmla="*/ 2275840 h 3356495"/>
                  <a:gd name="connsiteX14" fmla="*/ 188399 w 3974551"/>
                  <a:gd name="connsiteY14" fmla="*/ 970742 h 3356495"/>
                  <a:gd name="connsiteX15" fmla="*/ 138523 w 3974551"/>
                  <a:gd name="connsiteY15" fmla="*/ 81280 h 3356495"/>
                  <a:gd name="connsiteX0" fmla="*/ 138523 w 4020762"/>
                  <a:gd name="connsiteY0" fmla="*/ 81280 h 3356495"/>
                  <a:gd name="connsiteX1" fmla="*/ 911607 w 4020762"/>
                  <a:gd name="connsiteY1" fmla="*/ 72967 h 3356495"/>
                  <a:gd name="connsiteX2" fmla="*/ 2008887 w 4020762"/>
                  <a:gd name="connsiteY2" fmla="*/ 64655 h 3356495"/>
                  <a:gd name="connsiteX3" fmla="*/ 3047978 w 4020762"/>
                  <a:gd name="connsiteY3" fmla="*/ 48029 h 3356495"/>
                  <a:gd name="connsiteX4" fmla="*/ 3879250 w 4020762"/>
                  <a:gd name="connsiteY4" fmla="*/ 48029 h 3356495"/>
                  <a:gd name="connsiteX5" fmla="*/ 3962378 w 4020762"/>
                  <a:gd name="connsiteY5" fmla="*/ 1136996 h 3356495"/>
                  <a:gd name="connsiteX6" fmla="*/ 3970690 w 4020762"/>
                  <a:gd name="connsiteY6" fmla="*/ 2134524 h 3356495"/>
                  <a:gd name="connsiteX7" fmla="*/ 3929127 w 4020762"/>
                  <a:gd name="connsiteY7" fmla="*/ 3356495 h 3356495"/>
                  <a:gd name="connsiteX8" fmla="*/ 2856785 w 4020762"/>
                  <a:gd name="connsiteY8" fmla="*/ 3323244 h 3356495"/>
                  <a:gd name="connsiteX9" fmla="*/ 2067076 w 4020762"/>
                  <a:gd name="connsiteY9" fmla="*/ 3314931 h 3356495"/>
                  <a:gd name="connsiteX10" fmla="*/ 1269054 w 4020762"/>
                  <a:gd name="connsiteY10" fmla="*/ 3314931 h 3356495"/>
                  <a:gd name="connsiteX11" fmla="*/ 512596 w 4020762"/>
                  <a:gd name="connsiteY11" fmla="*/ 3256742 h 3356495"/>
                  <a:gd name="connsiteX12" fmla="*/ 5520 w 4020762"/>
                  <a:gd name="connsiteY12" fmla="*/ 3331556 h 3356495"/>
                  <a:gd name="connsiteX13" fmla="*/ 155149 w 4020762"/>
                  <a:gd name="connsiteY13" fmla="*/ 2275840 h 3356495"/>
                  <a:gd name="connsiteX14" fmla="*/ 188399 w 4020762"/>
                  <a:gd name="connsiteY14" fmla="*/ 970742 h 3356495"/>
                  <a:gd name="connsiteX15" fmla="*/ 138523 w 4020762"/>
                  <a:gd name="connsiteY15" fmla="*/ 81280 h 3356495"/>
                  <a:gd name="connsiteX0" fmla="*/ 138523 w 4075118"/>
                  <a:gd name="connsiteY0" fmla="*/ 81280 h 3356495"/>
                  <a:gd name="connsiteX1" fmla="*/ 911607 w 4075118"/>
                  <a:gd name="connsiteY1" fmla="*/ 72967 h 3356495"/>
                  <a:gd name="connsiteX2" fmla="*/ 2008887 w 4075118"/>
                  <a:gd name="connsiteY2" fmla="*/ 64655 h 3356495"/>
                  <a:gd name="connsiteX3" fmla="*/ 3047978 w 4075118"/>
                  <a:gd name="connsiteY3" fmla="*/ 48029 h 3356495"/>
                  <a:gd name="connsiteX4" fmla="*/ 3879250 w 4075118"/>
                  <a:gd name="connsiteY4" fmla="*/ 48029 h 3356495"/>
                  <a:gd name="connsiteX5" fmla="*/ 3962378 w 4075118"/>
                  <a:gd name="connsiteY5" fmla="*/ 1136996 h 3356495"/>
                  <a:gd name="connsiteX6" fmla="*/ 3970690 w 4075118"/>
                  <a:gd name="connsiteY6" fmla="*/ 2134524 h 3356495"/>
                  <a:gd name="connsiteX7" fmla="*/ 3929127 w 4075118"/>
                  <a:gd name="connsiteY7" fmla="*/ 3356495 h 3356495"/>
                  <a:gd name="connsiteX8" fmla="*/ 2856785 w 4075118"/>
                  <a:gd name="connsiteY8" fmla="*/ 3323244 h 3356495"/>
                  <a:gd name="connsiteX9" fmla="*/ 2067076 w 4075118"/>
                  <a:gd name="connsiteY9" fmla="*/ 3314931 h 3356495"/>
                  <a:gd name="connsiteX10" fmla="*/ 1269054 w 4075118"/>
                  <a:gd name="connsiteY10" fmla="*/ 3314931 h 3356495"/>
                  <a:gd name="connsiteX11" fmla="*/ 512596 w 4075118"/>
                  <a:gd name="connsiteY11" fmla="*/ 3256742 h 3356495"/>
                  <a:gd name="connsiteX12" fmla="*/ 5520 w 4075118"/>
                  <a:gd name="connsiteY12" fmla="*/ 3331556 h 3356495"/>
                  <a:gd name="connsiteX13" fmla="*/ 155149 w 4075118"/>
                  <a:gd name="connsiteY13" fmla="*/ 2275840 h 3356495"/>
                  <a:gd name="connsiteX14" fmla="*/ 188399 w 4075118"/>
                  <a:gd name="connsiteY14" fmla="*/ 970742 h 3356495"/>
                  <a:gd name="connsiteX15" fmla="*/ 138523 w 4075118"/>
                  <a:gd name="connsiteY15" fmla="*/ 81280 h 335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5118" h="3356495">
                    <a:moveTo>
                      <a:pt x="138523" y="81280"/>
                    </a:moveTo>
                    <a:cubicBezTo>
                      <a:pt x="396218" y="78509"/>
                      <a:pt x="670149" y="-17102"/>
                      <a:pt x="911607" y="72967"/>
                    </a:cubicBezTo>
                    <a:cubicBezTo>
                      <a:pt x="1260742" y="203201"/>
                      <a:pt x="1686302" y="237071"/>
                      <a:pt x="2008887" y="64655"/>
                    </a:cubicBezTo>
                    <a:cubicBezTo>
                      <a:pt x="2330312" y="-107141"/>
                      <a:pt x="2720836" y="161944"/>
                      <a:pt x="3047978" y="48029"/>
                    </a:cubicBezTo>
                    <a:cubicBezTo>
                      <a:pt x="3358320" y="-60036"/>
                      <a:pt x="3602159" y="48029"/>
                      <a:pt x="3879250" y="48029"/>
                    </a:cubicBezTo>
                    <a:cubicBezTo>
                      <a:pt x="4031650" y="247535"/>
                      <a:pt x="3839073" y="789247"/>
                      <a:pt x="3962378" y="1136996"/>
                    </a:cubicBezTo>
                    <a:cubicBezTo>
                      <a:pt x="4085683" y="1484745"/>
                      <a:pt x="4134174" y="1831110"/>
                      <a:pt x="3970690" y="2134524"/>
                    </a:cubicBezTo>
                    <a:cubicBezTo>
                      <a:pt x="3807206" y="2437938"/>
                      <a:pt x="3796124" y="3012903"/>
                      <a:pt x="3929127" y="3356495"/>
                    </a:cubicBezTo>
                    <a:cubicBezTo>
                      <a:pt x="3613243" y="3176385"/>
                      <a:pt x="3167127" y="3330171"/>
                      <a:pt x="2856785" y="3323244"/>
                    </a:cubicBezTo>
                    <a:cubicBezTo>
                      <a:pt x="2546443" y="3316317"/>
                      <a:pt x="2331698" y="3316317"/>
                      <a:pt x="2067076" y="3314931"/>
                    </a:cubicBezTo>
                    <a:cubicBezTo>
                      <a:pt x="1802454" y="3313546"/>
                      <a:pt x="1578011" y="3258127"/>
                      <a:pt x="1269054" y="3314931"/>
                    </a:cubicBezTo>
                    <a:cubicBezTo>
                      <a:pt x="1014066" y="3361812"/>
                      <a:pt x="764749" y="3276138"/>
                      <a:pt x="512596" y="3256742"/>
                    </a:cubicBezTo>
                    <a:cubicBezTo>
                      <a:pt x="302007" y="3259513"/>
                      <a:pt x="225807" y="3331556"/>
                      <a:pt x="5520" y="3331556"/>
                    </a:cubicBezTo>
                    <a:cubicBezTo>
                      <a:pt x="-48513" y="3083560"/>
                      <a:pt x="315862" y="2677621"/>
                      <a:pt x="155149" y="2275840"/>
                    </a:cubicBezTo>
                    <a:cubicBezTo>
                      <a:pt x="8580" y="1909419"/>
                      <a:pt x="33229" y="1361441"/>
                      <a:pt x="188399" y="970742"/>
                    </a:cubicBezTo>
                    <a:cubicBezTo>
                      <a:pt x="343569" y="580043"/>
                      <a:pt x="90032" y="190731"/>
                      <a:pt x="138523" y="81280"/>
                    </a:cubicBezTo>
                    <a:close/>
                  </a:path>
                </a:pathLst>
              </a:custGeom>
              <a:solidFill>
                <a:schemeClr val="accent1">
                  <a:lumMod val="40000"/>
                  <a:lumOff val="6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281287" y="5383034"/>
                    <a:ext cx="3368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i="1">
                                  <a:latin typeface="Cambria Math" panose="02040503050406030204" pitchFamily="18" charset="0"/>
                                  <a:ea typeface="Cambria Math" panose="02040503050406030204" pitchFamily="18" charset="0"/>
                                </a:rPr>
                                <m:t>∞</m:t>
                              </m:r>
                            </m:sub>
                          </m:sSub>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4281287" y="5383034"/>
                    <a:ext cx="336823" cy="276999"/>
                  </a:xfrm>
                  <a:prstGeom prst="rect">
                    <a:avLst/>
                  </a:prstGeom>
                  <a:blipFill>
                    <a:blip r:embed="rId4"/>
                    <a:stretch>
                      <a:fillRect l="-23810" r="-26190" b="-50000"/>
                    </a:stretch>
                  </a:blipFill>
                </p:spPr>
                <p:txBody>
                  <a:bodyPr/>
                  <a:lstStyle/>
                  <a:p>
                    <a:r>
                      <a:rPr lang="en-US">
                        <a:noFill/>
                      </a:rPr>
                      <a:t> </a:t>
                    </a:r>
                  </a:p>
                </p:txBody>
              </p:sp>
            </mc:Fallback>
          </mc:AlternateContent>
        </p:grpSp>
        <p:grpSp>
          <p:nvGrpSpPr>
            <p:cNvPr id="17" name="Group 16"/>
            <p:cNvGrpSpPr/>
            <p:nvPr/>
          </p:nvGrpSpPr>
          <p:grpSpPr>
            <a:xfrm rot="19467748">
              <a:off x="1155359" y="3003662"/>
              <a:ext cx="2237073" cy="633612"/>
              <a:chOff x="1309008" y="2271262"/>
              <a:chExt cx="2237073" cy="633612"/>
            </a:xfrm>
          </p:grpSpPr>
          <p:sp>
            <p:nvSpPr>
              <p:cNvPr id="24" name="Oval 23"/>
              <p:cNvSpPr/>
              <p:nvPr/>
            </p:nvSpPr>
            <p:spPr>
              <a:xfrm>
                <a:off x="1322212" y="2813434"/>
                <a:ext cx="2217683" cy="91440"/>
              </a:xfrm>
              <a:prstGeom prst="ellipse">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1309008" y="2515619"/>
                <a:ext cx="2237073" cy="182880"/>
                <a:chOff x="1309008" y="2515619"/>
                <a:chExt cx="2237073" cy="182880"/>
              </a:xfrm>
            </p:grpSpPr>
            <p:cxnSp>
              <p:nvCxnSpPr>
                <p:cNvPr id="27" name="Straight Arrow Connector 26"/>
                <p:cNvCxnSpPr/>
                <p:nvPr/>
              </p:nvCxnSpPr>
              <p:spPr>
                <a:xfrm>
                  <a:off x="1309009" y="2607059"/>
                  <a:ext cx="2221992"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09008" y="251561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46081" y="251561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p:cNvSpPr txBox="1"/>
                  <p:nvPr/>
                </p:nvSpPr>
                <p:spPr>
                  <a:xfrm>
                    <a:off x="2305535" y="2271262"/>
                    <a:ext cx="3259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𝑎</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305535" y="2271262"/>
                    <a:ext cx="325987" cy="276999"/>
                  </a:xfrm>
                  <a:prstGeom prst="rect">
                    <a:avLst/>
                  </a:prstGeom>
                  <a:blipFill>
                    <a:blip r:embed="rId5"/>
                    <a:stretch>
                      <a:fillRect l="-18868" t="-13462" r="-37736" b="-36538"/>
                    </a:stretch>
                  </a:blipFill>
                </p:spPr>
                <p:txBody>
                  <a:bodyPr/>
                  <a:lstStyle/>
                  <a:p>
                    <a:r>
                      <a:rPr lang="en-US">
                        <a:noFill/>
                      </a:rPr>
                      <a:t> </a:t>
                    </a:r>
                  </a:p>
                </p:txBody>
              </p:sp>
            </mc:Fallback>
          </mc:AlternateContent>
        </p:grpSp>
        <p:cxnSp>
          <p:nvCxnSpPr>
            <p:cNvPr id="18" name="Straight Connector 17"/>
            <p:cNvCxnSpPr/>
            <p:nvPr/>
          </p:nvCxnSpPr>
          <p:spPr>
            <a:xfrm flipV="1">
              <a:off x="1224116" y="2685787"/>
              <a:ext cx="2396613" cy="17168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400815" y="3561142"/>
              <a:ext cx="10058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3273095" y="3145325"/>
                  <a:ext cx="199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273095" y="3145325"/>
                  <a:ext cx="199349" cy="276999"/>
                </a:xfrm>
                <a:prstGeom prst="rect">
                  <a:avLst/>
                </a:prstGeom>
                <a:blipFill>
                  <a:blip r:embed="rId6"/>
                  <a:stretch>
                    <a:fillRect l="-75000" t="-2941" r="-70833" b="-79412"/>
                  </a:stretch>
                </a:blipFill>
              </p:spPr>
              <p:txBody>
                <a:bodyPr/>
                <a:lstStyle/>
                <a:p>
                  <a:r>
                    <a:rPr lang="en-US">
                      <a:noFill/>
                    </a:rPr>
                    <a:t> </a:t>
                  </a:r>
                </a:p>
              </p:txBody>
            </p:sp>
          </mc:Fallback>
        </mc:AlternateContent>
        <p:sp>
          <p:nvSpPr>
            <p:cNvPr id="23" name="Arc 22"/>
            <p:cNvSpPr/>
            <p:nvPr/>
          </p:nvSpPr>
          <p:spPr>
            <a:xfrm>
              <a:off x="2315892" y="2795421"/>
              <a:ext cx="925009" cy="1236659"/>
            </a:xfrm>
            <a:prstGeom prst="arc">
              <a:avLst>
                <a:gd name="adj1" fmla="val 18772542"/>
                <a:gd name="adj2" fmla="val 89630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2435276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4</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925235" y="136518"/>
            <a:ext cx="3293530" cy="646331"/>
          </a:xfrm>
          <a:prstGeom prst="rect">
            <a:avLst/>
          </a:prstGeom>
          <a:noFill/>
        </p:spPr>
        <p:txBody>
          <a:bodyPr wrap="none" rtlCol="0">
            <a:spAutoFit/>
          </a:bodyPr>
          <a:lstStyle/>
          <a:p>
            <a:r>
              <a:rPr lang="en-US" sz="3600" dirty="0" smtClean="0">
                <a:solidFill>
                  <a:srgbClr val="C00000"/>
                </a:solidFill>
              </a:rPr>
              <a:t>Experiment Four</a:t>
            </a:r>
          </a:p>
        </p:txBody>
      </p:sp>
      <p:sp>
        <p:nvSpPr>
          <p:cNvPr id="4" name="TextBox 3"/>
          <p:cNvSpPr txBox="1"/>
          <p:nvPr/>
        </p:nvSpPr>
        <p:spPr>
          <a:xfrm>
            <a:off x="424543" y="938893"/>
            <a:ext cx="1279068" cy="369332"/>
          </a:xfrm>
          <a:prstGeom prst="rect">
            <a:avLst/>
          </a:prstGeom>
          <a:noFill/>
        </p:spPr>
        <p:txBody>
          <a:bodyPr wrap="none" rtlCol="0">
            <a:spAutoFit/>
          </a:bodyPr>
          <a:lstStyle/>
          <a:p>
            <a:r>
              <a:rPr lang="en-US" dirty="0" smtClean="0"/>
              <a:t>References:</a:t>
            </a:r>
            <a:endParaRPr lang="en-US" dirty="0"/>
          </a:p>
        </p:txBody>
      </p:sp>
      <p:sp>
        <p:nvSpPr>
          <p:cNvPr id="8" name="TextBox 7"/>
          <p:cNvSpPr txBox="1"/>
          <p:nvPr/>
        </p:nvSpPr>
        <p:spPr>
          <a:xfrm>
            <a:off x="832753" y="1328511"/>
            <a:ext cx="7903029" cy="923330"/>
          </a:xfrm>
          <a:prstGeom prst="rect">
            <a:avLst/>
          </a:prstGeom>
          <a:noFill/>
        </p:spPr>
        <p:txBody>
          <a:bodyPr wrap="square" rtlCol="0">
            <a:spAutoFit/>
          </a:bodyPr>
          <a:lstStyle/>
          <a:p>
            <a:r>
              <a:rPr lang="en-US" b="1" dirty="0" smtClean="0">
                <a:solidFill>
                  <a:srgbClr val="C00000"/>
                </a:solidFill>
              </a:rPr>
              <a:t>• Atkinson</a:t>
            </a:r>
            <a:r>
              <a:rPr lang="en-US" b="1" dirty="0">
                <a:solidFill>
                  <a:srgbClr val="C00000"/>
                </a:solidFill>
              </a:rPr>
              <a:t>, C., R. E. </a:t>
            </a:r>
            <a:r>
              <a:rPr lang="en-US" b="1" dirty="0" err="1">
                <a:solidFill>
                  <a:srgbClr val="C00000"/>
                </a:solidFill>
              </a:rPr>
              <a:t>Smelser</a:t>
            </a:r>
            <a:r>
              <a:rPr lang="en-US" b="1" dirty="0">
                <a:solidFill>
                  <a:srgbClr val="C00000"/>
                </a:solidFill>
              </a:rPr>
              <a:t>, and Jo Sanchez. "Combined mode fracture via the cracked Brazilian disk test." </a:t>
            </a:r>
            <a:r>
              <a:rPr lang="en-US" b="1" i="1" dirty="0">
                <a:solidFill>
                  <a:srgbClr val="C00000"/>
                </a:solidFill>
              </a:rPr>
              <a:t>International Journal of Fracture</a:t>
            </a:r>
            <a:r>
              <a:rPr lang="en-US" b="1" dirty="0">
                <a:solidFill>
                  <a:srgbClr val="C00000"/>
                </a:solidFill>
              </a:rPr>
              <a:t> 18.4 (1982): 279-291.</a:t>
            </a:r>
          </a:p>
        </p:txBody>
      </p:sp>
      <p:sp>
        <p:nvSpPr>
          <p:cNvPr id="10" name="Rectangle 9"/>
          <p:cNvSpPr/>
          <p:nvPr/>
        </p:nvSpPr>
        <p:spPr>
          <a:xfrm>
            <a:off x="832753" y="2362703"/>
            <a:ext cx="7729353" cy="923330"/>
          </a:xfrm>
          <a:prstGeom prst="rect">
            <a:avLst/>
          </a:prstGeom>
        </p:spPr>
        <p:txBody>
          <a:bodyPr wrap="square">
            <a:spAutoFit/>
          </a:bodyPr>
          <a:lstStyle/>
          <a:p>
            <a:r>
              <a:rPr lang="en-US" b="1" dirty="0">
                <a:solidFill>
                  <a:srgbClr val="C00000"/>
                </a:solidFill>
              </a:rPr>
              <a:t>• </a:t>
            </a:r>
            <a:r>
              <a:rPr lang="en-US" b="1" dirty="0" smtClean="0">
                <a:solidFill>
                  <a:srgbClr val="C00000"/>
                </a:solidFill>
              </a:rPr>
              <a:t>Shetty</a:t>
            </a:r>
            <a:r>
              <a:rPr lang="en-US" b="1" dirty="0">
                <a:solidFill>
                  <a:srgbClr val="C00000"/>
                </a:solidFill>
              </a:rPr>
              <a:t>, Dinesh K., Alan R. </a:t>
            </a:r>
            <a:r>
              <a:rPr lang="en-US" b="1" dirty="0" err="1">
                <a:solidFill>
                  <a:srgbClr val="C00000"/>
                </a:solidFill>
              </a:rPr>
              <a:t>Rosenfield</a:t>
            </a:r>
            <a:r>
              <a:rPr lang="en-US" b="1" dirty="0">
                <a:solidFill>
                  <a:srgbClr val="C00000"/>
                </a:solidFill>
              </a:rPr>
              <a:t>, and Winston H. Duckworth. "Mixed-mode fracture in biaxial stress state: application of the </a:t>
            </a:r>
            <a:r>
              <a:rPr lang="en-US" b="1" dirty="0" err="1">
                <a:solidFill>
                  <a:srgbClr val="C00000"/>
                </a:solidFill>
              </a:rPr>
              <a:t>diametral</a:t>
            </a:r>
            <a:r>
              <a:rPr lang="en-US" b="1" dirty="0">
                <a:solidFill>
                  <a:srgbClr val="C00000"/>
                </a:solidFill>
              </a:rPr>
              <a:t>-compression (Brazilian disk) test." </a:t>
            </a:r>
            <a:r>
              <a:rPr lang="en-US" b="1" i="1" dirty="0">
                <a:solidFill>
                  <a:srgbClr val="C00000"/>
                </a:solidFill>
              </a:rPr>
              <a:t>Engineering Fracture Mechanics</a:t>
            </a:r>
            <a:r>
              <a:rPr lang="en-US" b="1" dirty="0">
                <a:solidFill>
                  <a:srgbClr val="C00000"/>
                </a:solidFill>
              </a:rPr>
              <a:t> 26.6 (1987): 825-840.</a:t>
            </a:r>
          </a:p>
        </p:txBody>
      </p:sp>
      <p:sp>
        <p:nvSpPr>
          <p:cNvPr id="11" name="Rectangle 10"/>
          <p:cNvSpPr/>
          <p:nvPr/>
        </p:nvSpPr>
        <p:spPr>
          <a:xfrm>
            <a:off x="832753" y="3396895"/>
            <a:ext cx="7729353" cy="646331"/>
          </a:xfrm>
          <a:prstGeom prst="rect">
            <a:avLst/>
          </a:prstGeom>
        </p:spPr>
        <p:txBody>
          <a:bodyPr wrap="square">
            <a:spAutoFit/>
          </a:bodyPr>
          <a:lstStyle/>
          <a:p>
            <a:r>
              <a:rPr lang="en-US" dirty="0"/>
              <a:t>• </a:t>
            </a:r>
            <a:r>
              <a:rPr lang="en-US" dirty="0" smtClean="0">
                <a:solidFill>
                  <a:srgbClr val="222222"/>
                </a:solidFill>
              </a:rPr>
              <a:t>Nakano</a:t>
            </a:r>
            <a:r>
              <a:rPr lang="en-US" dirty="0">
                <a:solidFill>
                  <a:srgbClr val="222222"/>
                </a:solidFill>
              </a:rPr>
              <a:t>, M., et al. "Dynamic fracture initiation in brittle materials under combined mode I/II loading." </a:t>
            </a:r>
            <a:r>
              <a:rPr lang="en-US" i="1" dirty="0">
                <a:solidFill>
                  <a:srgbClr val="222222"/>
                </a:solidFill>
              </a:rPr>
              <a:t>Le Journal de Physique IV</a:t>
            </a:r>
            <a:r>
              <a:rPr lang="en-US" dirty="0">
                <a:solidFill>
                  <a:srgbClr val="222222"/>
                </a:solidFill>
              </a:rPr>
              <a:t> 4.C8 (1994): C8-695.</a:t>
            </a:r>
            <a:endParaRPr lang="en-US" dirty="0"/>
          </a:p>
        </p:txBody>
      </p:sp>
      <p:sp>
        <p:nvSpPr>
          <p:cNvPr id="13" name="TextBox 12"/>
          <p:cNvSpPr txBox="1"/>
          <p:nvPr/>
        </p:nvSpPr>
        <p:spPr>
          <a:xfrm>
            <a:off x="832753" y="4154088"/>
            <a:ext cx="7903031" cy="923330"/>
          </a:xfrm>
          <a:prstGeom prst="rect">
            <a:avLst/>
          </a:prstGeom>
          <a:noFill/>
        </p:spPr>
        <p:txBody>
          <a:bodyPr wrap="square" rtlCol="0">
            <a:spAutoFit/>
          </a:bodyPr>
          <a:lstStyle/>
          <a:p>
            <a:r>
              <a:rPr lang="en-US" dirty="0"/>
              <a:t>• </a:t>
            </a:r>
            <a:r>
              <a:rPr lang="en-US" dirty="0" smtClean="0"/>
              <a:t>Awaji</a:t>
            </a:r>
            <a:r>
              <a:rPr lang="en-US" dirty="0"/>
              <a:t>, Hideo, and </a:t>
            </a:r>
            <a:r>
              <a:rPr lang="en-US" dirty="0" err="1"/>
              <a:t>Sennosuke</a:t>
            </a:r>
            <a:r>
              <a:rPr lang="en-US" dirty="0"/>
              <a:t> Sato. "Combined mode fracture toughness measurement by the disk test." </a:t>
            </a:r>
            <a:r>
              <a:rPr lang="en-US" i="1" dirty="0"/>
              <a:t>Journal of Engineering Materials and Technology</a:t>
            </a:r>
            <a:r>
              <a:rPr lang="en-US" dirty="0"/>
              <a:t> 100.2 (1978): 175-182.</a:t>
            </a:r>
          </a:p>
        </p:txBody>
      </p:sp>
      <p:sp>
        <p:nvSpPr>
          <p:cNvPr id="18" name="TextBox 17"/>
          <p:cNvSpPr txBox="1"/>
          <p:nvPr/>
        </p:nvSpPr>
        <p:spPr>
          <a:xfrm>
            <a:off x="832753" y="5188279"/>
            <a:ext cx="7729353" cy="923330"/>
          </a:xfrm>
          <a:prstGeom prst="rect">
            <a:avLst/>
          </a:prstGeom>
          <a:noFill/>
        </p:spPr>
        <p:txBody>
          <a:bodyPr wrap="square" rtlCol="0">
            <a:spAutoFit/>
          </a:bodyPr>
          <a:lstStyle/>
          <a:p>
            <a:r>
              <a:rPr lang="en-US" dirty="0"/>
              <a:t>• </a:t>
            </a:r>
            <a:r>
              <a:rPr lang="en-US" dirty="0" err="1" smtClean="0"/>
              <a:t>Jia</a:t>
            </a:r>
            <a:r>
              <a:rPr lang="en-US" dirty="0"/>
              <a:t>, Z., A. Castro-Montero, and S. P. Shah. "Observation of mixed mode fracture with center notched disk specimens." </a:t>
            </a:r>
            <a:r>
              <a:rPr lang="en-US" i="1" dirty="0"/>
              <a:t>Cement and Concrete research</a:t>
            </a:r>
            <a:r>
              <a:rPr lang="en-US" dirty="0"/>
              <a:t> 26.1 (1996): 125-137.</a:t>
            </a:r>
          </a:p>
        </p:txBody>
      </p:sp>
    </p:spTree>
    <p:extLst>
      <p:ext uri="{BB962C8B-B14F-4D97-AF65-F5344CB8AC3E}">
        <p14:creationId xmlns:p14="http://schemas.microsoft.com/office/powerpoint/2010/main" val="15598797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39</a:t>
            </a:r>
            <a:endParaRPr lang="en-US" dirty="0"/>
          </a:p>
        </p:txBody>
      </p:sp>
      <p:grpSp>
        <p:nvGrpSpPr>
          <p:cNvPr id="61" name="Group 60"/>
          <p:cNvGrpSpPr/>
          <p:nvPr/>
        </p:nvGrpSpPr>
        <p:grpSpPr>
          <a:xfrm>
            <a:off x="41188" y="6292371"/>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833269" y="136518"/>
            <a:ext cx="5477462" cy="646331"/>
          </a:xfrm>
          <a:prstGeom prst="rect">
            <a:avLst/>
          </a:prstGeom>
          <a:noFill/>
        </p:spPr>
        <p:txBody>
          <a:bodyPr wrap="none" rtlCol="0">
            <a:spAutoFit/>
          </a:bodyPr>
          <a:lstStyle/>
          <a:p>
            <a:r>
              <a:rPr lang="en-US" sz="3600" dirty="0" smtClean="0">
                <a:solidFill>
                  <a:srgbClr val="C00000"/>
                </a:solidFill>
              </a:rPr>
              <a:t>Mixed Mode Crack Initiation</a:t>
            </a:r>
          </a:p>
        </p:txBody>
      </p:sp>
      <p:grpSp>
        <p:nvGrpSpPr>
          <p:cNvPr id="40" name="Group 39"/>
          <p:cNvGrpSpPr>
            <a:grpSpLocks noChangeAspect="1"/>
          </p:cNvGrpSpPr>
          <p:nvPr/>
        </p:nvGrpSpPr>
        <p:grpSpPr>
          <a:xfrm>
            <a:off x="586110" y="852119"/>
            <a:ext cx="3200400" cy="3274618"/>
            <a:chOff x="374581" y="1355661"/>
            <a:chExt cx="4243529" cy="4341934"/>
          </a:xfrm>
        </p:grpSpPr>
        <p:grpSp>
          <p:nvGrpSpPr>
            <p:cNvPr id="9" name="Group 8"/>
            <p:cNvGrpSpPr/>
            <p:nvPr/>
          </p:nvGrpSpPr>
          <p:grpSpPr>
            <a:xfrm>
              <a:off x="374581" y="1355661"/>
              <a:ext cx="4243529" cy="4341934"/>
              <a:chOff x="374581" y="1355661"/>
              <a:chExt cx="4243529" cy="4341934"/>
            </a:xfrm>
          </p:grpSpPr>
          <p:cxnSp>
            <p:nvCxnSpPr>
              <p:cNvPr id="46" name="Straight Arrow Connector 45"/>
              <p:cNvCxnSpPr/>
              <p:nvPr/>
            </p:nvCxnSpPr>
            <p:spPr>
              <a:xfrm flipV="1">
                <a:off x="706576" y="1355661"/>
                <a:ext cx="0" cy="52586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1299550" y="1355661"/>
                <a:ext cx="0" cy="52586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1967339" y="1355662"/>
                <a:ext cx="0" cy="86463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724540" y="1355661"/>
                <a:ext cx="0" cy="52586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367391" y="1355661"/>
                <a:ext cx="0" cy="52586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4076743" y="1355661"/>
                <a:ext cx="0" cy="52586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548635" y="4930248"/>
                <a:ext cx="0" cy="767347"/>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1288163" y="4930248"/>
                <a:ext cx="0" cy="767347"/>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1967339" y="4622677"/>
                <a:ext cx="0" cy="1074918"/>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2678553" y="4755681"/>
                <a:ext cx="0" cy="941914"/>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3367391" y="4930248"/>
                <a:ext cx="0" cy="767347"/>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4068944" y="5005063"/>
                <a:ext cx="0" cy="692532"/>
              </a:xfrm>
              <a:prstGeom prst="straightConnector1">
                <a:avLst/>
              </a:prstGeom>
              <a:ln w="19050">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374581" y="1815234"/>
                <a:ext cx="4075118" cy="3356495"/>
              </a:xfrm>
              <a:custGeom>
                <a:avLst/>
                <a:gdLst>
                  <a:gd name="connsiteX0" fmla="*/ 143863 w 4008507"/>
                  <a:gd name="connsiteY0" fmla="*/ 73282 h 3434396"/>
                  <a:gd name="connsiteX1" fmla="*/ 916947 w 4008507"/>
                  <a:gd name="connsiteY1" fmla="*/ 64969 h 3434396"/>
                  <a:gd name="connsiteX2" fmla="*/ 2014227 w 4008507"/>
                  <a:gd name="connsiteY2" fmla="*/ 56657 h 3434396"/>
                  <a:gd name="connsiteX3" fmla="*/ 3053318 w 4008507"/>
                  <a:gd name="connsiteY3" fmla="*/ 40031 h 3434396"/>
                  <a:gd name="connsiteX4" fmla="*/ 3884590 w 4008507"/>
                  <a:gd name="connsiteY4" fmla="*/ 40031 h 3434396"/>
                  <a:gd name="connsiteX5" fmla="*/ 3976030 w 4008507"/>
                  <a:gd name="connsiteY5" fmla="*/ 572046 h 3434396"/>
                  <a:gd name="connsiteX6" fmla="*/ 3967718 w 4008507"/>
                  <a:gd name="connsiteY6" fmla="*/ 1237064 h 3434396"/>
                  <a:gd name="connsiteX7" fmla="*/ 3976030 w 4008507"/>
                  <a:gd name="connsiteY7" fmla="*/ 2126526 h 3434396"/>
                  <a:gd name="connsiteX8" fmla="*/ 3926154 w 4008507"/>
                  <a:gd name="connsiteY8" fmla="*/ 2774918 h 3434396"/>
                  <a:gd name="connsiteX9" fmla="*/ 3934467 w 4008507"/>
                  <a:gd name="connsiteY9" fmla="*/ 3348497 h 3434396"/>
                  <a:gd name="connsiteX10" fmla="*/ 2878750 w 4008507"/>
                  <a:gd name="connsiteY10" fmla="*/ 3340184 h 3434396"/>
                  <a:gd name="connsiteX11" fmla="*/ 2072416 w 4008507"/>
                  <a:gd name="connsiteY11" fmla="*/ 3306933 h 3434396"/>
                  <a:gd name="connsiteX12" fmla="*/ 1274394 w 4008507"/>
                  <a:gd name="connsiteY12" fmla="*/ 3306933 h 3434396"/>
                  <a:gd name="connsiteX13" fmla="*/ 451434 w 4008507"/>
                  <a:gd name="connsiteY13" fmla="*/ 3323558 h 3434396"/>
                  <a:gd name="connsiteX14" fmla="*/ 10860 w 4008507"/>
                  <a:gd name="connsiteY14" fmla="*/ 3323558 h 3434396"/>
                  <a:gd name="connsiteX15" fmla="*/ 127238 w 4008507"/>
                  <a:gd name="connsiteY15" fmla="*/ 1835580 h 3434396"/>
                  <a:gd name="connsiteX16" fmla="*/ 44110 w 4008507"/>
                  <a:gd name="connsiteY16" fmla="*/ 605297 h 3434396"/>
                  <a:gd name="connsiteX17" fmla="*/ 143863 w 4008507"/>
                  <a:gd name="connsiteY17" fmla="*/ 73282 h 3434396"/>
                  <a:gd name="connsiteX0" fmla="*/ 143863 w 4008507"/>
                  <a:gd name="connsiteY0" fmla="*/ 73282 h 3434396"/>
                  <a:gd name="connsiteX1" fmla="*/ 916947 w 4008507"/>
                  <a:gd name="connsiteY1" fmla="*/ 64969 h 3434396"/>
                  <a:gd name="connsiteX2" fmla="*/ 2014227 w 4008507"/>
                  <a:gd name="connsiteY2" fmla="*/ 56657 h 3434396"/>
                  <a:gd name="connsiteX3" fmla="*/ 3053318 w 4008507"/>
                  <a:gd name="connsiteY3" fmla="*/ 40031 h 3434396"/>
                  <a:gd name="connsiteX4" fmla="*/ 3884590 w 4008507"/>
                  <a:gd name="connsiteY4" fmla="*/ 40031 h 3434396"/>
                  <a:gd name="connsiteX5" fmla="*/ 3976030 w 4008507"/>
                  <a:gd name="connsiteY5" fmla="*/ 572046 h 3434396"/>
                  <a:gd name="connsiteX6" fmla="*/ 3967718 w 4008507"/>
                  <a:gd name="connsiteY6" fmla="*/ 1237064 h 3434396"/>
                  <a:gd name="connsiteX7" fmla="*/ 3976030 w 4008507"/>
                  <a:gd name="connsiteY7" fmla="*/ 2126526 h 3434396"/>
                  <a:gd name="connsiteX8" fmla="*/ 3926154 w 4008507"/>
                  <a:gd name="connsiteY8" fmla="*/ 2774918 h 3434396"/>
                  <a:gd name="connsiteX9" fmla="*/ 3934467 w 4008507"/>
                  <a:gd name="connsiteY9" fmla="*/ 3348497 h 3434396"/>
                  <a:gd name="connsiteX10" fmla="*/ 2878750 w 4008507"/>
                  <a:gd name="connsiteY10" fmla="*/ 3340184 h 3434396"/>
                  <a:gd name="connsiteX11" fmla="*/ 2072416 w 4008507"/>
                  <a:gd name="connsiteY11" fmla="*/ 3306933 h 3434396"/>
                  <a:gd name="connsiteX12" fmla="*/ 1274394 w 4008507"/>
                  <a:gd name="connsiteY12" fmla="*/ 3306933 h 3434396"/>
                  <a:gd name="connsiteX13" fmla="*/ 451434 w 4008507"/>
                  <a:gd name="connsiteY13" fmla="*/ 3323558 h 3434396"/>
                  <a:gd name="connsiteX14" fmla="*/ 10860 w 4008507"/>
                  <a:gd name="connsiteY14" fmla="*/ 3323558 h 3434396"/>
                  <a:gd name="connsiteX15" fmla="*/ 127238 w 4008507"/>
                  <a:gd name="connsiteY15" fmla="*/ 1835580 h 3434396"/>
                  <a:gd name="connsiteX16" fmla="*/ 44110 w 4008507"/>
                  <a:gd name="connsiteY16" fmla="*/ 605297 h 3434396"/>
                  <a:gd name="connsiteX17" fmla="*/ 143863 w 4008507"/>
                  <a:gd name="connsiteY17" fmla="*/ 73282 h 3434396"/>
                  <a:gd name="connsiteX0" fmla="*/ 143863 w 4008507"/>
                  <a:gd name="connsiteY0" fmla="*/ 33251 h 3394365"/>
                  <a:gd name="connsiteX1" fmla="*/ 916947 w 4008507"/>
                  <a:gd name="connsiteY1" fmla="*/ 24938 h 3394365"/>
                  <a:gd name="connsiteX2" fmla="*/ 2014227 w 4008507"/>
                  <a:gd name="connsiteY2" fmla="*/ 16626 h 3394365"/>
                  <a:gd name="connsiteX3" fmla="*/ 3053318 w 4008507"/>
                  <a:gd name="connsiteY3" fmla="*/ 0 h 3394365"/>
                  <a:gd name="connsiteX4" fmla="*/ 3884590 w 4008507"/>
                  <a:gd name="connsiteY4" fmla="*/ 0 h 3394365"/>
                  <a:gd name="connsiteX5" fmla="*/ 3976030 w 4008507"/>
                  <a:gd name="connsiteY5" fmla="*/ 532015 h 3394365"/>
                  <a:gd name="connsiteX6" fmla="*/ 3967718 w 4008507"/>
                  <a:gd name="connsiteY6" fmla="*/ 1197033 h 3394365"/>
                  <a:gd name="connsiteX7" fmla="*/ 3976030 w 4008507"/>
                  <a:gd name="connsiteY7" fmla="*/ 2086495 h 3394365"/>
                  <a:gd name="connsiteX8" fmla="*/ 3926154 w 4008507"/>
                  <a:gd name="connsiteY8" fmla="*/ 2734887 h 3394365"/>
                  <a:gd name="connsiteX9" fmla="*/ 3934467 w 4008507"/>
                  <a:gd name="connsiteY9" fmla="*/ 3308466 h 3394365"/>
                  <a:gd name="connsiteX10" fmla="*/ 2878750 w 4008507"/>
                  <a:gd name="connsiteY10" fmla="*/ 3300153 h 3394365"/>
                  <a:gd name="connsiteX11" fmla="*/ 2072416 w 4008507"/>
                  <a:gd name="connsiteY11" fmla="*/ 3266902 h 3394365"/>
                  <a:gd name="connsiteX12" fmla="*/ 1274394 w 4008507"/>
                  <a:gd name="connsiteY12" fmla="*/ 3266902 h 3394365"/>
                  <a:gd name="connsiteX13" fmla="*/ 451434 w 4008507"/>
                  <a:gd name="connsiteY13" fmla="*/ 3283527 h 3394365"/>
                  <a:gd name="connsiteX14" fmla="*/ 10860 w 4008507"/>
                  <a:gd name="connsiteY14" fmla="*/ 3283527 h 3394365"/>
                  <a:gd name="connsiteX15" fmla="*/ 127238 w 4008507"/>
                  <a:gd name="connsiteY15" fmla="*/ 1795549 h 3394365"/>
                  <a:gd name="connsiteX16" fmla="*/ 44110 w 4008507"/>
                  <a:gd name="connsiteY16" fmla="*/ 565266 h 3394365"/>
                  <a:gd name="connsiteX17" fmla="*/ 143863 w 4008507"/>
                  <a:gd name="connsiteY17" fmla="*/ 33251 h 3394365"/>
                  <a:gd name="connsiteX0" fmla="*/ 143863 w 4008507"/>
                  <a:gd name="connsiteY0" fmla="*/ 33251 h 3394365"/>
                  <a:gd name="connsiteX1" fmla="*/ 916947 w 4008507"/>
                  <a:gd name="connsiteY1" fmla="*/ 24938 h 3394365"/>
                  <a:gd name="connsiteX2" fmla="*/ 2014227 w 4008507"/>
                  <a:gd name="connsiteY2" fmla="*/ 16626 h 3394365"/>
                  <a:gd name="connsiteX3" fmla="*/ 3053318 w 4008507"/>
                  <a:gd name="connsiteY3" fmla="*/ 0 h 3394365"/>
                  <a:gd name="connsiteX4" fmla="*/ 3884590 w 4008507"/>
                  <a:gd name="connsiteY4" fmla="*/ 0 h 3394365"/>
                  <a:gd name="connsiteX5" fmla="*/ 3976030 w 4008507"/>
                  <a:gd name="connsiteY5" fmla="*/ 532015 h 3394365"/>
                  <a:gd name="connsiteX6" fmla="*/ 3967718 w 4008507"/>
                  <a:gd name="connsiteY6" fmla="*/ 1197033 h 3394365"/>
                  <a:gd name="connsiteX7" fmla="*/ 3976030 w 4008507"/>
                  <a:gd name="connsiteY7" fmla="*/ 2086495 h 3394365"/>
                  <a:gd name="connsiteX8" fmla="*/ 3926154 w 4008507"/>
                  <a:gd name="connsiteY8" fmla="*/ 2734887 h 3394365"/>
                  <a:gd name="connsiteX9" fmla="*/ 3934467 w 4008507"/>
                  <a:gd name="connsiteY9" fmla="*/ 3308466 h 3394365"/>
                  <a:gd name="connsiteX10" fmla="*/ 2878750 w 4008507"/>
                  <a:gd name="connsiteY10" fmla="*/ 3300153 h 3394365"/>
                  <a:gd name="connsiteX11" fmla="*/ 2072416 w 4008507"/>
                  <a:gd name="connsiteY11" fmla="*/ 3266902 h 3394365"/>
                  <a:gd name="connsiteX12" fmla="*/ 1274394 w 4008507"/>
                  <a:gd name="connsiteY12" fmla="*/ 3266902 h 3394365"/>
                  <a:gd name="connsiteX13" fmla="*/ 451434 w 4008507"/>
                  <a:gd name="connsiteY13" fmla="*/ 3283527 h 3394365"/>
                  <a:gd name="connsiteX14" fmla="*/ 10860 w 4008507"/>
                  <a:gd name="connsiteY14" fmla="*/ 3283527 h 3394365"/>
                  <a:gd name="connsiteX15" fmla="*/ 127238 w 4008507"/>
                  <a:gd name="connsiteY15" fmla="*/ 1795549 h 3394365"/>
                  <a:gd name="connsiteX16" fmla="*/ 44110 w 4008507"/>
                  <a:gd name="connsiteY16" fmla="*/ 565266 h 3394365"/>
                  <a:gd name="connsiteX17" fmla="*/ 143863 w 4008507"/>
                  <a:gd name="connsiteY17" fmla="*/ 33251 h 3394365"/>
                  <a:gd name="connsiteX0" fmla="*/ 143863 w 4008507"/>
                  <a:gd name="connsiteY0" fmla="*/ 33251 h 3349736"/>
                  <a:gd name="connsiteX1" fmla="*/ 916947 w 4008507"/>
                  <a:gd name="connsiteY1" fmla="*/ 24938 h 3349736"/>
                  <a:gd name="connsiteX2" fmla="*/ 2014227 w 4008507"/>
                  <a:gd name="connsiteY2" fmla="*/ 16626 h 3349736"/>
                  <a:gd name="connsiteX3" fmla="*/ 3053318 w 4008507"/>
                  <a:gd name="connsiteY3" fmla="*/ 0 h 3349736"/>
                  <a:gd name="connsiteX4" fmla="*/ 3884590 w 4008507"/>
                  <a:gd name="connsiteY4" fmla="*/ 0 h 3349736"/>
                  <a:gd name="connsiteX5" fmla="*/ 3976030 w 4008507"/>
                  <a:gd name="connsiteY5" fmla="*/ 532015 h 3349736"/>
                  <a:gd name="connsiteX6" fmla="*/ 3967718 w 4008507"/>
                  <a:gd name="connsiteY6" fmla="*/ 1197033 h 3349736"/>
                  <a:gd name="connsiteX7" fmla="*/ 3976030 w 4008507"/>
                  <a:gd name="connsiteY7" fmla="*/ 2086495 h 3349736"/>
                  <a:gd name="connsiteX8" fmla="*/ 3926154 w 4008507"/>
                  <a:gd name="connsiteY8" fmla="*/ 2734887 h 3349736"/>
                  <a:gd name="connsiteX9" fmla="*/ 3934467 w 4008507"/>
                  <a:gd name="connsiteY9" fmla="*/ 3308466 h 3349736"/>
                  <a:gd name="connsiteX10" fmla="*/ 2878750 w 4008507"/>
                  <a:gd name="connsiteY10" fmla="*/ 3300153 h 3349736"/>
                  <a:gd name="connsiteX11" fmla="*/ 2072416 w 4008507"/>
                  <a:gd name="connsiteY11" fmla="*/ 3266902 h 3349736"/>
                  <a:gd name="connsiteX12" fmla="*/ 1274394 w 4008507"/>
                  <a:gd name="connsiteY12" fmla="*/ 3266902 h 3349736"/>
                  <a:gd name="connsiteX13" fmla="*/ 451434 w 4008507"/>
                  <a:gd name="connsiteY13" fmla="*/ 3283527 h 3349736"/>
                  <a:gd name="connsiteX14" fmla="*/ 10860 w 4008507"/>
                  <a:gd name="connsiteY14" fmla="*/ 3283527 h 3349736"/>
                  <a:gd name="connsiteX15" fmla="*/ 127238 w 4008507"/>
                  <a:gd name="connsiteY15" fmla="*/ 1795549 h 3349736"/>
                  <a:gd name="connsiteX16" fmla="*/ 44110 w 4008507"/>
                  <a:gd name="connsiteY16" fmla="*/ 565266 h 3349736"/>
                  <a:gd name="connsiteX17" fmla="*/ 143863 w 4008507"/>
                  <a:gd name="connsiteY17" fmla="*/ 33251 h 3349736"/>
                  <a:gd name="connsiteX0" fmla="*/ 143863 w 4008507"/>
                  <a:gd name="connsiteY0" fmla="*/ 33251 h 3349736"/>
                  <a:gd name="connsiteX1" fmla="*/ 916947 w 4008507"/>
                  <a:gd name="connsiteY1" fmla="*/ 24938 h 3349736"/>
                  <a:gd name="connsiteX2" fmla="*/ 2014227 w 4008507"/>
                  <a:gd name="connsiteY2" fmla="*/ 16626 h 3349736"/>
                  <a:gd name="connsiteX3" fmla="*/ 3053318 w 4008507"/>
                  <a:gd name="connsiteY3" fmla="*/ 0 h 3349736"/>
                  <a:gd name="connsiteX4" fmla="*/ 3884590 w 4008507"/>
                  <a:gd name="connsiteY4" fmla="*/ 0 h 3349736"/>
                  <a:gd name="connsiteX5" fmla="*/ 3976030 w 4008507"/>
                  <a:gd name="connsiteY5" fmla="*/ 532015 h 3349736"/>
                  <a:gd name="connsiteX6" fmla="*/ 3967718 w 4008507"/>
                  <a:gd name="connsiteY6" fmla="*/ 1197033 h 3349736"/>
                  <a:gd name="connsiteX7" fmla="*/ 3976030 w 4008507"/>
                  <a:gd name="connsiteY7" fmla="*/ 2086495 h 3349736"/>
                  <a:gd name="connsiteX8" fmla="*/ 3926154 w 4008507"/>
                  <a:gd name="connsiteY8" fmla="*/ 2734887 h 3349736"/>
                  <a:gd name="connsiteX9" fmla="*/ 3934467 w 4008507"/>
                  <a:gd name="connsiteY9" fmla="*/ 3308466 h 3349736"/>
                  <a:gd name="connsiteX10" fmla="*/ 2878750 w 4008507"/>
                  <a:gd name="connsiteY10" fmla="*/ 3300153 h 3349736"/>
                  <a:gd name="connsiteX11" fmla="*/ 2072416 w 4008507"/>
                  <a:gd name="connsiteY11" fmla="*/ 3266902 h 3349736"/>
                  <a:gd name="connsiteX12" fmla="*/ 1274394 w 4008507"/>
                  <a:gd name="connsiteY12" fmla="*/ 3266902 h 3349736"/>
                  <a:gd name="connsiteX13" fmla="*/ 451434 w 4008507"/>
                  <a:gd name="connsiteY13" fmla="*/ 3283527 h 3349736"/>
                  <a:gd name="connsiteX14" fmla="*/ 10860 w 4008507"/>
                  <a:gd name="connsiteY14" fmla="*/ 3283527 h 3349736"/>
                  <a:gd name="connsiteX15" fmla="*/ 127238 w 4008507"/>
                  <a:gd name="connsiteY15" fmla="*/ 1795549 h 3349736"/>
                  <a:gd name="connsiteX16" fmla="*/ 44110 w 4008507"/>
                  <a:gd name="connsiteY16" fmla="*/ 565266 h 3349736"/>
                  <a:gd name="connsiteX17" fmla="*/ 143863 w 4008507"/>
                  <a:gd name="connsiteY17" fmla="*/ 33251 h 3349736"/>
                  <a:gd name="connsiteX0" fmla="*/ 143863 w 4008507"/>
                  <a:gd name="connsiteY0" fmla="*/ 33251 h 3349736"/>
                  <a:gd name="connsiteX1" fmla="*/ 916947 w 4008507"/>
                  <a:gd name="connsiteY1" fmla="*/ 24938 h 3349736"/>
                  <a:gd name="connsiteX2" fmla="*/ 2014227 w 4008507"/>
                  <a:gd name="connsiteY2" fmla="*/ 16626 h 3349736"/>
                  <a:gd name="connsiteX3" fmla="*/ 3053318 w 4008507"/>
                  <a:gd name="connsiteY3" fmla="*/ 0 h 3349736"/>
                  <a:gd name="connsiteX4" fmla="*/ 3884590 w 4008507"/>
                  <a:gd name="connsiteY4" fmla="*/ 0 h 3349736"/>
                  <a:gd name="connsiteX5" fmla="*/ 3976030 w 4008507"/>
                  <a:gd name="connsiteY5" fmla="*/ 532015 h 3349736"/>
                  <a:gd name="connsiteX6" fmla="*/ 3967718 w 4008507"/>
                  <a:gd name="connsiteY6" fmla="*/ 1197033 h 3349736"/>
                  <a:gd name="connsiteX7" fmla="*/ 3976030 w 4008507"/>
                  <a:gd name="connsiteY7" fmla="*/ 2086495 h 3349736"/>
                  <a:gd name="connsiteX8" fmla="*/ 3926154 w 4008507"/>
                  <a:gd name="connsiteY8" fmla="*/ 2734887 h 3349736"/>
                  <a:gd name="connsiteX9" fmla="*/ 3934467 w 4008507"/>
                  <a:gd name="connsiteY9" fmla="*/ 3308466 h 3349736"/>
                  <a:gd name="connsiteX10" fmla="*/ 2878750 w 4008507"/>
                  <a:gd name="connsiteY10" fmla="*/ 3300153 h 3349736"/>
                  <a:gd name="connsiteX11" fmla="*/ 2072416 w 4008507"/>
                  <a:gd name="connsiteY11" fmla="*/ 3266902 h 3349736"/>
                  <a:gd name="connsiteX12" fmla="*/ 1274394 w 4008507"/>
                  <a:gd name="connsiteY12" fmla="*/ 3266902 h 3349736"/>
                  <a:gd name="connsiteX13" fmla="*/ 451434 w 4008507"/>
                  <a:gd name="connsiteY13" fmla="*/ 3283527 h 3349736"/>
                  <a:gd name="connsiteX14" fmla="*/ 10860 w 4008507"/>
                  <a:gd name="connsiteY14" fmla="*/ 3283527 h 3349736"/>
                  <a:gd name="connsiteX15" fmla="*/ 127238 w 4008507"/>
                  <a:gd name="connsiteY15" fmla="*/ 1795549 h 3349736"/>
                  <a:gd name="connsiteX16" fmla="*/ 44110 w 4008507"/>
                  <a:gd name="connsiteY16" fmla="*/ 565266 h 3349736"/>
                  <a:gd name="connsiteX17" fmla="*/ 143863 w 4008507"/>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446489 w 4003562"/>
                  <a:gd name="connsiteY13" fmla="*/ 3283527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446489 w 4003562"/>
                  <a:gd name="connsiteY13" fmla="*/ 3283527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512991 w 4003562"/>
                  <a:gd name="connsiteY13" fmla="*/ 3208713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512991 w 4003562"/>
                  <a:gd name="connsiteY13" fmla="*/ 3208713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73075"/>
                  <a:gd name="connsiteX1" fmla="*/ 912002 w 4003562"/>
                  <a:gd name="connsiteY1" fmla="*/ 24938 h 3373075"/>
                  <a:gd name="connsiteX2" fmla="*/ 2009282 w 4003562"/>
                  <a:gd name="connsiteY2" fmla="*/ 16626 h 3373075"/>
                  <a:gd name="connsiteX3" fmla="*/ 3048373 w 4003562"/>
                  <a:gd name="connsiteY3" fmla="*/ 0 h 3373075"/>
                  <a:gd name="connsiteX4" fmla="*/ 3879645 w 4003562"/>
                  <a:gd name="connsiteY4" fmla="*/ 0 h 3373075"/>
                  <a:gd name="connsiteX5" fmla="*/ 3971085 w 4003562"/>
                  <a:gd name="connsiteY5" fmla="*/ 532015 h 3373075"/>
                  <a:gd name="connsiteX6" fmla="*/ 3962773 w 4003562"/>
                  <a:gd name="connsiteY6" fmla="*/ 1197033 h 3373075"/>
                  <a:gd name="connsiteX7" fmla="*/ 3971085 w 4003562"/>
                  <a:gd name="connsiteY7" fmla="*/ 2086495 h 3373075"/>
                  <a:gd name="connsiteX8" fmla="*/ 3921209 w 4003562"/>
                  <a:gd name="connsiteY8" fmla="*/ 2734887 h 3373075"/>
                  <a:gd name="connsiteX9" fmla="*/ 3929522 w 4003562"/>
                  <a:gd name="connsiteY9" fmla="*/ 3308466 h 3373075"/>
                  <a:gd name="connsiteX10" fmla="*/ 2873805 w 4003562"/>
                  <a:gd name="connsiteY10" fmla="*/ 3300153 h 3373075"/>
                  <a:gd name="connsiteX11" fmla="*/ 2067471 w 4003562"/>
                  <a:gd name="connsiteY11" fmla="*/ 3266902 h 3373075"/>
                  <a:gd name="connsiteX12" fmla="*/ 1269449 w 4003562"/>
                  <a:gd name="connsiteY12" fmla="*/ 3266902 h 3373075"/>
                  <a:gd name="connsiteX13" fmla="*/ 512991 w 4003562"/>
                  <a:gd name="connsiteY13" fmla="*/ 3208713 h 3373075"/>
                  <a:gd name="connsiteX14" fmla="*/ 5915 w 4003562"/>
                  <a:gd name="connsiteY14" fmla="*/ 3283527 h 3373075"/>
                  <a:gd name="connsiteX15" fmla="*/ 122293 w 4003562"/>
                  <a:gd name="connsiteY15" fmla="*/ 1795549 h 3373075"/>
                  <a:gd name="connsiteX16" fmla="*/ 39165 w 4003562"/>
                  <a:gd name="connsiteY16" fmla="*/ 565266 h 3373075"/>
                  <a:gd name="connsiteX17" fmla="*/ 138918 w 4003562"/>
                  <a:gd name="connsiteY17" fmla="*/ 33251 h 3373075"/>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512991 w 4003562"/>
                  <a:gd name="connsiteY13" fmla="*/ 3208713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3978001"/>
                  <a:gd name="connsiteY0" fmla="*/ 33251 h 3349736"/>
                  <a:gd name="connsiteX1" fmla="*/ 912002 w 3978001"/>
                  <a:gd name="connsiteY1" fmla="*/ 24938 h 3349736"/>
                  <a:gd name="connsiteX2" fmla="*/ 2009282 w 3978001"/>
                  <a:gd name="connsiteY2" fmla="*/ 16626 h 3349736"/>
                  <a:gd name="connsiteX3" fmla="*/ 3048373 w 3978001"/>
                  <a:gd name="connsiteY3" fmla="*/ 0 h 3349736"/>
                  <a:gd name="connsiteX4" fmla="*/ 3879645 w 3978001"/>
                  <a:gd name="connsiteY4" fmla="*/ 0 h 3349736"/>
                  <a:gd name="connsiteX5" fmla="*/ 3971085 w 3978001"/>
                  <a:gd name="connsiteY5" fmla="*/ 532015 h 3349736"/>
                  <a:gd name="connsiteX6" fmla="*/ 3962773 w 3978001"/>
                  <a:gd name="connsiteY6" fmla="*/ 1197033 h 3349736"/>
                  <a:gd name="connsiteX7" fmla="*/ 3971085 w 3978001"/>
                  <a:gd name="connsiteY7" fmla="*/ 2086495 h 3349736"/>
                  <a:gd name="connsiteX8" fmla="*/ 3921209 w 3978001"/>
                  <a:gd name="connsiteY8" fmla="*/ 2734887 h 3349736"/>
                  <a:gd name="connsiteX9" fmla="*/ 3929522 w 3978001"/>
                  <a:gd name="connsiteY9" fmla="*/ 3308466 h 3349736"/>
                  <a:gd name="connsiteX10" fmla="*/ 2873805 w 3978001"/>
                  <a:gd name="connsiteY10" fmla="*/ 3300153 h 3349736"/>
                  <a:gd name="connsiteX11" fmla="*/ 2067471 w 3978001"/>
                  <a:gd name="connsiteY11" fmla="*/ 3266902 h 3349736"/>
                  <a:gd name="connsiteX12" fmla="*/ 1269449 w 3978001"/>
                  <a:gd name="connsiteY12" fmla="*/ 3266902 h 3349736"/>
                  <a:gd name="connsiteX13" fmla="*/ 512991 w 3978001"/>
                  <a:gd name="connsiteY13" fmla="*/ 3208713 h 3349736"/>
                  <a:gd name="connsiteX14" fmla="*/ 5915 w 3978001"/>
                  <a:gd name="connsiteY14" fmla="*/ 3283527 h 3349736"/>
                  <a:gd name="connsiteX15" fmla="*/ 122293 w 3978001"/>
                  <a:gd name="connsiteY15" fmla="*/ 1795549 h 3349736"/>
                  <a:gd name="connsiteX16" fmla="*/ 39165 w 3978001"/>
                  <a:gd name="connsiteY16" fmla="*/ 565266 h 3349736"/>
                  <a:gd name="connsiteX17" fmla="*/ 138918 w 3978001"/>
                  <a:gd name="connsiteY17" fmla="*/ 33251 h 3349736"/>
                  <a:gd name="connsiteX0" fmla="*/ 138918 w 3978001"/>
                  <a:gd name="connsiteY0" fmla="*/ 33251 h 3349736"/>
                  <a:gd name="connsiteX1" fmla="*/ 912002 w 3978001"/>
                  <a:gd name="connsiteY1" fmla="*/ 24938 h 3349736"/>
                  <a:gd name="connsiteX2" fmla="*/ 2009282 w 3978001"/>
                  <a:gd name="connsiteY2" fmla="*/ 16626 h 3349736"/>
                  <a:gd name="connsiteX3" fmla="*/ 3048373 w 3978001"/>
                  <a:gd name="connsiteY3" fmla="*/ 0 h 3349736"/>
                  <a:gd name="connsiteX4" fmla="*/ 3879645 w 3978001"/>
                  <a:gd name="connsiteY4" fmla="*/ 0 h 3349736"/>
                  <a:gd name="connsiteX5" fmla="*/ 3971085 w 3978001"/>
                  <a:gd name="connsiteY5" fmla="*/ 532015 h 3349736"/>
                  <a:gd name="connsiteX6" fmla="*/ 3962773 w 3978001"/>
                  <a:gd name="connsiteY6" fmla="*/ 1197033 h 3349736"/>
                  <a:gd name="connsiteX7" fmla="*/ 3971085 w 3978001"/>
                  <a:gd name="connsiteY7" fmla="*/ 2086495 h 3349736"/>
                  <a:gd name="connsiteX8" fmla="*/ 3921209 w 3978001"/>
                  <a:gd name="connsiteY8" fmla="*/ 2734887 h 3349736"/>
                  <a:gd name="connsiteX9" fmla="*/ 3929522 w 3978001"/>
                  <a:gd name="connsiteY9" fmla="*/ 3308466 h 3349736"/>
                  <a:gd name="connsiteX10" fmla="*/ 2873805 w 3978001"/>
                  <a:gd name="connsiteY10" fmla="*/ 3300153 h 3349736"/>
                  <a:gd name="connsiteX11" fmla="*/ 2067471 w 3978001"/>
                  <a:gd name="connsiteY11" fmla="*/ 3266902 h 3349736"/>
                  <a:gd name="connsiteX12" fmla="*/ 1269449 w 3978001"/>
                  <a:gd name="connsiteY12" fmla="*/ 3266902 h 3349736"/>
                  <a:gd name="connsiteX13" fmla="*/ 512991 w 3978001"/>
                  <a:gd name="connsiteY13" fmla="*/ 3208713 h 3349736"/>
                  <a:gd name="connsiteX14" fmla="*/ 5915 w 3978001"/>
                  <a:gd name="connsiteY14" fmla="*/ 3283527 h 3349736"/>
                  <a:gd name="connsiteX15" fmla="*/ 122293 w 3978001"/>
                  <a:gd name="connsiteY15" fmla="*/ 1795549 h 3349736"/>
                  <a:gd name="connsiteX16" fmla="*/ 39165 w 3978001"/>
                  <a:gd name="connsiteY16" fmla="*/ 565266 h 3349736"/>
                  <a:gd name="connsiteX17" fmla="*/ 138918 w 3978001"/>
                  <a:gd name="connsiteY17" fmla="*/ 33251 h 3349736"/>
                  <a:gd name="connsiteX0" fmla="*/ 138918 w 4021636"/>
                  <a:gd name="connsiteY0" fmla="*/ 33251 h 3397757"/>
                  <a:gd name="connsiteX1" fmla="*/ 912002 w 4021636"/>
                  <a:gd name="connsiteY1" fmla="*/ 24938 h 3397757"/>
                  <a:gd name="connsiteX2" fmla="*/ 2009282 w 4021636"/>
                  <a:gd name="connsiteY2" fmla="*/ 16626 h 3397757"/>
                  <a:gd name="connsiteX3" fmla="*/ 3048373 w 4021636"/>
                  <a:gd name="connsiteY3" fmla="*/ 0 h 3397757"/>
                  <a:gd name="connsiteX4" fmla="*/ 3879645 w 4021636"/>
                  <a:gd name="connsiteY4" fmla="*/ 0 h 3397757"/>
                  <a:gd name="connsiteX5" fmla="*/ 3971085 w 4021636"/>
                  <a:gd name="connsiteY5" fmla="*/ 532015 h 3397757"/>
                  <a:gd name="connsiteX6" fmla="*/ 3962773 w 4021636"/>
                  <a:gd name="connsiteY6" fmla="*/ 1197033 h 3397757"/>
                  <a:gd name="connsiteX7" fmla="*/ 3971085 w 4021636"/>
                  <a:gd name="connsiteY7" fmla="*/ 2086495 h 3397757"/>
                  <a:gd name="connsiteX8" fmla="*/ 3929522 w 4021636"/>
                  <a:gd name="connsiteY8" fmla="*/ 3308466 h 3397757"/>
                  <a:gd name="connsiteX9" fmla="*/ 2873805 w 4021636"/>
                  <a:gd name="connsiteY9" fmla="*/ 3300153 h 3397757"/>
                  <a:gd name="connsiteX10" fmla="*/ 2067471 w 4021636"/>
                  <a:gd name="connsiteY10" fmla="*/ 3266902 h 3397757"/>
                  <a:gd name="connsiteX11" fmla="*/ 1269449 w 4021636"/>
                  <a:gd name="connsiteY11" fmla="*/ 3266902 h 3397757"/>
                  <a:gd name="connsiteX12" fmla="*/ 512991 w 4021636"/>
                  <a:gd name="connsiteY12" fmla="*/ 3208713 h 3397757"/>
                  <a:gd name="connsiteX13" fmla="*/ 5915 w 4021636"/>
                  <a:gd name="connsiteY13" fmla="*/ 3283527 h 3397757"/>
                  <a:gd name="connsiteX14" fmla="*/ 122293 w 4021636"/>
                  <a:gd name="connsiteY14" fmla="*/ 1795549 h 3397757"/>
                  <a:gd name="connsiteX15" fmla="*/ 39165 w 4021636"/>
                  <a:gd name="connsiteY15" fmla="*/ 565266 h 3397757"/>
                  <a:gd name="connsiteX16" fmla="*/ 138918 w 4021636"/>
                  <a:gd name="connsiteY16" fmla="*/ 33251 h 3397757"/>
                  <a:gd name="connsiteX0" fmla="*/ 138918 w 4021636"/>
                  <a:gd name="connsiteY0" fmla="*/ 33251 h 3397757"/>
                  <a:gd name="connsiteX1" fmla="*/ 912002 w 4021636"/>
                  <a:gd name="connsiteY1" fmla="*/ 24938 h 3397757"/>
                  <a:gd name="connsiteX2" fmla="*/ 2009282 w 4021636"/>
                  <a:gd name="connsiteY2" fmla="*/ 16626 h 3397757"/>
                  <a:gd name="connsiteX3" fmla="*/ 3048373 w 4021636"/>
                  <a:gd name="connsiteY3" fmla="*/ 0 h 3397757"/>
                  <a:gd name="connsiteX4" fmla="*/ 3879645 w 4021636"/>
                  <a:gd name="connsiteY4" fmla="*/ 0 h 3397757"/>
                  <a:gd name="connsiteX5" fmla="*/ 3971085 w 4021636"/>
                  <a:gd name="connsiteY5" fmla="*/ 532015 h 3397757"/>
                  <a:gd name="connsiteX6" fmla="*/ 3962773 w 4021636"/>
                  <a:gd name="connsiteY6" fmla="*/ 1197033 h 3397757"/>
                  <a:gd name="connsiteX7" fmla="*/ 3971085 w 4021636"/>
                  <a:gd name="connsiteY7" fmla="*/ 2086495 h 3397757"/>
                  <a:gd name="connsiteX8" fmla="*/ 3929522 w 4021636"/>
                  <a:gd name="connsiteY8" fmla="*/ 3308466 h 3397757"/>
                  <a:gd name="connsiteX9" fmla="*/ 2873805 w 4021636"/>
                  <a:gd name="connsiteY9" fmla="*/ 3300153 h 3397757"/>
                  <a:gd name="connsiteX10" fmla="*/ 2067471 w 4021636"/>
                  <a:gd name="connsiteY10" fmla="*/ 3266902 h 3397757"/>
                  <a:gd name="connsiteX11" fmla="*/ 1269449 w 4021636"/>
                  <a:gd name="connsiteY11" fmla="*/ 3266902 h 3397757"/>
                  <a:gd name="connsiteX12" fmla="*/ 512991 w 4021636"/>
                  <a:gd name="connsiteY12" fmla="*/ 3208713 h 3397757"/>
                  <a:gd name="connsiteX13" fmla="*/ 5915 w 4021636"/>
                  <a:gd name="connsiteY13" fmla="*/ 3283527 h 3397757"/>
                  <a:gd name="connsiteX14" fmla="*/ 122293 w 4021636"/>
                  <a:gd name="connsiteY14" fmla="*/ 1795549 h 3397757"/>
                  <a:gd name="connsiteX15" fmla="*/ 39165 w 4021636"/>
                  <a:gd name="connsiteY15" fmla="*/ 565266 h 3397757"/>
                  <a:gd name="connsiteX16" fmla="*/ 138918 w 4021636"/>
                  <a:gd name="connsiteY16" fmla="*/ 33251 h 3397757"/>
                  <a:gd name="connsiteX0" fmla="*/ 138918 w 3978001"/>
                  <a:gd name="connsiteY0" fmla="*/ 33251 h 3397757"/>
                  <a:gd name="connsiteX1" fmla="*/ 912002 w 3978001"/>
                  <a:gd name="connsiteY1" fmla="*/ 24938 h 3397757"/>
                  <a:gd name="connsiteX2" fmla="*/ 2009282 w 3978001"/>
                  <a:gd name="connsiteY2" fmla="*/ 16626 h 3397757"/>
                  <a:gd name="connsiteX3" fmla="*/ 3048373 w 3978001"/>
                  <a:gd name="connsiteY3" fmla="*/ 0 h 3397757"/>
                  <a:gd name="connsiteX4" fmla="*/ 3879645 w 3978001"/>
                  <a:gd name="connsiteY4" fmla="*/ 0 h 3397757"/>
                  <a:gd name="connsiteX5" fmla="*/ 3971085 w 3978001"/>
                  <a:gd name="connsiteY5" fmla="*/ 532015 h 3397757"/>
                  <a:gd name="connsiteX6" fmla="*/ 3962773 w 3978001"/>
                  <a:gd name="connsiteY6" fmla="*/ 1197033 h 3397757"/>
                  <a:gd name="connsiteX7" fmla="*/ 3971085 w 3978001"/>
                  <a:gd name="connsiteY7" fmla="*/ 2086495 h 3397757"/>
                  <a:gd name="connsiteX8" fmla="*/ 3929522 w 3978001"/>
                  <a:gd name="connsiteY8" fmla="*/ 3308466 h 3397757"/>
                  <a:gd name="connsiteX9" fmla="*/ 2873805 w 3978001"/>
                  <a:gd name="connsiteY9" fmla="*/ 3300153 h 3397757"/>
                  <a:gd name="connsiteX10" fmla="*/ 2067471 w 3978001"/>
                  <a:gd name="connsiteY10" fmla="*/ 3266902 h 3397757"/>
                  <a:gd name="connsiteX11" fmla="*/ 1269449 w 3978001"/>
                  <a:gd name="connsiteY11" fmla="*/ 3266902 h 3397757"/>
                  <a:gd name="connsiteX12" fmla="*/ 512991 w 3978001"/>
                  <a:gd name="connsiteY12" fmla="*/ 3208713 h 3397757"/>
                  <a:gd name="connsiteX13" fmla="*/ 5915 w 3978001"/>
                  <a:gd name="connsiteY13" fmla="*/ 3283527 h 3397757"/>
                  <a:gd name="connsiteX14" fmla="*/ 122293 w 3978001"/>
                  <a:gd name="connsiteY14" fmla="*/ 1795549 h 3397757"/>
                  <a:gd name="connsiteX15" fmla="*/ 39165 w 3978001"/>
                  <a:gd name="connsiteY15" fmla="*/ 565266 h 3397757"/>
                  <a:gd name="connsiteX16" fmla="*/ 138918 w 3978001"/>
                  <a:gd name="connsiteY16" fmla="*/ 33251 h 3397757"/>
                  <a:gd name="connsiteX0" fmla="*/ 138918 w 3978001"/>
                  <a:gd name="connsiteY0" fmla="*/ 33251 h 3347441"/>
                  <a:gd name="connsiteX1" fmla="*/ 912002 w 3978001"/>
                  <a:gd name="connsiteY1" fmla="*/ 24938 h 3347441"/>
                  <a:gd name="connsiteX2" fmla="*/ 2009282 w 3978001"/>
                  <a:gd name="connsiteY2" fmla="*/ 16626 h 3347441"/>
                  <a:gd name="connsiteX3" fmla="*/ 3048373 w 3978001"/>
                  <a:gd name="connsiteY3" fmla="*/ 0 h 3347441"/>
                  <a:gd name="connsiteX4" fmla="*/ 3879645 w 3978001"/>
                  <a:gd name="connsiteY4" fmla="*/ 0 h 3347441"/>
                  <a:gd name="connsiteX5" fmla="*/ 3971085 w 3978001"/>
                  <a:gd name="connsiteY5" fmla="*/ 532015 h 3347441"/>
                  <a:gd name="connsiteX6" fmla="*/ 3962773 w 3978001"/>
                  <a:gd name="connsiteY6" fmla="*/ 1197033 h 3347441"/>
                  <a:gd name="connsiteX7" fmla="*/ 3971085 w 3978001"/>
                  <a:gd name="connsiteY7" fmla="*/ 2086495 h 3347441"/>
                  <a:gd name="connsiteX8" fmla="*/ 3929522 w 3978001"/>
                  <a:gd name="connsiteY8" fmla="*/ 3308466 h 3347441"/>
                  <a:gd name="connsiteX9" fmla="*/ 2873805 w 3978001"/>
                  <a:gd name="connsiteY9" fmla="*/ 3300153 h 3347441"/>
                  <a:gd name="connsiteX10" fmla="*/ 2067471 w 3978001"/>
                  <a:gd name="connsiteY10" fmla="*/ 3266902 h 3347441"/>
                  <a:gd name="connsiteX11" fmla="*/ 1269449 w 3978001"/>
                  <a:gd name="connsiteY11" fmla="*/ 3266902 h 3347441"/>
                  <a:gd name="connsiteX12" fmla="*/ 512991 w 3978001"/>
                  <a:gd name="connsiteY12" fmla="*/ 3208713 h 3347441"/>
                  <a:gd name="connsiteX13" fmla="*/ 5915 w 3978001"/>
                  <a:gd name="connsiteY13" fmla="*/ 3283527 h 3347441"/>
                  <a:gd name="connsiteX14" fmla="*/ 122293 w 3978001"/>
                  <a:gd name="connsiteY14" fmla="*/ 1795549 h 3347441"/>
                  <a:gd name="connsiteX15" fmla="*/ 39165 w 3978001"/>
                  <a:gd name="connsiteY15" fmla="*/ 565266 h 3347441"/>
                  <a:gd name="connsiteX16" fmla="*/ 138918 w 3978001"/>
                  <a:gd name="connsiteY16" fmla="*/ 33251 h 3347441"/>
                  <a:gd name="connsiteX0" fmla="*/ 138918 w 3978001"/>
                  <a:gd name="connsiteY0" fmla="*/ 33251 h 3308466"/>
                  <a:gd name="connsiteX1" fmla="*/ 912002 w 3978001"/>
                  <a:gd name="connsiteY1" fmla="*/ 24938 h 3308466"/>
                  <a:gd name="connsiteX2" fmla="*/ 2009282 w 3978001"/>
                  <a:gd name="connsiteY2" fmla="*/ 16626 h 3308466"/>
                  <a:gd name="connsiteX3" fmla="*/ 3048373 w 3978001"/>
                  <a:gd name="connsiteY3" fmla="*/ 0 h 3308466"/>
                  <a:gd name="connsiteX4" fmla="*/ 3879645 w 3978001"/>
                  <a:gd name="connsiteY4" fmla="*/ 0 h 3308466"/>
                  <a:gd name="connsiteX5" fmla="*/ 3971085 w 3978001"/>
                  <a:gd name="connsiteY5" fmla="*/ 532015 h 3308466"/>
                  <a:gd name="connsiteX6" fmla="*/ 3962773 w 3978001"/>
                  <a:gd name="connsiteY6" fmla="*/ 1197033 h 3308466"/>
                  <a:gd name="connsiteX7" fmla="*/ 3971085 w 3978001"/>
                  <a:gd name="connsiteY7" fmla="*/ 2086495 h 3308466"/>
                  <a:gd name="connsiteX8" fmla="*/ 3929522 w 3978001"/>
                  <a:gd name="connsiteY8" fmla="*/ 3308466 h 3308466"/>
                  <a:gd name="connsiteX9" fmla="*/ 2857180 w 3978001"/>
                  <a:gd name="connsiteY9" fmla="*/ 3275215 h 3308466"/>
                  <a:gd name="connsiteX10" fmla="*/ 2067471 w 3978001"/>
                  <a:gd name="connsiteY10" fmla="*/ 3266902 h 3308466"/>
                  <a:gd name="connsiteX11" fmla="*/ 1269449 w 3978001"/>
                  <a:gd name="connsiteY11" fmla="*/ 3266902 h 3308466"/>
                  <a:gd name="connsiteX12" fmla="*/ 512991 w 3978001"/>
                  <a:gd name="connsiteY12" fmla="*/ 3208713 h 3308466"/>
                  <a:gd name="connsiteX13" fmla="*/ 5915 w 3978001"/>
                  <a:gd name="connsiteY13" fmla="*/ 3283527 h 3308466"/>
                  <a:gd name="connsiteX14" fmla="*/ 122293 w 3978001"/>
                  <a:gd name="connsiteY14" fmla="*/ 1795549 h 3308466"/>
                  <a:gd name="connsiteX15" fmla="*/ 39165 w 3978001"/>
                  <a:gd name="connsiteY15" fmla="*/ 565266 h 3308466"/>
                  <a:gd name="connsiteX16" fmla="*/ 138918 w 3978001"/>
                  <a:gd name="connsiteY16" fmla="*/ 33251 h 3308466"/>
                  <a:gd name="connsiteX0" fmla="*/ 138918 w 3974946"/>
                  <a:gd name="connsiteY0" fmla="*/ 33251 h 3308466"/>
                  <a:gd name="connsiteX1" fmla="*/ 912002 w 3974946"/>
                  <a:gd name="connsiteY1" fmla="*/ 24938 h 3308466"/>
                  <a:gd name="connsiteX2" fmla="*/ 2009282 w 3974946"/>
                  <a:gd name="connsiteY2" fmla="*/ 16626 h 3308466"/>
                  <a:gd name="connsiteX3" fmla="*/ 3048373 w 3974946"/>
                  <a:gd name="connsiteY3" fmla="*/ 0 h 3308466"/>
                  <a:gd name="connsiteX4" fmla="*/ 3879645 w 3974946"/>
                  <a:gd name="connsiteY4" fmla="*/ 0 h 3308466"/>
                  <a:gd name="connsiteX5" fmla="*/ 3962773 w 3974946"/>
                  <a:gd name="connsiteY5" fmla="*/ 1197033 h 3308466"/>
                  <a:gd name="connsiteX6" fmla="*/ 3971085 w 3974946"/>
                  <a:gd name="connsiteY6" fmla="*/ 2086495 h 3308466"/>
                  <a:gd name="connsiteX7" fmla="*/ 3929522 w 3974946"/>
                  <a:gd name="connsiteY7" fmla="*/ 3308466 h 3308466"/>
                  <a:gd name="connsiteX8" fmla="*/ 2857180 w 3974946"/>
                  <a:gd name="connsiteY8" fmla="*/ 3275215 h 3308466"/>
                  <a:gd name="connsiteX9" fmla="*/ 2067471 w 3974946"/>
                  <a:gd name="connsiteY9" fmla="*/ 3266902 h 3308466"/>
                  <a:gd name="connsiteX10" fmla="*/ 1269449 w 3974946"/>
                  <a:gd name="connsiteY10" fmla="*/ 3266902 h 3308466"/>
                  <a:gd name="connsiteX11" fmla="*/ 512991 w 3974946"/>
                  <a:gd name="connsiteY11" fmla="*/ 3208713 h 3308466"/>
                  <a:gd name="connsiteX12" fmla="*/ 5915 w 3974946"/>
                  <a:gd name="connsiteY12" fmla="*/ 3283527 h 3308466"/>
                  <a:gd name="connsiteX13" fmla="*/ 122293 w 3974946"/>
                  <a:gd name="connsiteY13" fmla="*/ 1795549 h 3308466"/>
                  <a:gd name="connsiteX14" fmla="*/ 39165 w 3974946"/>
                  <a:gd name="connsiteY14" fmla="*/ 565266 h 3308466"/>
                  <a:gd name="connsiteX15" fmla="*/ 138918 w 3974946"/>
                  <a:gd name="connsiteY15" fmla="*/ 33251 h 3308466"/>
                  <a:gd name="connsiteX0" fmla="*/ 137780 w 3973808"/>
                  <a:gd name="connsiteY0" fmla="*/ 33251 h 3308466"/>
                  <a:gd name="connsiteX1" fmla="*/ 910864 w 3973808"/>
                  <a:gd name="connsiteY1" fmla="*/ 24938 h 3308466"/>
                  <a:gd name="connsiteX2" fmla="*/ 2008144 w 3973808"/>
                  <a:gd name="connsiteY2" fmla="*/ 16626 h 3308466"/>
                  <a:gd name="connsiteX3" fmla="*/ 3047235 w 3973808"/>
                  <a:gd name="connsiteY3" fmla="*/ 0 h 3308466"/>
                  <a:gd name="connsiteX4" fmla="*/ 3878507 w 3973808"/>
                  <a:gd name="connsiteY4" fmla="*/ 0 h 3308466"/>
                  <a:gd name="connsiteX5" fmla="*/ 3961635 w 3973808"/>
                  <a:gd name="connsiteY5" fmla="*/ 1197033 h 3308466"/>
                  <a:gd name="connsiteX6" fmla="*/ 3969947 w 3973808"/>
                  <a:gd name="connsiteY6" fmla="*/ 2086495 h 3308466"/>
                  <a:gd name="connsiteX7" fmla="*/ 3928384 w 3973808"/>
                  <a:gd name="connsiteY7" fmla="*/ 3308466 h 3308466"/>
                  <a:gd name="connsiteX8" fmla="*/ 2856042 w 3973808"/>
                  <a:gd name="connsiteY8" fmla="*/ 3275215 h 3308466"/>
                  <a:gd name="connsiteX9" fmla="*/ 2066333 w 3973808"/>
                  <a:gd name="connsiteY9" fmla="*/ 3266902 h 3308466"/>
                  <a:gd name="connsiteX10" fmla="*/ 1268311 w 3973808"/>
                  <a:gd name="connsiteY10" fmla="*/ 3266902 h 3308466"/>
                  <a:gd name="connsiteX11" fmla="*/ 511853 w 3973808"/>
                  <a:gd name="connsiteY11" fmla="*/ 3208713 h 3308466"/>
                  <a:gd name="connsiteX12" fmla="*/ 4777 w 3973808"/>
                  <a:gd name="connsiteY12" fmla="*/ 3283527 h 3308466"/>
                  <a:gd name="connsiteX13" fmla="*/ 154406 w 3973808"/>
                  <a:gd name="connsiteY13" fmla="*/ 2227811 h 3308466"/>
                  <a:gd name="connsiteX14" fmla="*/ 38027 w 3973808"/>
                  <a:gd name="connsiteY14" fmla="*/ 565266 h 3308466"/>
                  <a:gd name="connsiteX15" fmla="*/ 137780 w 3973808"/>
                  <a:gd name="connsiteY15" fmla="*/ 33251 h 3308466"/>
                  <a:gd name="connsiteX0" fmla="*/ 143374 w 3979402"/>
                  <a:gd name="connsiteY0" fmla="*/ 33251 h 3308466"/>
                  <a:gd name="connsiteX1" fmla="*/ 916458 w 3979402"/>
                  <a:gd name="connsiteY1" fmla="*/ 24938 h 3308466"/>
                  <a:gd name="connsiteX2" fmla="*/ 2013738 w 3979402"/>
                  <a:gd name="connsiteY2" fmla="*/ 16626 h 3308466"/>
                  <a:gd name="connsiteX3" fmla="*/ 3052829 w 3979402"/>
                  <a:gd name="connsiteY3" fmla="*/ 0 h 3308466"/>
                  <a:gd name="connsiteX4" fmla="*/ 3884101 w 3979402"/>
                  <a:gd name="connsiteY4" fmla="*/ 0 h 3308466"/>
                  <a:gd name="connsiteX5" fmla="*/ 3967229 w 3979402"/>
                  <a:gd name="connsiteY5" fmla="*/ 1197033 h 3308466"/>
                  <a:gd name="connsiteX6" fmla="*/ 3975541 w 3979402"/>
                  <a:gd name="connsiteY6" fmla="*/ 2086495 h 3308466"/>
                  <a:gd name="connsiteX7" fmla="*/ 3933978 w 3979402"/>
                  <a:gd name="connsiteY7" fmla="*/ 3308466 h 3308466"/>
                  <a:gd name="connsiteX8" fmla="*/ 2861636 w 3979402"/>
                  <a:gd name="connsiteY8" fmla="*/ 3275215 h 3308466"/>
                  <a:gd name="connsiteX9" fmla="*/ 2071927 w 3979402"/>
                  <a:gd name="connsiteY9" fmla="*/ 3266902 h 3308466"/>
                  <a:gd name="connsiteX10" fmla="*/ 1273905 w 3979402"/>
                  <a:gd name="connsiteY10" fmla="*/ 3266902 h 3308466"/>
                  <a:gd name="connsiteX11" fmla="*/ 517447 w 3979402"/>
                  <a:gd name="connsiteY11" fmla="*/ 3208713 h 3308466"/>
                  <a:gd name="connsiteX12" fmla="*/ 10371 w 3979402"/>
                  <a:gd name="connsiteY12" fmla="*/ 3283527 h 3308466"/>
                  <a:gd name="connsiteX13" fmla="*/ 160000 w 3979402"/>
                  <a:gd name="connsiteY13" fmla="*/ 2227811 h 3308466"/>
                  <a:gd name="connsiteX14" fmla="*/ 193250 w 3979402"/>
                  <a:gd name="connsiteY14" fmla="*/ 922713 h 3308466"/>
                  <a:gd name="connsiteX15" fmla="*/ 143374 w 3979402"/>
                  <a:gd name="connsiteY15" fmla="*/ 33251 h 3308466"/>
                  <a:gd name="connsiteX0" fmla="*/ 143374 w 3979402"/>
                  <a:gd name="connsiteY0" fmla="*/ 33251 h 3308466"/>
                  <a:gd name="connsiteX1" fmla="*/ 916458 w 3979402"/>
                  <a:gd name="connsiteY1" fmla="*/ 24938 h 3308466"/>
                  <a:gd name="connsiteX2" fmla="*/ 2013738 w 3979402"/>
                  <a:gd name="connsiteY2" fmla="*/ 16626 h 3308466"/>
                  <a:gd name="connsiteX3" fmla="*/ 3052829 w 3979402"/>
                  <a:gd name="connsiteY3" fmla="*/ 0 h 3308466"/>
                  <a:gd name="connsiteX4" fmla="*/ 3884101 w 3979402"/>
                  <a:gd name="connsiteY4" fmla="*/ 0 h 3308466"/>
                  <a:gd name="connsiteX5" fmla="*/ 3967229 w 3979402"/>
                  <a:gd name="connsiteY5" fmla="*/ 1197033 h 3308466"/>
                  <a:gd name="connsiteX6" fmla="*/ 3975541 w 3979402"/>
                  <a:gd name="connsiteY6" fmla="*/ 2086495 h 3308466"/>
                  <a:gd name="connsiteX7" fmla="*/ 3933978 w 3979402"/>
                  <a:gd name="connsiteY7" fmla="*/ 3308466 h 3308466"/>
                  <a:gd name="connsiteX8" fmla="*/ 2861636 w 3979402"/>
                  <a:gd name="connsiteY8" fmla="*/ 3275215 h 3308466"/>
                  <a:gd name="connsiteX9" fmla="*/ 2071927 w 3979402"/>
                  <a:gd name="connsiteY9" fmla="*/ 3266902 h 3308466"/>
                  <a:gd name="connsiteX10" fmla="*/ 1273905 w 3979402"/>
                  <a:gd name="connsiteY10" fmla="*/ 3266902 h 3308466"/>
                  <a:gd name="connsiteX11" fmla="*/ 517447 w 3979402"/>
                  <a:gd name="connsiteY11" fmla="*/ 3208713 h 3308466"/>
                  <a:gd name="connsiteX12" fmla="*/ 10371 w 3979402"/>
                  <a:gd name="connsiteY12" fmla="*/ 3283527 h 3308466"/>
                  <a:gd name="connsiteX13" fmla="*/ 160000 w 3979402"/>
                  <a:gd name="connsiteY13" fmla="*/ 2227811 h 3308466"/>
                  <a:gd name="connsiteX14" fmla="*/ 193250 w 3979402"/>
                  <a:gd name="connsiteY14" fmla="*/ 922713 h 3308466"/>
                  <a:gd name="connsiteX15" fmla="*/ 143374 w 3979402"/>
                  <a:gd name="connsiteY15" fmla="*/ 33251 h 3308466"/>
                  <a:gd name="connsiteX0" fmla="*/ 138523 w 3974551"/>
                  <a:gd name="connsiteY0" fmla="*/ 33251 h 3308466"/>
                  <a:gd name="connsiteX1" fmla="*/ 911607 w 3974551"/>
                  <a:gd name="connsiteY1" fmla="*/ 24938 h 3308466"/>
                  <a:gd name="connsiteX2" fmla="*/ 2008887 w 3974551"/>
                  <a:gd name="connsiteY2" fmla="*/ 16626 h 3308466"/>
                  <a:gd name="connsiteX3" fmla="*/ 3047978 w 3974551"/>
                  <a:gd name="connsiteY3" fmla="*/ 0 h 3308466"/>
                  <a:gd name="connsiteX4" fmla="*/ 3879250 w 3974551"/>
                  <a:gd name="connsiteY4" fmla="*/ 0 h 3308466"/>
                  <a:gd name="connsiteX5" fmla="*/ 3962378 w 3974551"/>
                  <a:gd name="connsiteY5" fmla="*/ 1197033 h 3308466"/>
                  <a:gd name="connsiteX6" fmla="*/ 3970690 w 3974551"/>
                  <a:gd name="connsiteY6" fmla="*/ 2086495 h 3308466"/>
                  <a:gd name="connsiteX7" fmla="*/ 3929127 w 3974551"/>
                  <a:gd name="connsiteY7" fmla="*/ 3308466 h 3308466"/>
                  <a:gd name="connsiteX8" fmla="*/ 2856785 w 3974551"/>
                  <a:gd name="connsiteY8" fmla="*/ 3275215 h 3308466"/>
                  <a:gd name="connsiteX9" fmla="*/ 2067076 w 3974551"/>
                  <a:gd name="connsiteY9" fmla="*/ 3266902 h 3308466"/>
                  <a:gd name="connsiteX10" fmla="*/ 1269054 w 3974551"/>
                  <a:gd name="connsiteY10" fmla="*/ 3266902 h 3308466"/>
                  <a:gd name="connsiteX11" fmla="*/ 512596 w 3974551"/>
                  <a:gd name="connsiteY11" fmla="*/ 3208713 h 3308466"/>
                  <a:gd name="connsiteX12" fmla="*/ 5520 w 3974551"/>
                  <a:gd name="connsiteY12" fmla="*/ 3283527 h 3308466"/>
                  <a:gd name="connsiteX13" fmla="*/ 155149 w 3974551"/>
                  <a:gd name="connsiteY13" fmla="*/ 2227811 h 3308466"/>
                  <a:gd name="connsiteX14" fmla="*/ 188399 w 3974551"/>
                  <a:gd name="connsiteY14" fmla="*/ 922713 h 3308466"/>
                  <a:gd name="connsiteX15" fmla="*/ 138523 w 3974551"/>
                  <a:gd name="connsiteY15" fmla="*/ 33251 h 3308466"/>
                  <a:gd name="connsiteX0" fmla="*/ 138523 w 3974551"/>
                  <a:gd name="connsiteY0" fmla="*/ 33251 h 3308466"/>
                  <a:gd name="connsiteX1" fmla="*/ 911607 w 3974551"/>
                  <a:gd name="connsiteY1" fmla="*/ 24938 h 3308466"/>
                  <a:gd name="connsiteX2" fmla="*/ 2008887 w 3974551"/>
                  <a:gd name="connsiteY2" fmla="*/ 16626 h 3308466"/>
                  <a:gd name="connsiteX3" fmla="*/ 3047978 w 3974551"/>
                  <a:gd name="connsiteY3" fmla="*/ 0 h 3308466"/>
                  <a:gd name="connsiteX4" fmla="*/ 3879250 w 3974551"/>
                  <a:gd name="connsiteY4" fmla="*/ 0 h 3308466"/>
                  <a:gd name="connsiteX5" fmla="*/ 3962378 w 3974551"/>
                  <a:gd name="connsiteY5" fmla="*/ 1197033 h 3308466"/>
                  <a:gd name="connsiteX6" fmla="*/ 3970690 w 3974551"/>
                  <a:gd name="connsiteY6" fmla="*/ 2086495 h 3308466"/>
                  <a:gd name="connsiteX7" fmla="*/ 3929127 w 3974551"/>
                  <a:gd name="connsiteY7" fmla="*/ 3308466 h 3308466"/>
                  <a:gd name="connsiteX8" fmla="*/ 2856785 w 3974551"/>
                  <a:gd name="connsiteY8" fmla="*/ 3275215 h 3308466"/>
                  <a:gd name="connsiteX9" fmla="*/ 2067076 w 3974551"/>
                  <a:gd name="connsiteY9" fmla="*/ 3266902 h 3308466"/>
                  <a:gd name="connsiteX10" fmla="*/ 1269054 w 3974551"/>
                  <a:gd name="connsiteY10" fmla="*/ 3266902 h 3308466"/>
                  <a:gd name="connsiteX11" fmla="*/ 512596 w 3974551"/>
                  <a:gd name="connsiteY11" fmla="*/ 3208713 h 3308466"/>
                  <a:gd name="connsiteX12" fmla="*/ 5520 w 3974551"/>
                  <a:gd name="connsiteY12" fmla="*/ 3283527 h 3308466"/>
                  <a:gd name="connsiteX13" fmla="*/ 155149 w 3974551"/>
                  <a:gd name="connsiteY13" fmla="*/ 2227811 h 3308466"/>
                  <a:gd name="connsiteX14" fmla="*/ 188399 w 3974551"/>
                  <a:gd name="connsiteY14" fmla="*/ 922713 h 3308466"/>
                  <a:gd name="connsiteX15" fmla="*/ 138523 w 3974551"/>
                  <a:gd name="connsiteY15" fmla="*/ 33251 h 3308466"/>
                  <a:gd name="connsiteX0" fmla="*/ 138523 w 3974551"/>
                  <a:gd name="connsiteY0" fmla="*/ 46865 h 3322080"/>
                  <a:gd name="connsiteX1" fmla="*/ 911607 w 3974551"/>
                  <a:gd name="connsiteY1" fmla="*/ 38552 h 3322080"/>
                  <a:gd name="connsiteX2" fmla="*/ 2008887 w 3974551"/>
                  <a:gd name="connsiteY2" fmla="*/ 30240 h 3322080"/>
                  <a:gd name="connsiteX3" fmla="*/ 3047978 w 3974551"/>
                  <a:gd name="connsiteY3" fmla="*/ 13614 h 3322080"/>
                  <a:gd name="connsiteX4" fmla="*/ 3879250 w 3974551"/>
                  <a:gd name="connsiteY4" fmla="*/ 13614 h 3322080"/>
                  <a:gd name="connsiteX5" fmla="*/ 3962378 w 3974551"/>
                  <a:gd name="connsiteY5" fmla="*/ 1210647 h 3322080"/>
                  <a:gd name="connsiteX6" fmla="*/ 3970690 w 3974551"/>
                  <a:gd name="connsiteY6" fmla="*/ 2100109 h 3322080"/>
                  <a:gd name="connsiteX7" fmla="*/ 3929127 w 3974551"/>
                  <a:gd name="connsiteY7" fmla="*/ 3322080 h 3322080"/>
                  <a:gd name="connsiteX8" fmla="*/ 2856785 w 3974551"/>
                  <a:gd name="connsiteY8" fmla="*/ 3288829 h 3322080"/>
                  <a:gd name="connsiteX9" fmla="*/ 2067076 w 3974551"/>
                  <a:gd name="connsiteY9" fmla="*/ 3280516 h 3322080"/>
                  <a:gd name="connsiteX10" fmla="*/ 1269054 w 3974551"/>
                  <a:gd name="connsiteY10" fmla="*/ 3280516 h 3322080"/>
                  <a:gd name="connsiteX11" fmla="*/ 512596 w 3974551"/>
                  <a:gd name="connsiteY11" fmla="*/ 3222327 h 3322080"/>
                  <a:gd name="connsiteX12" fmla="*/ 5520 w 3974551"/>
                  <a:gd name="connsiteY12" fmla="*/ 3297141 h 3322080"/>
                  <a:gd name="connsiteX13" fmla="*/ 155149 w 3974551"/>
                  <a:gd name="connsiteY13" fmla="*/ 2241425 h 3322080"/>
                  <a:gd name="connsiteX14" fmla="*/ 188399 w 3974551"/>
                  <a:gd name="connsiteY14" fmla="*/ 936327 h 3322080"/>
                  <a:gd name="connsiteX15" fmla="*/ 138523 w 3974551"/>
                  <a:gd name="connsiteY15" fmla="*/ 46865 h 3322080"/>
                  <a:gd name="connsiteX0" fmla="*/ 138523 w 3974551"/>
                  <a:gd name="connsiteY0" fmla="*/ 53231 h 3328446"/>
                  <a:gd name="connsiteX1" fmla="*/ 911607 w 3974551"/>
                  <a:gd name="connsiteY1" fmla="*/ 44918 h 3328446"/>
                  <a:gd name="connsiteX2" fmla="*/ 2008887 w 3974551"/>
                  <a:gd name="connsiteY2" fmla="*/ 36606 h 3328446"/>
                  <a:gd name="connsiteX3" fmla="*/ 3047978 w 3974551"/>
                  <a:gd name="connsiteY3" fmla="*/ 19980 h 3328446"/>
                  <a:gd name="connsiteX4" fmla="*/ 3879250 w 3974551"/>
                  <a:gd name="connsiteY4" fmla="*/ 19980 h 3328446"/>
                  <a:gd name="connsiteX5" fmla="*/ 3962378 w 3974551"/>
                  <a:gd name="connsiteY5" fmla="*/ 1217013 h 3328446"/>
                  <a:gd name="connsiteX6" fmla="*/ 3970690 w 3974551"/>
                  <a:gd name="connsiteY6" fmla="*/ 2106475 h 3328446"/>
                  <a:gd name="connsiteX7" fmla="*/ 3929127 w 3974551"/>
                  <a:gd name="connsiteY7" fmla="*/ 3328446 h 3328446"/>
                  <a:gd name="connsiteX8" fmla="*/ 2856785 w 3974551"/>
                  <a:gd name="connsiteY8" fmla="*/ 3295195 h 3328446"/>
                  <a:gd name="connsiteX9" fmla="*/ 2067076 w 3974551"/>
                  <a:gd name="connsiteY9" fmla="*/ 3286882 h 3328446"/>
                  <a:gd name="connsiteX10" fmla="*/ 1269054 w 3974551"/>
                  <a:gd name="connsiteY10" fmla="*/ 3286882 h 3328446"/>
                  <a:gd name="connsiteX11" fmla="*/ 512596 w 3974551"/>
                  <a:gd name="connsiteY11" fmla="*/ 3228693 h 3328446"/>
                  <a:gd name="connsiteX12" fmla="*/ 5520 w 3974551"/>
                  <a:gd name="connsiteY12" fmla="*/ 3303507 h 3328446"/>
                  <a:gd name="connsiteX13" fmla="*/ 155149 w 3974551"/>
                  <a:gd name="connsiteY13" fmla="*/ 2247791 h 3328446"/>
                  <a:gd name="connsiteX14" fmla="*/ 188399 w 3974551"/>
                  <a:gd name="connsiteY14" fmla="*/ 942693 h 3328446"/>
                  <a:gd name="connsiteX15" fmla="*/ 138523 w 3974551"/>
                  <a:gd name="connsiteY15" fmla="*/ 53231 h 3328446"/>
                  <a:gd name="connsiteX0" fmla="*/ 138523 w 3974551"/>
                  <a:gd name="connsiteY0" fmla="*/ 96198 h 3371413"/>
                  <a:gd name="connsiteX1" fmla="*/ 911607 w 3974551"/>
                  <a:gd name="connsiteY1" fmla="*/ 87885 h 3371413"/>
                  <a:gd name="connsiteX2" fmla="*/ 2008887 w 3974551"/>
                  <a:gd name="connsiteY2" fmla="*/ 79573 h 3371413"/>
                  <a:gd name="connsiteX3" fmla="*/ 3047978 w 3974551"/>
                  <a:gd name="connsiteY3" fmla="*/ 62947 h 3371413"/>
                  <a:gd name="connsiteX4" fmla="*/ 3879250 w 3974551"/>
                  <a:gd name="connsiteY4" fmla="*/ 62947 h 3371413"/>
                  <a:gd name="connsiteX5" fmla="*/ 3962378 w 3974551"/>
                  <a:gd name="connsiteY5" fmla="*/ 1259980 h 3371413"/>
                  <a:gd name="connsiteX6" fmla="*/ 3970690 w 3974551"/>
                  <a:gd name="connsiteY6" fmla="*/ 2149442 h 3371413"/>
                  <a:gd name="connsiteX7" fmla="*/ 3929127 w 3974551"/>
                  <a:gd name="connsiteY7" fmla="*/ 3371413 h 3371413"/>
                  <a:gd name="connsiteX8" fmla="*/ 2856785 w 3974551"/>
                  <a:gd name="connsiteY8" fmla="*/ 3338162 h 3371413"/>
                  <a:gd name="connsiteX9" fmla="*/ 2067076 w 3974551"/>
                  <a:gd name="connsiteY9" fmla="*/ 3329849 h 3371413"/>
                  <a:gd name="connsiteX10" fmla="*/ 1269054 w 3974551"/>
                  <a:gd name="connsiteY10" fmla="*/ 3329849 h 3371413"/>
                  <a:gd name="connsiteX11" fmla="*/ 512596 w 3974551"/>
                  <a:gd name="connsiteY11" fmla="*/ 3271660 h 3371413"/>
                  <a:gd name="connsiteX12" fmla="*/ 5520 w 3974551"/>
                  <a:gd name="connsiteY12" fmla="*/ 3346474 h 3371413"/>
                  <a:gd name="connsiteX13" fmla="*/ 155149 w 3974551"/>
                  <a:gd name="connsiteY13" fmla="*/ 2290758 h 3371413"/>
                  <a:gd name="connsiteX14" fmla="*/ 188399 w 3974551"/>
                  <a:gd name="connsiteY14" fmla="*/ 985660 h 3371413"/>
                  <a:gd name="connsiteX15" fmla="*/ 138523 w 3974551"/>
                  <a:gd name="connsiteY15" fmla="*/ 96198 h 3371413"/>
                  <a:gd name="connsiteX0" fmla="*/ 138523 w 3974551"/>
                  <a:gd name="connsiteY0" fmla="*/ 81280 h 3356495"/>
                  <a:gd name="connsiteX1" fmla="*/ 911607 w 3974551"/>
                  <a:gd name="connsiteY1" fmla="*/ 72967 h 3356495"/>
                  <a:gd name="connsiteX2" fmla="*/ 2008887 w 3974551"/>
                  <a:gd name="connsiteY2" fmla="*/ 64655 h 3356495"/>
                  <a:gd name="connsiteX3" fmla="*/ 3047978 w 3974551"/>
                  <a:gd name="connsiteY3" fmla="*/ 48029 h 3356495"/>
                  <a:gd name="connsiteX4" fmla="*/ 3879250 w 3974551"/>
                  <a:gd name="connsiteY4" fmla="*/ 48029 h 3356495"/>
                  <a:gd name="connsiteX5" fmla="*/ 3962378 w 3974551"/>
                  <a:gd name="connsiteY5" fmla="*/ 1245062 h 3356495"/>
                  <a:gd name="connsiteX6" fmla="*/ 3970690 w 3974551"/>
                  <a:gd name="connsiteY6" fmla="*/ 2134524 h 3356495"/>
                  <a:gd name="connsiteX7" fmla="*/ 3929127 w 3974551"/>
                  <a:gd name="connsiteY7" fmla="*/ 3356495 h 3356495"/>
                  <a:gd name="connsiteX8" fmla="*/ 2856785 w 3974551"/>
                  <a:gd name="connsiteY8" fmla="*/ 3323244 h 3356495"/>
                  <a:gd name="connsiteX9" fmla="*/ 2067076 w 3974551"/>
                  <a:gd name="connsiteY9" fmla="*/ 3314931 h 3356495"/>
                  <a:gd name="connsiteX10" fmla="*/ 1269054 w 3974551"/>
                  <a:gd name="connsiteY10" fmla="*/ 3314931 h 3356495"/>
                  <a:gd name="connsiteX11" fmla="*/ 512596 w 3974551"/>
                  <a:gd name="connsiteY11" fmla="*/ 3256742 h 3356495"/>
                  <a:gd name="connsiteX12" fmla="*/ 5520 w 3974551"/>
                  <a:gd name="connsiteY12" fmla="*/ 3331556 h 3356495"/>
                  <a:gd name="connsiteX13" fmla="*/ 155149 w 3974551"/>
                  <a:gd name="connsiteY13" fmla="*/ 2275840 h 3356495"/>
                  <a:gd name="connsiteX14" fmla="*/ 188399 w 3974551"/>
                  <a:gd name="connsiteY14" fmla="*/ 970742 h 3356495"/>
                  <a:gd name="connsiteX15" fmla="*/ 138523 w 3974551"/>
                  <a:gd name="connsiteY15" fmla="*/ 81280 h 3356495"/>
                  <a:gd name="connsiteX0" fmla="*/ 138523 w 3974551"/>
                  <a:gd name="connsiteY0" fmla="*/ 81280 h 3356495"/>
                  <a:gd name="connsiteX1" fmla="*/ 911607 w 3974551"/>
                  <a:gd name="connsiteY1" fmla="*/ 72967 h 3356495"/>
                  <a:gd name="connsiteX2" fmla="*/ 2008887 w 3974551"/>
                  <a:gd name="connsiteY2" fmla="*/ 64655 h 3356495"/>
                  <a:gd name="connsiteX3" fmla="*/ 3047978 w 3974551"/>
                  <a:gd name="connsiteY3" fmla="*/ 48029 h 3356495"/>
                  <a:gd name="connsiteX4" fmla="*/ 3879250 w 3974551"/>
                  <a:gd name="connsiteY4" fmla="*/ 48029 h 3356495"/>
                  <a:gd name="connsiteX5" fmla="*/ 3962378 w 3974551"/>
                  <a:gd name="connsiteY5" fmla="*/ 1136996 h 3356495"/>
                  <a:gd name="connsiteX6" fmla="*/ 3970690 w 3974551"/>
                  <a:gd name="connsiteY6" fmla="*/ 2134524 h 3356495"/>
                  <a:gd name="connsiteX7" fmla="*/ 3929127 w 3974551"/>
                  <a:gd name="connsiteY7" fmla="*/ 3356495 h 3356495"/>
                  <a:gd name="connsiteX8" fmla="*/ 2856785 w 3974551"/>
                  <a:gd name="connsiteY8" fmla="*/ 3323244 h 3356495"/>
                  <a:gd name="connsiteX9" fmla="*/ 2067076 w 3974551"/>
                  <a:gd name="connsiteY9" fmla="*/ 3314931 h 3356495"/>
                  <a:gd name="connsiteX10" fmla="*/ 1269054 w 3974551"/>
                  <a:gd name="connsiteY10" fmla="*/ 3314931 h 3356495"/>
                  <a:gd name="connsiteX11" fmla="*/ 512596 w 3974551"/>
                  <a:gd name="connsiteY11" fmla="*/ 3256742 h 3356495"/>
                  <a:gd name="connsiteX12" fmla="*/ 5520 w 3974551"/>
                  <a:gd name="connsiteY12" fmla="*/ 3331556 h 3356495"/>
                  <a:gd name="connsiteX13" fmla="*/ 155149 w 3974551"/>
                  <a:gd name="connsiteY13" fmla="*/ 2275840 h 3356495"/>
                  <a:gd name="connsiteX14" fmla="*/ 188399 w 3974551"/>
                  <a:gd name="connsiteY14" fmla="*/ 970742 h 3356495"/>
                  <a:gd name="connsiteX15" fmla="*/ 138523 w 3974551"/>
                  <a:gd name="connsiteY15" fmla="*/ 81280 h 3356495"/>
                  <a:gd name="connsiteX0" fmla="*/ 138523 w 4020762"/>
                  <a:gd name="connsiteY0" fmla="*/ 81280 h 3356495"/>
                  <a:gd name="connsiteX1" fmla="*/ 911607 w 4020762"/>
                  <a:gd name="connsiteY1" fmla="*/ 72967 h 3356495"/>
                  <a:gd name="connsiteX2" fmla="*/ 2008887 w 4020762"/>
                  <a:gd name="connsiteY2" fmla="*/ 64655 h 3356495"/>
                  <a:gd name="connsiteX3" fmla="*/ 3047978 w 4020762"/>
                  <a:gd name="connsiteY3" fmla="*/ 48029 h 3356495"/>
                  <a:gd name="connsiteX4" fmla="*/ 3879250 w 4020762"/>
                  <a:gd name="connsiteY4" fmla="*/ 48029 h 3356495"/>
                  <a:gd name="connsiteX5" fmla="*/ 3962378 w 4020762"/>
                  <a:gd name="connsiteY5" fmla="*/ 1136996 h 3356495"/>
                  <a:gd name="connsiteX6" fmla="*/ 3970690 w 4020762"/>
                  <a:gd name="connsiteY6" fmla="*/ 2134524 h 3356495"/>
                  <a:gd name="connsiteX7" fmla="*/ 3929127 w 4020762"/>
                  <a:gd name="connsiteY7" fmla="*/ 3356495 h 3356495"/>
                  <a:gd name="connsiteX8" fmla="*/ 2856785 w 4020762"/>
                  <a:gd name="connsiteY8" fmla="*/ 3323244 h 3356495"/>
                  <a:gd name="connsiteX9" fmla="*/ 2067076 w 4020762"/>
                  <a:gd name="connsiteY9" fmla="*/ 3314931 h 3356495"/>
                  <a:gd name="connsiteX10" fmla="*/ 1269054 w 4020762"/>
                  <a:gd name="connsiteY10" fmla="*/ 3314931 h 3356495"/>
                  <a:gd name="connsiteX11" fmla="*/ 512596 w 4020762"/>
                  <a:gd name="connsiteY11" fmla="*/ 3256742 h 3356495"/>
                  <a:gd name="connsiteX12" fmla="*/ 5520 w 4020762"/>
                  <a:gd name="connsiteY12" fmla="*/ 3331556 h 3356495"/>
                  <a:gd name="connsiteX13" fmla="*/ 155149 w 4020762"/>
                  <a:gd name="connsiteY13" fmla="*/ 2275840 h 3356495"/>
                  <a:gd name="connsiteX14" fmla="*/ 188399 w 4020762"/>
                  <a:gd name="connsiteY14" fmla="*/ 970742 h 3356495"/>
                  <a:gd name="connsiteX15" fmla="*/ 138523 w 4020762"/>
                  <a:gd name="connsiteY15" fmla="*/ 81280 h 3356495"/>
                  <a:gd name="connsiteX0" fmla="*/ 138523 w 4075118"/>
                  <a:gd name="connsiteY0" fmla="*/ 81280 h 3356495"/>
                  <a:gd name="connsiteX1" fmla="*/ 911607 w 4075118"/>
                  <a:gd name="connsiteY1" fmla="*/ 72967 h 3356495"/>
                  <a:gd name="connsiteX2" fmla="*/ 2008887 w 4075118"/>
                  <a:gd name="connsiteY2" fmla="*/ 64655 h 3356495"/>
                  <a:gd name="connsiteX3" fmla="*/ 3047978 w 4075118"/>
                  <a:gd name="connsiteY3" fmla="*/ 48029 h 3356495"/>
                  <a:gd name="connsiteX4" fmla="*/ 3879250 w 4075118"/>
                  <a:gd name="connsiteY4" fmla="*/ 48029 h 3356495"/>
                  <a:gd name="connsiteX5" fmla="*/ 3962378 w 4075118"/>
                  <a:gd name="connsiteY5" fmla="*/ 1136996 h 3356495"/>
                  <a:gd name="connsiteX6" fmla="*/ 3970690 w 4075118"/>
                  <a:gd name="connsiteY6" fmla="*/ 2134524 h 3356495"/>
                  <a:gd name="connsiteX7" fmla="*/ 3929127 w 4075118"/>
                  <a:gd name="connsiteY7" fmla="*/ 3356495 h 3356495"/>
                  <a:gd name="connsiteX8" fmla="*/ 2856785 w 4075118"/>
                  <a:gd name="connsiteY8" fmla="*/ 3323244 h 3356495"/>
                  <a:gd name="connsiteX9" fmla="*/ 2067076 w 4075118"/>
                  <a:gd name="connsiteY9" fmla="*/ 3314931 h 3356495"/>
                  <a:gd name="connsiteX10" fmla="*/ 1269054 w 4075118"/>
                  <a:gd name="connsiteY10" fmla="*/ 3314931 h 3356495"/>
                  <a:gd name="connsiteX11" fmla="*/ 512596 w 4075118"/>
                  <a:gd name="connsiteY11" fmla="*/ 3256742 h 3356495"/>
                  <a:gd name="connsiteX12" fmla="*/ 5520 w 4075118"/>
                  <a:gd name="connsiteY12" fmla="*/ 3331556 h 3356495"/>
                  <a:gd name="connsiteX13" fmla="*/ 155149 w 4075118"/>
                  <a:gd name="connsiteY13" fmla="*/ 2275840 h 3356495"/>
                  <a:gd name="connsiteX14" fmla="*/ 188399 w 4075118"/>
                  <a:gd name="connsiteY14" fmla="*/ 970742 h 3356495"/>
                  <a:gd name="connsiteX15" fmla="*/ 138523 w 4075118"/>
                  <a:gd name="connsiteY15" fmla="*/ 81280 h 335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5118" h="3356495">
                    <a:moveTo>
                      <a:pt x="138523" y="81280"/>
                    </a:moveTo>
                    <a:cubicBezTo>
                      <a:pt x="396218" y="78509"/>
                      <a:pt x="670149" y="-17102"/>
                      <a:pt x="911607" y="72967"/>
                    </a:cubicBezTo>
                    <a:cubicBezTo>
                      <a:pt x="1260742" y="203201"/>
                      <a:pt x="1686302" y="237071"/>
                      <a:pt x="2008887" y="64655"/>
                    </a:cubicBezTo>
                    <a:cubicBezTo>
                      <a:pt x="2330312" y="-107141"/>
                      <a:pt x="2720836" y="161944"/>
                      <a:pt x="3047978" y="48029"/>
                    </a:cubicBezTo>
                    <a:cubicBezTo>
                      <a:pt x="3358320" y="-60036"/>
                      <a:pt x="3602159" y="48029"/>
                      <a:pt x="3879250" y="48029"/>
                    </a:cubicBezTo>
                    <a:cubicBezTo>
                      <a:pt x="4031650" y="247535"/>
                      <a:pt x="3839073" y="789247"/>
                      <a:pt x="3962378" y="1136996"/>
                    </a:cubicBezTo>
                    <a:cubicBezTo>
                      <a:pt x="4085683" y="1484745"/>
                      <a:pt x="4134174" y="1831110"/>
                      <a:pt x="3970690" y="2134524"/>
                    </a:cubicBezTo>
                    <a:cubicBezTo>
                      <a:pt x="3807206" y="2437938"/>
                      <a:pt x="3796124" y="3012903"/>
                      <a:pt x="3929127" y="3356495"/>
                    </a:cubicBezTo>
                    <a:cubicBezTo>
                      <a:pt x="3613243" y="3176385"/>
                      <a:pt x="3167127" y="3330171"/>
                      <a:pt x="2856785" y="3323244"/>
                    </a:cubicBezTo>
                    <a:cubicBezTo>
                      <a:pt x="2546443" y="3316317"/>
                      <a:pt x="2331698" y="3316317"/>
                      <a:pt x="2067076" y="3314931"/>
                    </a:cubicBezTo>
                    <a:cubicBezTo>
                      <a:pt x="1802454" y="3313546"/>
                      <a:pt x="1578011" y="3258127"/>
                      <a:pt x="1269054" y="3314931"/>
                    </a:cubicBezTo>
                    <a:cubicBezTo>
                      <a:pt x="1014066" y="3361812"/>
                      <a:pt x="764749" y="3276138"/>
                      <a:pt x="512596" y="3256742"/>
                    </a:cubicBezTo>
                    <a:cubicBezTo>
                      <a:pt x="302007" y="3259513"/>
                      <a:pt x="225807" y="3331556"/>
                      <a:pt x="5520" y="3331556"/>
                    </a:cubicBezTo>
                    <a:cubicBezTo>
                      <a:pt x="-48513" y="3083560"/>
                      <a:pt x="315862" y="2677621"/>
                      <a:pt x="155149" y="2275840"/>
                    </a:cubicBezTo>
                    <a:cubicBezTo>
                      <a:pt x="8580" y="1909419"/>
                      <a:pt x="33229" y="1361441"/>
                      <a:pt x="188399" y="970742"/>
                    </a:cubicBezTo>
                    <a:cubicBezTo>
                      <a:pt x="343569" y="580043"/>
                      <a:pt x="90032" y="190731"/>
                      <a:pt x="138523" y="81280"/>
                    </a:cubicBezTo>
                    <a:close/>
                  </a:path>
                </a:pathLst>
              </a:custGeom>
              <a:solidFill>
                <a:schemeClr val="accent1">
                  <a:lumMod val="40000"/>
                  <a:lumOff val="6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p:cNvSpPr txBox="1"/>
                  <p:nvPr/>
                </p:nvSpPr>
                <p:spPr>
                  <a:xfrm>
                    <a:off x="4281287" y="5383034"/>
                    <a:ext cx="3368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i="1">
                                  <a:latin typeface="Cambria Math" panose="02040503050406030204" pitchFamily="18" charset="0"/>
                                  <a:ea typeface="Cambria Math" panose="02040503050406030204" pitchFamily="18" charset="0"/>
                                </a:rPr>
                                <m:t>∞</m:t>
                              </m:r>
                            </m:sub>
                          </m:sSub>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4281287" y="5383034"/>
                    <a:ext cx="336823" cy="276999"/>
                  </a:xfrm>
                  <a:prstGeom prst="rect">
                    <a:avLst/>
                  </a:prstGeom>
                  <a:blipFill>
                    <a:blip r:embed="rId4"/>
                    <a:stretch>
                      <a:fillRect l="-23810" r="-26190" b="-50000"/>
                    </a:stretch>
                  </a:blipFill>
                </p:spPr>
                <p:txBody>
                  <a:bodyPr/>
                  <a:lstStyle/>
                  <a:p>
                    <a:r>
                      <a:rPr lang="en-US">
                        <a:noFill/>
                      </a:rPr>
                      <a:t> </a:t>
                    </a:r>
                  </a:p>
                </p:txBody>
              </p:sp>
            </mc:Fallback>
          </mc:AlternateContent>
        </p:grpSp>
        <p:grpSp>
          <p:nvGrpSpPr>
            <p:cNvPr id="13" name="Group 12"/>
            <p:cNvGrpSpPr/>
            <p:nvPr/>
          </p:nvGrpSpPr>
          <p:grpSpPr>
            <a:xfrm rot="19467748">
              <a:off x="1155359" y="3003662"/>
              <a:ext cx="2237073" cy="633612"/>
              <a:chOff x="1309008" y="2271262"/>
              <a:chExt cx="2237073" cy="633612"/>
            </a:xfrm>
          </p:grpSpPr>
          <p:sp>
            <p:nvSpPr>
              <p:cNvPr id="24" name="Oval 23"/>
              <p:cNvSpPr/>
              <p:nvPr/>
            </p:nvSpPr>
            <p:spPr>
              <a:xfrm>
                <a:off x="1322212" y="2813434"/>
                <a:ext cx="2217683" cy="91440"/>
              </a:xfrm>
              <a:prstGeom prst="ellipse">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309008" y="2515619"/>
                <a:ext cx="2237073" cy="182880"/>
                <a:chOff x="1309008" y="2515619"/>
                <a:chExt cx="2237073" cy="182880"/>
              </a:xfrm>
            </p:grpSpPr>
            <p:cxnSp>
              <p:nvCxnSpPr>
                <p:cNvPr id="21" name="Straight Arrow Connector 20"/>
                <p:cNvCxnSpPr/>
                <p:nvPr/>
              </p:nvCxnSpPr>
              <p:spPr>
                <a:xfrm>
                  <a:off x="1309009" y="2607059"/>
                  <a:ext cx="2221992"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309008" y="251561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46081" y="2515619"/>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TextBox 17"/>
                  <p:cNvSpPr txBox="1"/>
                  <p:nvPr/>
                </p:nvSpPr>
                <p:spPr>
                  <a:xfrm>
                    <a:off x="2305535" y="2271262"/>
                    <a:ext cx="3259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𝑎</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2305535" y="2271262"/>
                    <a:ext cx="325987" cy="276999"/>
                  </a:xfrm>
                  <a:prstGeom prst="rect">
                    <a:avLst/>
                  </a:prstGeom>
                  <a:blipFill>
                    <a:blip r:embed="rId5"/>
                    <a:stretch>
                      <a:fillRect l="-18868" t="-13462" r="-37736" b="-36538"/>
                    </a:stretch>
                  </a:blipFill>
                </p:spPr>
                <p:txBody>
                  <a:bodyPr/>
                  <a:lstStyle/>
                  <a:p>
                    <a:r>
                      <a:rPr lang="en-US">
                        <a:noFill/>
                      </a:rPr>
                      <a:t> </a:t>
                    </a:r>
                  </a:p>
                </p:txBody>
              </p:sp>
            </mc:Fallback>
          </mc:AlternateContent>
        </p:grpSp>
        <p:cxnSp>
          <p:nvCxnSpPr>
            <p:cNvPr id="3" name="Straight Connector 2"/>
            <p:cNvCxnSpPr/>
            <p:nvPr/>
          </p:nvCxnSpPr>
          <p:spPr>
            <a:xfrm flipV="1">
              <a:off x="1224116" y="2685787"/>
              <a:ext cx="2396613" cy="17168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400815" y="3561142"/>
              <a:ext cx="10058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3273095" y="3145325"/>
                  <a:ext cx="199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273095" y="3145325"/>
                  <a:ext cx="199349" cy="276999"/>
                </a:xfrm>
                <a:prstGeom prst="rect">
                  <a:avLst/>
                </a:prstGeom>
                <a:blipFill>
                  <a:blip r:embed="rId6"/>
                  <a:stretch>
                    <a:fillRect l="-75000" t="-2941" r="-70833" b="-79412"/>
                  </a:stretch>
                </a:blipFill>
              </p:spPr>
              <p:txBody>
                <a:bodyPr/>
                <a:lstStyle/>
                <a:p>
                  <a:r>
                    <a:rPr lang="en-US">
                      <a:noFill/>
                    </a:rPr>
                    <a:t> </a:t>
                  </a:r>
                </a:p>
              </p:txBody>
            </p:sp>
          </mc:Fallback>
        </mc:AlternateContent>
        <p:sp>
          <p:nvSpPr>
            <p:cNvPr id="8" name="Arc 7"/>
            <p:cNvSpPr/>
            <p:nvPr/>
          </p:nvSpPr>
          <p:spPr>
            <a:xfrm>
              <a:off x="2315892" y="2795421"/>
              <a:ext cx="925009" cy="1236659"/>
            </a:xfrm>
            <a:prstGeom prst="arc">
              <a:avLst>
                <a:gd name="adj1" fmla="val 18772542"/>
                <a:gd name="adj2" fmla="val 89630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2" name="TextBox 41"/>
              <p:cNvSpPr txBox="1"/>
              <p:nvPr/>
            </p:nvSpPr>
            <p:spPr>
              <a:xfrm>
                <a:off x="5033534" y="1291477"/>
                <a:ext cx="3226524" cy="570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5033534" y="1291477"/>
                <a:ext cx="3226524" cy="5704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5556864" y="2078626"/>
                <a:ext cx="1944186"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m:t>
                          </m:r>
                        </m:sub>
                      </m:sSub>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r>
                            <a:rPr lang="en-US" b="0" i="1" smtClean="0">
                              <a:latin typeface="Cambria Math" panose="02040503050406030204" pitchFamily="18" charset="0"/>
                            </a:rPr>
                            <m:t>𝑎</m:t>
                          </m:r>
                        </m:e>
                      </m:rad>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1" smtClean="0">
                                  <a:latin typeface="Cambria Math" panose="02040503050406030204" pitchFamily="18" charset="0"/>
                                </a:rPr>
                                <m:t>2</m:t>
                              </m:r>
                            </m:sup>
                          </m:sSup>
                        </m:fName>
                        <m:e>
                          <m:r>
                            <a:rPr lang="en-US" b="0" i="1" smtClean="0">
                              <a:latin typeface="Cambria Math" panose="02040503050406030204" pitchFamily="18" charset="0"/>
                            </a:rPr>
                            <m:t>𝛽</m:t>
                          </m:r>
                        </m:e>
                      </m:func>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5556864" y="2078626"/>
                <a:ext cx="1944186" cy="280077"/>
              </a:xfrm>
              <a:prstGeom prst="rect">
                <a:avLst/>
              </a:prstGeom>
              <a:blipFill>
                <a:blip r:embed="rId8"/>
                <a:stretch>
                  <a:fillRect l="-2516" t="-2174" r="-3774" b="-34783"/>
                </a:stretch>
              </a:blipFill>
            </p:spPr>
            <p:txBody>
              <a:bodyPr/>
              <a:lstStyle/>
              <a:p>
                <a:r>
                  <a:rPr lang="en-US">
                    <a:noFill/>
                  </a:rPr>
                  <a:t> </a:t>
                </a:r>
              </a:p>
            </p:txBody>
          </p:sp>
        </mc:Fallback>
      </mc:AlternateContent>
      <p:sp>
        <p:nvSpPr>
          <p:cNvPr id="44" name="TextBox 43"/>
          <p:cNvSpPr txBox="1"/>
          <p:nvPr/>
        </p:nvSpPr>
        <p:spPr>
          <a:xfrm>
            <a:off x="4293765" y="889187"/>
            <a:ext cx="2479718" cy="369332"/>
          </a:xfrm>
          <a:prstGeom prst="rect">
            <a:avLst/>
          </a:prstGeom>
          <a:noFill/>
        </p:spPr>
        <p:txBody>
          <a:bodyPr wrap="none" rtlCol="0">
            <a:spAutoFit/>
          </a:bodyPr>
          <a:lstStyle/>
          <a:p>
            <a:r>
              <a:rPr lang="en-US" dirty="0" smtClean="0"/>
              <a:t>Mixed mode stress field:</a:t>
            </a:r>
            <a:endParaRPr lang="en-US" dirty="0"/>
          </a:p>
        </p:txBody>
      </p:sp>
      <mc:AlternateContent xmlns:mc="http://schemas.openxmlformats.org/markup-compatibility/2006" xmlns:a14="http://schemas.microsoft.com/office/drawing/2010/main">
        <mc:Choice Requires="a14">
          <p:sp>
            <p:nvSpPr>
              <p:cNvPr id="69" name="TextBox 68"/>
              <p:cNvSpPr txBox="1"/>
              <p:nvPr/>
            </p:nvSpPr>
            <p:spPr>
              <a:xfrm>
                <a:off x="5556864" y="2450851"/>
                <a:ext cx="2410403"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m:t>
                          </m:r>
                        </m:sub>
                      </m:sSub>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r>
                            <a:rPr lang="en-US" b="0" i="1" smtClean="0">
                              <a:latin typeface="Cambria Math" panose="02040503050406030204" pitchFamily="18" charset="0"/>
                            </a:rPr>
                            <m:t>𝑎</m:t>
                          </m:r>
                        </m:e>
                      </m:ra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𝛽</m:t>
                          </m:r>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𝛽</m:t>
                          </m:r>
                        </m:e>
                      </m:func>
                    </m:oMath>
                  </m:oMathPara>
                </a14:m>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5556864" y="2450851"/>
                <a:ext cx="2410403" cy="280077"/>
              </a:xfrm>
              <a:prstGeom prst="rect">
                <a:avLst/>
              </a:prstGeom>
              <a:blipFill>
                <a:blip r:embed="rId9"/>
                <a:stretch>
                  <a:fillRect l="-2025" r="-2785" b="-34783"/>
                </a:stretch>
              </a:blipFill>
            </p:spPr>
            <p:txBody>
              <a:bodyPr/>
              <a:lstStyle/>
              <a:p>
                <a:r>
                  <a:rPr lang="en-US">
                    <a:noFill/>
                  </a:rPr>
                  <a:t> </a:t>
                </a:r>
              </a:p>
            </p:txBody>
          </p:sp>
        </mc:Fallback>
      </mc:AlternateContent>
      <p:sp>
        <p:nvSpPr>
          <p:cNvPr id="45" name="TextBox 44"/>
          <p:cNvSpPr txBox="1"/>
          <p:nvPr/>
        </p:nvSpPr>
        <p:spPr>
          <a:xfrm>
            <a:off x="4293765" y="2940677"/>
            <a:ext cx="2043060" cy="369332"/>
          </a:xfrm>
          <a:prstGeom prst="rect">
            <a:avLst/>
          </a:prstGeom>
          <a:noFill/>
        </p:spPr>
        <p:txBody>
          <a:bodyPr wrap="none" rtlCol="0">
            <a:spAutoFit/>
          </a:bodyPr>
          <a:lstStyle/>
          <a:p>
            <a:r>
              <a:rPr lang="en-US" dirty="0" smtClean="0"/>
              <a:t>Energy release rate:</a:t>
            </a:r>
            <a:endParaRPr lang="en-US" dirty="0"/>
          </a:p>
        </p:txBody>
      </p:sp>
      <mc:AlternateContent xmlns:mc="http://schemas.openxmlformats.org/markup-compatibility/2006" xmlns:a14="http://schemas.microsoft.com/office/drawing/2010/main">
        <mc:Choice Requires="a14">
          <p:sp>
            <p:nvSpPr>
              <p:cNvPr id="60" name="TextBox 59"/>
              <p:cNvSpPr txBox="1"/>
              <p:nvPr/>
            </p:nvSpPr>
            <p:spPr>
              <a:xfrm>
                <a:off x="5930190" y="3447960"/>
                <a:ext cx="1433213" cy="55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up>
                              <m:r>
                                <a:rPr lang="en-US" b="0" i="1" smtClean="0">
                                  <a:latin typeface="Cambria Math" panose="02040503050406030204" pitchFamily="18" charset="0"/>
                                </a:rPr>
                                <m:t>2</m:t>
                              </m:r>
                            </m:sup>
                          </m:sSubSup>
                        </m:num>
                        <m:den>
                          <m:r>
                            <a:rPr lang="en-US" b="0" i="1" smtClean="0">
                              <a:latin typeface="Cambria Math" panose="02040503050406030204" pitchFamily="18" charset="0"/>
                            </a:rPr>
                            <m:t>𝐸</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𝑐</m:t>
                          </m:r>
                        </m:sub>
                      </m:sSub>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5930190" y="3447960"/>
                <a:ext cx="1433213" cy="558423"/>
              </a:xfrm>
              <a:prstGeom prst="rect">
                <a:avLst/>
              </a:prstGeom>
              <a:blipFill>
                <a:blip r:embed="rId10"/>
                <a:stretch>
                  <a:fillRect/>
                </a:stretch>
              </a:blipFill>
            </p:spPr>
            <p:txBody>
              <a:bodyPr/>
              <a:lstStyle/>
              <a:p>
                <a:r>
                  <a:rPr lang="en-US">
                    <a:noFill/>
                  </a:rPr>
                  <a:t> </a:t>
                </a:r>
              </a:p>
            </p:txBody>
          </p:sp>
        </mc:Fallback>
      </mc:AlternateContent>
      <p:grpSp>
        <p:nvGrpSpPr>
          <p:cNvPr id="71" name="Group 70"/>
          <p:cNvGrpSpPr>
            <a:grpSpLocks noChangeAspect="1"/>
          </p:cNvGrpSpPr>
          <p:nvPr/>
        </p:nvGrpSpPr>
        <p:grpSpPr>
          <a:xfrm>
            <a:off x="783717" y="4479357"/>
            <a:ext cx="2708971" cy="1430896"/>
            <a:chOff x="1249928" y="4818295"/>
            <a:chExt cx="1914007" cy="1010990"/>
          </a:xfrm>
        </p:grpSpPr>
        <p:sp>
          <p:nvSpPr>
            <p:cNvPr id="70" name="Oval 69"/>
            <p:cNvSpPr/>
            <p:nvPr/>
          </p:nvSpPr>
          <p:spPr>
            <a:xfrm>
              <a:off x="1249928" y="5368349"/>
              <a:ext cx="1672540" cy="68963"/>
            </a:xfrm>
            <a:prstGeom prst="ellipse">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p:cNvCxnSpPr/>
            <p:nvPr/>
          </p:nvCxnSpPr>
          <p:spPr>
            <a:xfrm>
              <a:off x="1761040" y="5194571"/>
              <a:ext cx="731520" cy="0"/>
            </a:xfrm>
            <a:prstGeom prst="straightConnector1">
              <a:avLst/>
            </a:prstGeom>
            <a:ln w="2540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1700982" y="5619345"/>
              <a:ext cx="731520" cy="0"/>
            </a:xfrm>
            <a:prstGeom prst="straightConnector1">
              <a:avLst/>
            </a:prstGeom>
            <a:ln w="25400">
              <a:solidFill>
                <a:srgbClr val="0000FF"/>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16200000">
              <a:off x="1952744" y="5145444"/>
              <a:ext cx="323032" cy="0"/>
            </a:xfrm>
            <a:prstGeom prst="straightConnector1">
              <a:avLst/>
            </a:prstGeom>
            <a:ln w="2540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5400000" flipV="1">
              <a:off x="1951675" y="5667769"/>
              <a:ext cx="323032" cy="0"/>
            </a:xfrm>
            <a:prstGeom prst="straightConnector1">
              <a:avLst/>
            </a:prstGeom>
            <a:ln w="2540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498878" y="5060991"/>
              <a:ext cx="665057" cy="260949"/>
            </a:xfrm>
            <a:prstGeom prst="rect">
              <a:avLst/>
            </a:prstGeom>
            <a:noFill/>
          </p:spPr>
          <p:txBody>
            <a:bodyPr wrap="none" rtlCol="0">
              <a:spAutoFit/>
            </a:bodyPr>
            <a:lstStyle/>
            <a:p>
              <a:r>
                <a:rPr lang="en-US" b="1" dirty="0" smtClean="0">
                  <a:solidFill>
                    <a:srgbClr val="0000FF"/>
                  </a:solidFill>
                </a:rPr>
                <a:t>Mode-II</a:t>
              </a:r>
              <a:endParaRPr lang="en-US" b="1" dirty="0">
                <a:solidFill>
                  <a:srgbClr val="0000FF"/>
                </a:solidFill>
              </a:endParaRPr>
            </a:p>
          </p:txBody>
        </p:sp>
        <p:sp>
          <p:nvSpPr>
            <p:cNvPr id="77" name="TextBox 76"/>
            <p:cNvSpPr txBox="1"/>
            <p:nvPr/>
          </p:nvSpPr>
          <p:spPr>
            <a:xfrm>
              <a:off x="1511726" y="4818295"/>
              <a:ext cx="647588" cy="260949"/>
            </a:xfrm>
            <a:prstGeom prst="rect">
              <a:avLst/>
            </a:prstGeom>
            <a:noFill/>
          </p:spPr>
          <p:txBody>
            <a:bodyPr wrap="square" rtlCol="0">
              <a:spAutoFit/>
            </a:bodyPr>
            <a:lstStyle/>
            <a:p>
              <a:r>
                <a:rPr lang="en-US" b="1" dirty="0" smtClean="0">
                  <a:solidFill>
                    <a:srgbClr val="008000"/>
                  </a:solidFill>
                </a:rPr>
                <a:t>Mode-I</a:t>
              </a:r>
              <a:endParaRPr lang="en-US" b="1" dirty="0">
                <a:solidFill>
                  <a:srgbClr val="008000"/>
                </a:solidFill>
              </a:endParaRPr>
            </a:p>
          </p:txBody>
        </p:sp>
      </p:grpSp>
      <p:grpSp>
        <p:nvGrpSpPr>
          <p:cNvPr id="101" name="Group 100"/>
          <p:cNvGrpSpPr/>
          <p:nvPr/>
        </p:nvGrpSpPr>
        <p:grpSpPr>
          <a:xfrm>
            <a:off x="4862050" y="4897998"/>
            <a:ext cx="2651760" cy="966013"/>
            <a:chOff x="5131598" y="4713784"/>
            <a:chExt cx="2651760" cy="966013"/>
          </a:xfrm>
        </p:grpSpPr>
        <p:grpSp>
          <p:nvGrpSpPr>
            <p:cNvPr id="95" name="Group 94"/>
            <p:cNvGrpSpPr/>
            <p:nvPr/>
          </p:nvGrpSpPr>
          <p:grpSpPr>
            <a:xfrm>
              <a:off x="5557772" y="4713784"/>
              <a:ext cx="1963642" cy="699104"/>
              <a:chOff x="5616482" y="4578461"/>
              <a:chExt cx="1963642" cy="699104"/>
            </a:xfrm>
          </p:grpSpPr>
          <p:cxnSp>
            <p:nvCxnSpPr>
              <p:cNvPr id="88" name="Straight Connector 87"/>
              <p:cNvCxnSpPr/>
              <p:nvPr/>
            </p:nvCxnSpPr>
            <p:spPr>
              <a:xfrm>
                <a:off x="5616482" y="5011916"/>
                <a:ext cx="1353894" cy="853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635938" y="5192187"/>
                <a:ext cx="1353894" cy="853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6970376" y="4578461"/>
                <a:ext cx="609748" cy="51443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6989832" y="4602366"/>
                <a:ext cx="590292" cy="5990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p:cNvCxnSpPr/>
            <p:nvPr/>
          </p:nvCxnSpPr>
          <p:spPr>
            <a:xfrm>
              <a:off x="5131598" y="5272067"/>
              <a:ext cx="265176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a:off x="6656026" y="4765397"/>
              <a:ext cx="914400" cy="914400"/>
            </a:xfrm>
            <a:prstGeom prst="arc">
              <a:avLst>
                <a:gd name="adj1" fmla="val 18552425"/>
                <a:gd name="adj2" fmla="val 33081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TextBox 98"/>
                <p:cNvSpPr txBox="1"/>
                <p:nvPr/>
              </p:nvSpPr>
              <p:spPr>
                <a:xfrm>
                  <a:off x="7589882" y="4848689"/>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99" name="TextBox 98"/>
                <p:cNvSpPr txBox="1">
                  <a:spLocks noRot="1" noChangeAspect="1" noMove="1" noResize="1" noEditPoints="1" noAdjustHandles="1" noChangeArrowheads="1" noChangeShapeType="1" noTextEdit="1"/>
                </p:cNvSpPr>
                <p:nvPr/>
              </p:nvSpPr>
              <p:spPr>
                <a:xfrm>
                  <a:off x="7589882" y="4848689"/>
                  <a:ext cx="189474" cy="276999"/>
                </a:xfrm>
                <a:prstGeom prst="rect">
                  <a:avLst/>
                </a:prstGeom>
                <a:blipFill>
                  <a:blip r:embed="rId11"/>
                  <a:stretch>
                    <a:fillRect l="-32258" r="-22581" b="-6667"/>
                  </a:stretch>
                </a:blipFill>
              </p:spPr>
              <p:txBody>
                <a:bodyPr/>
                <a:lstStyle/>
                <a:p>
                  <a:r>
                    <a:rPr lang="en-US">
                      <a:noFill/>
                    </a:rPr>
                    <a:t> </a:t>
                  </a:r>
                </a:p>
              </p:txBody>
            </p:sp>
          </mc:Fallback>
        </mc:AlternateContent>
      </p:grpSp>
      <p:sp>
        <p:nvSpPr>
          <p:cNvPr id="100" name="TextBox 99"/>
          <p:cNvSpPr txBox="1"/>
          <p:nvPr/>
        </p:nvSpPr>
        <p:spPr>
          <a:xfrm>
            <a:off x="4293765" y="4221502"/>
            <a:ext cx="4448077" cy="369332"/>
          </a:xfrm>
          <a:prstGeom prst="rect">
            <a:avLst/>
          </a:prstGeom>
          <a:noFill/>
        </p:spPr>
        <p:txBody>
          <a:bodyPr wrap="none" rtlCol="0">
            <a:spAutoFit/>
          </a:bodyPr>
          <a:lstStyle/>
          <a:p>
            <a:r>
              <a:rPr lang="en-US" dirty="0" smtClean="0"/>
              <a:t>Mixed mode loading can lead to crack kinking</a:t>
            </a:r>
            <a:endParaRPr lang="en-US" dirty="0"/>
          </a:p>
        </p:txBody>
      </p:sp>
    </p:spTree>
    <p:extLst>
      <p:ext uri="{BB962C8B-B14F-4D97-AF65-F5344CB8AC3E}">
        <p14:creationId xmlns:p14="http://schemas.microsoft.com/office/powerpoint/2010/main" val="42783820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561356" y="1528671"/>
            <a:ext cx="6274783" cy="2424254"/>
            <a:chOff x="2287326" y="1436638"/>
            <a:chExt cx="6274783" cy="2424254"/>
          </a:xfrm>
        </p:grpSpPr>
        <p:grpSp>
          <p:nvGrpSpPr>
            <p:cNvPr id="34" name="Group 33"/>
            <p:cNvGrpSpPr/>
            <p:nvPr/>
          </p:nvGrpSpPr>
          <p:grpSpPr>
            <a:xfrm>
              <a:off x="2287326" y="1436638"/>
              <a:ext cx="6274783" cy="2380719"/>
              <a:chOff x="-1352711" y="1414946"/>
              <a:chExt cx="6274783" cy="2380719"/>
            </a:xfrm>
          </p:grpSpPr>
          <p:grpSp>
            <p:nvGrpSpPr>
              <p:cNvPr id="4" name="Group 3"/>
              <p:cNvGrpSpPr/>
              <p:nvPr/>
            </p:nvGrpSpPr>
            <p:grpSpPr>
              <a:xfrm>
                <a:off x="-1352711" y="2714022"/>
                <a:ext cx="4231766" cy="340468"/>
                <a:chOff x="-457767" y="2247090"/>
                <a:chExt cx="4231766" cy="340468"/>
              </a:xfrm>
            </p:grpSpPr>
            <p:sp>
              <p:nvSpPr>
                <p:cNvPr id="20" name="Oval 19"/>
                <p:cNvSpPr>
                  <a:spLocks noChangeAspect="1"/>
                </p:cNvSpPr>
                <p:nvPr/>
              </p:nvSpPr>
              <p:spPr>
                <a:xfrm>
                  <a:off x="-432241" y="2329845"/>
                  <a:ext cx="4206240" cy="173428"/>
                </a:xfrm>
                <a:prstGeom prst="ellipse">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57767" y="2247090"/>
                  <a:ext cx="2750653" cy="3404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p:cNvCxnSpPr>
                <a:stCxn id="20" idx="6"/>
              </p:cNvCxnSpPr>
              <p:nvPr/>
            </p:nvCxnSpPr>
            <p:spPr>
              <a:xfrm>
                <a:off x="2879055" y="2883491"/>
                <a:ext cx="128016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879055" y="1507792"/>
                <a:ext cx="0" cy="137160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flipV="1">
                <a:off x="4540644" y="2499837"/>
                <a:ext cx="0" cy="76285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559346" y="141494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559346" y="1414946"/>
                    <a:ext cx="281424" cy="276999"/>
                  </a:xfrm>
                  <a:prstGeom prst="rect">
                    <a:avLst/>
                  </a:prstGeom>
                  <a:blipFill>
                    <a:blip r:embed="rId3"/>
                    <a:stretch>
                      <a:fillRect l="-13043"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630590" y="2950749"/>
                    <a:ext cx="2814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4630590" y="2950749"/>
                    <a:ext cx="281424" cy="276999"/>
                  </a:xfrm>
                  <a:prstGeom prst="rect">
                    <a:avLst/>
                  </a:prstGeom>
                  <a:blipFill>
                    <a:blip r:embed="rId4"/>
                    <a:stretch>
                      <a:fillRect l="-10870" r="-6522" b="-15556"/>
                    </a:stretch>
                  </a:blipFill>
                </p:spPr>
                <p:txBody>
                  <a:bodyPr/>
                  <a:lstStyle/>
                  <a:p>
                    <a:r>
                      <a:rPr lang="en-US">
                        <a:noFill/>
                      </a:rPr>
                      <a:t> </a:t>
                    </a:r>
                  </a:p>
                </p:txBody>
              </p:sp>
            </mc:Fallback>
          </mc:AlternateContent>
          <p:sp>
            <p:nvSpPr>
              <p:cNvPr id="21" name="Oval 20"/>
              <p:cNvSpPr/>
              <p:nvPr/>
            </p:nvSpPr>
            <p:spPr>
              <a:xfrm>
                <a:off x="1974382" y="1966865"/>
                <a:ext cx="1828800" cy="1828800"/>
              </a:xfrm>
              <a:prstGeom prst="ellips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2700000">
                <a:off x="3417967" y="2131336"/>
                <a:ext cx="182880" cy="182880"/>
              </a:xfrm>
              <a:prstGeom prst="rect">
                <a:avLst/>
              </a:prstGeom>
              <a:solidFill>
                <a:schemeClr val="accent6">
                  <a:lumMod val="40000"/>
                  <a:lumOff val="60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0" idx="6"/>
                <a:endCxn id="22" idx="1"/>
              </p:cNvCxnSpPr>
              <p:nvPr/>
            </p:nvCxnSpPr>
            <p:spPr>
              <a:xfrm flipV="1">
                <a:off x="2879055" y="2287434"/>
                <a:ext cx="565694" cy="596057"/>
              </a:xfrm>
              <a:prstGeom prst="line">
                <a:avLst/>
              </a:prstGeom>
              <a:ln w="254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572560" y="2282640"/>
                <a:ext cx="274320" cy="274320"/>
              </a:xfrm>
              <a:prstGeom prst="straightConnector1">
                <a:avLst/>
              </a:prstGeom>
              <a:ln w="2540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3174103" y="1877111"/>
                <a:ext cx="274320" cy="274320"/>
              </a:xfrm>
              <a:prstGeom prst="straightConnector1">
                <a:avLst/>
              </a:prstGeom>
              <a:ln w="25400">
                <a:solidFill>
                  <a:srgbClr val="008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3307720" y="1695825"/>
                    <a:ext cx="9689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𝜃𝜃</m:t>
                                      </m:r>
                                    </m:sub>
                                  </m:sSub>
                                </m:e>
                              </m:d>
                            </m:e>
                            <m:sub>
                              <m:r>
                                <a:rPr lang="en-US" b="0" i="1" smtClean="0">
                                  <a:latin typeface="Cambria Math" panose="02040503050406030204" pitchFamily="18" charset="0"/>
                                </a:rPr>
                                <m:t>𝑚𝑎𝑥</m:t>
                              </m:r>
                            </m:sub>
                          </m:sSub>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3307720" y="1695825"/>
                    <a:ext cx="968983" cy="276999"/>
                  </a:xfrm>
                  <a:prstGeom prst="rect">
                    <a:avLst/>
                  </a:prstGeom>
                  <a:blipFill>
                    <a:blip r:embed="rId5"/>
                    <a:stretch>
                      <a:fillRect r="-629" b="-17778"/>
                    </a:stretch>
                  </a:blipFill>
                </p:spPr>
                <p:txBody>
                  <a:bodyPr/>
                  <a:lstStyle/>
                  <a:p>
                    <a:r>
                      <a:rPr lang="en-US">
                        <a:noFill/>
                      </a:rPr>
                      <a:t> </a:t>
                    </a:r>
                  </a:p>
                </p:txBody>
              </p:sp>
            </mc:Fallback>
          </mc:AlternateContent>
          <p:sp>
            <p:nvSpPr>
              <p:cNvPr id="32" name="Arc 31"/>
              <p:cNvSpPr/>
              <p:nvPr/>
            </p:nvSpPr>
            <p:spPr>
              <a:xfrm>
                <a:off x="2486853" y="2422192"/>
                <a:ext cx="914400" cy="914400"/>
              </a:xfrm>
              <a:prstGeom prst="arc">
                <a:avLst>
                  <a:gd name="adj1" fmla="val 18542133"/>
                  <a:gd name="adj2" fmla="val 0"/>
                </a:avLst>
              </a:prstGeom>
              <a:ln w="12700">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Rectangle 32"/>
                  <p:cNvSpPr/>
                  <p:nvPr/>
                </p:nvSpPr>
                <p:spPr>
                  <a:xfrm>
                    <a:off x="3307720" y="2525692"/>
                    <a:ext cx="4699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smtClean="0">
                                  <a:latin typeface="Cambria Math" panose="02040503050406030204" pitchFamily="18" charset="0"/>
                                </a:rPr>
                                <m:t>𝜃</m:t>
                              </m:r>
                            </m:e>
                            <m:sup>
                              <m:r>
                                <a:rPr lang="en-US" b="0" i="1" smtClean="0">
                                  <a:latin typeface="Cambria Math" panose="02040503050406030204" pitchFamily="18" charset="0"/>
                                </a:rPr>
                                <m:t>∗</m:t>
                              </m:r>
                            </m:sup>
                          </m:sSup>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3307720" y="2525692"/>
                    <a:ext cx="469936" cy="369332"/>
                  </a:xfrm>
                  <a:prstGeom prst="rect">
                    <a:avLst/>
                  </a:prstGeom>
                  <a:blipFill>
                    <a:blip r:embed="rId6"/>
                    <a:stretch>
                      <a:fillRect/>
                    </a:stretch>
                  </a:blipFill>
                </p:spPr>
                <p:txBody>
                  <a:bodyPr/>
                  <a:lstStyle/>
                  <a:p>
                    <a:r>
                      <a:rPr lang="en-US">
                        <a:noFill/>
                      </a:rPr>
                      <a:t> </a:t>
                    </a:r>
                  </a:p>
                </p:txBody>
              </p:sp>
            </mc:Fallback>
          </mc:AlternateContent>
        </p:grpSp>
        <p:sp>
          <p:nvSpPr>
            <p:cNvPr id="47" name="Rectangle 46"/>
            <p:cNvSpPr/>
            <p:nvPr/>
          </p:nvSpPr>
          <p:spPr>
            <a:xfrm>
              <a:off x="5105480" y="3196193"/>
              <a:ext cx="2750653" cy="6646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cxnSp>
          <p:nvCxnSpPr>
            <p:cNvPr id="45" name="Straight Connector 44"/>
            <p:cNvCxnSpPr/>
            <p:nvPr/>
          </p:nvCxnSpPr>
          <p:spPr>
            <a:xfrm flipH="1">
              <a:off x="6690395" y="2665729"/>
              <a:ext cx="79215" cy="5143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82242" y="3144136"/>
              <a:ext cx="1895519" cy="369332"/>
            </a:xfrm>
            <a:prstGeom prst="rect">
              <a:avLst/>
            </a:prstGeom>
            <a:noFill/>
          </p:spPr>
          <p:txBody>
            <a:bodyPr wrap="none" rtlCol="0">
              <a:spAutoFit/>
            </a:bodyPr>
            <a:lstStyle/>
            <a:p>
              <a:r>
                <a:rPr lang="en-US" dirty="0" smtClean="0"/>
                <a:t>altered crack path</a:t>
              </a:r>
              <a:endParaRPr lang="en-US" dirty="0"/>
            </a:p>
          </p:txBody>
        </p:sp>
      </p:grpSp>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40</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2" name="TextBox 1"/>
          <p:cNvSpPr txBox="1"/>
          <p:nvPr/>
        </p:nvSpPr>
        <p:spPr>
          <a:xfrm>
            <a:off x="449548" y="998162"/>
            <a:ext cx="7349704" cy="369332"/>
          </a:xfrm>
          <a:prstGeom prst="rect">
            <a:avLst/>
          </a:prstGeom>
          <a:noFill/>
        </p:spPr>
        <p:txBody>
          <a:bodyPr wrap="none" rtlCol="0">
            <a:spAutoFit/>
          </a:bodyPr>
          <a:lstStyle/>
          <a:p>
            <a:r>
              <a:rPr lang="en-US" dirty="0" smtClean="0"/>
              <a:t>How can we predict crack kinking? Maximum hoop (opening) stress criterion</a:t>
            </a:r>
            <a:endParaRPr lang="en-US" dirty="0"/>
          </a:p>
        </p:txBody>
      </p:sp>
      <mc:AlternateContent xmlns:mc="http://schemas.openxmlformats.org/markup-compatibility/2006" xmlns:a14="http://schemas.microsoft.com/office/drawing/2010/main">
        <mc:Choice Requires="a14">
          <p:sp>
            <p:nvSpPr>
              <p:cNvPr id="43" name="TextBox 42"/>
              <p:cNvSpPr txBox="1"/>
              <p:nvPr/>
            </p:nvSpPr>
            <p:spPr>
              <a:xfrm>
                <a:off x="948094" y="1449249"/>
                <a:ext cx="3226524" cy="570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948094" y="1449249"/>
                <a:ext cx="3226524" cy="570413"/>
              </a:xfrm>
              <a:prstGeom prst="rect">
                <a:avLst/>
              </a:prstGeom>
              <a:blipFill>
                <a:blip r:embed="rId8"/>
                <a:stretch>
                  <a:fillRect/>
                </a:stretch>
              </a:blipFill>
            </p:spPr>
            <p:txBody>
              <a:bodyPr/>
              <a:lstStyle/>
              <a:p>
                <a:r>
                  <a:rPr lang="en-US">
                    <a:noFill/>
                  </a:rPr>
                  <a:t> </a:t>
                </a:r>
              </a:p>
            </p:txBody>
          </p:sp>
        </mc:Fallback>
      </mc:AlternateContent>
      <p:sp>
        <p:nvSpPr>
          <p:cNvPr id="35" name="TextBox 34"/>
          <p:cNvSpPr txBox="1"/>
          <p:nvPr/>
        </p:nvSpPr>
        <p:spPr>
          <a:xfrm>
            <a:off x="449548" y="2184920"/>
            <a:ext cx="5066713" cy="369332"/>
          </a:xfrm>
          <a:prstGeom prst="rect">
            <a:avLst/>
          </a:prstGeom>
          <a:noFill/>
        </p:spPr>
        <p:txBody>
          <a:bodyPr wrap="square" rtlCol="0">
            <a:spAutoFit/>
          </a:bodyPr>
          <a:lstStyle/>
          <a:p>
            <a:r>
              <a:rPr lang="en-US" dirty="0" smtClean="0"/>
              <a:t>Express the stress field in terms of the Hoop stress:</a:t>
            </a:r>
            <a:endParaRPr lang="en-US" dirty="0"/>
          </a:p>
        </p:txBody>
      </p:sp>
      <mc:AlternateContent xmlns:mc="http://schemas.openxmlformats.org/markup-compatibility/2006" xmlns:a14="http://schemas.microsoft.com/office/drawing/2010/main">
        <mc:Choice Requires="a14">
          <p:sp>
            <p:nvSpPr>
              <p:cNvPr id="37" name="TextBox 36"/>
              <p:cNvSpPr txBox="1"/>
              <p:nvPr/>
            </p:nvSpPr>
            <p:spPr>
              <a:xfrm>
                <a:off x="610863" y="2621900"/>
                <a:ext cx="3431902" cy="893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𝑟</m:t>
                              </m:r>
                            </m:e>
                          </m:rad>
                        </m:den>
                      </m:f>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rPr>
                                    <m:t>𝜃</m:t>
                                  </m:r>
                                </m:num>
                                <m:den>
                                  <m:r>
                                    <a:rPr lang="en-US" b="0" i="1" smtClean="0">
                                      <a:latin typeface="Cambria Math" panose="02040503050406030204" pitchFamily="18" charset="0"/>
                                    </a:rPr>
                                    <m:t>2</m:t>
                                  </m:r>
                                </m:den>
                              </m:f>
                            </m:e>
                          </m:func>
                        </m:e>
                      </m:d>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a:p>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610863" y="2621900"/>
                <a:ext cx="3431902" cy="893386"/>
              </a:xfrm>
              <a:prstGeom prst="rect">
                <a:avLst/>
              </a:prstGeom>
              <a:blipFill>
                <a:blip r:embed="rId9"/>
                <a:stretch>
                  <a:fillRect/>
                </a:stretch>
              </a:blipFill>
            </p:spPr>
            <p:txBody>
              <a:bodyPr/>
              <a:lstStyle/>
              <a:p>
                <a:r>
                  <a:rPr lang="en-US">
                    <a:noFill/>
                  </a:rPr>
                  <a:t> </a:t>
                </a:r>
              </a:p>
            </p:txBody>
          </p:sp>
        </mc:Fallback>
      </mc:AlternateContent>
      <p:sp>
        <p:nvSpPr>
          <p:cNvPr id="38" name="TextBox 37"/>
          <p:cNvSpPr txBox="1"/>
          <p:nvPr/>
        </p:nvSpPr>
        <p:spPr>
          <a:xfrm>
            <a:off x="449548" y="4280686"/>
            <a:ext cx="3114699" cy="369332"/>
          </a:xfrm>
          <a:prstGeom prst="rect">
            <a:avLst/>
          </a:prstGeom>
          <a:noFill/>
        </p:spPr>
        <p:txBody>
          <a:bodyPr wrap="none" rtlCol="0">
            <a:spAutoFit/>
          </a:bodyPr>
          <a:lstStyle/>
          <a:p>
            <a:r>
              <a:rPr lang="en-US" dirty="0" smtClean="0"/>
              <a:t>Define a mode </a:t>
            </a:r>
            <a:r>
              <a:rPr lang="en-US" dirty="0" err="1" smtClean="0"/>
              <a:t>mixity</a:t>
            </a:r>
            <a:r>
              <a:rPr lang="en-US" dirty="0" smtClean="0"/>
              <a:t> measure:</a:t>
            </a:r>
            <a:endParaRPr lang="en-US" dirty="0"/>
          </a:p>
        </p:txBody>
      </p:sp>
      <mc:AlternateContent xmlns:mc="http://schemas.openxmlformats.org/markup-compatibility/2006" xmlns:a14="http://schemas.microsoft.com/office/drawing/2010/main">
        <mc:Choice Requires="a14">
          <p:sp>
            <p:nvSpPr>
              <p:cNvPr id="39" name="TextBox 38"/>
              <p:cNvSpPr txBox="1"/>
              <p:nvPr/>
            </p:nvSpPr>
            <p:spPr>
              <a:xfrm>
                <a:off x="3662652" y="4141606"/>
                <a:ext cx="1623521"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tan</m:t>
                              </m:r>
                            </m:e>
                            <m:sup>
                              <m:r>
                                <a:rPr lang="en-US" b="0" i="1" smtClean="0">
                                  <a:latin typeface="Cambria Math" panose="02040503050406030204" pitchFamily="18" charset="0"/>
                                </a:rPr>
                                <m:t>−1</m:t>
                              </m:r>
                            </m:sup>
                          </m:sSup>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den>
                              </m:f>
                            </m:e>
                          </m:d>
                        </m:e>
                      </m:func>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3662652" y="4141606"/>
                <a:ext cx="1623521" cy="6223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1488126" y="3281779"/>
                <a:ext cx="3728393"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𝐼𝐼</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𝑟</m:t>
                              </m:r>
                            </m:e>
                          </m:rad>
                        </m:den>
                      </m:f>
                      <m:d>
                        <m:dPr>
                          <m:begChr m:val="["/>
                          <m:endChr m:val="]"/>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4</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f>
                                <m:fPr>
                                  <m:ctrlPr>
                                    <a:rPr lang="en-US" i="1">
                                      <a:latin typeface="Cambria Math" panose="02040503050406030204" pitchFamily="18" charset="0"/>
                                    </a:rPr>
                                  </m:ctrlPr>
                                </m:fPr>
                                <m:num>
                                  <m:r>
                                    <a:rPr lang="en-US" i="1">
                                      <a:latin typeface="Cambria Math" panose="02040503050406030204" pitchFamily="18" charset="0"/>
                                    </a:rPr>
                                    <m:t>𝜃</m:t>
                                  </m:r>
                                </m:num>
                                <m:den>
                                  <m:r>
                                    <a:rPr lang="en-US" i="1">
                                      <a:latin typeface="Cambria Math" panose="02040503050406030204" pitchFamily="18" charset="0"/>
                                    </a:rPr>
                                    <m:t>2</m:t>
                                  </m:r>
                                </m:den>
                              </m:f>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4</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f>
                                <m:fPr>
                                  <m:ctrlPr>
                                    <a:rPr lang="en-US" i="1">
                                      <a:latin typeface="Cambria Math" panose="02040503050406030204" pitchFamily="18" charset="0"/>
                                    </a:rPr>
                                  </m:ctrlPr>
                                </m:fPr>
                                <m:num>
                                  <m:r>
                                    <a:rPr lang="en-US" i="1">
                                      <a:latin typeface="Cambria Math" panose="02040503050406030204" pitchFamily="18" charset="0"/>
                                    </a:rPr>
                                    <m:t>3</m:t>
                                  </m:r>
                                  <m:r>
                                    <a:rPr lang="en-US" i="1">
                                      <a:latin typeface="Cambria Math" panose="02040503050406030204" pitchFamily="18" charset="0"/>
                                    </a:rPr>
                                    <m:t>𝜃</m:t>
                                  </m:r>
                                </m:num>
                                <m:den>
                                  <m:r>
                                    <a:rPr lang="en-US" i="1">
                                      <a:latin typeface="Cambria Math" panose="02040503050406030204" pitchFamily="18" charset="0"/>
                                    </a:rPr>
                                    <m:t>2</m:t>
                                  </m:r>
                                </m:den>
                              </m:f>
                            </m:e>
                          </m:func>
                        </m:e>
                      </m:d>
                      <m:r>
                        <a:rPr lang="en-US" b="0" i="1" smtClean="0">
                          <a:latin typeface="Cambria Math" panose="02040503050406030204" pitchFamily="18" charset="0"/>
                        </a:rPr>
                        <m:t>      (∗)</m:t>
                      </m:r>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1488126" y="3281779"/>
                <a:ext cx="3728393" cy="7087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49548" y="4820316"/>
                <a:ext cx="3455818" cy="369332"/>
              </a:xfrm>
              <a:prstGeom prst="rect">
                <a:avLst/>
              </a:prstGeom>
              <a:noFill/>
            </p:spPr>
            <p:txBody>
              <a:bodyPr wrap="none" rtlCol="0">
                <a:spAutoFit/>
              </a:bodyPr>
              <a:lstStyle/>
              <a:p>
                <a:r>
                  <a:rPr lang="en-US" dirty="0" smtClean="0"/>
                  <a:t>The kink angle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oMath>
                </a14:m>
                <a:r>
                  <a:rPr lang="en-US" dirty="0" smtClean="0"/>
                  <a:t> is thus such that</a:t>
                </a:r>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449548" y="4820316"/>
                <a:ext cx="3455818" cy="369332"/>
              </a:xfrm>
              <a:prstGeom prst="rect">
                <a:avLst/>
              </a:prstGeom>
              <a:blipFill>
                <a:blip r:embed="rId12"/>
                <a:stretch>
                  <a:fillRect l="-1587"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2425710" y="5247352"/>
                <a:ext cx="1236942" cy="653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𝜃𝜃</m:t>
                                      </m:r>
                                    </m:sub>
                                  </m:sSub>
                                </m:num>
                                <m:den>
                                  <m:r>
                                    <a:rPr lang="en-US" b="0" i="1" smtClean="0">
                                      <a:latin typeface="Cambria Math" panose="02040503050406030204" pitchFamily="18" charset="0"/>
                                    </a:rPr>
                                    <m:t>𝜕𝜃</m:t>
                                  </m:r>
                                </m:den>
                              </m:f>
                            </m:e>
                          </m:d>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sub>
                      </m:sSub>
                      <m:r>
                        <a:rPr lang="en-US" b="0" i="1" smtClean="0">
                          <a:latin typeface="Cambria Math" panose="02040503050406030204" pitchFamily="18" charset="0"/>
                        </a:rPr>
                        <m:t>=0</m:t>
                      </m:r>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2425710" y="5247352"/>
                <a:ext cx="1236942" cy="653897"/>
              </a:xfrm>
              <a:prstGeom prst="rect">
                <a:avLst/>
              </a:prstGeom>
              <a:blipFill>
                <a:blip r:embed="rId13"/>
                <a:stretch>
                  <a:fillRect b="-935"/>
                </a:stretch>
              </a:blipFill>
            </p:spPr>
            <p:txBody>
              <a:bodyPr/>
              <a:lstStyle/>
              <a:p>
                <a:r>
                  <a:rPr lang="en-US">
                    <a:noFill/>
                  </a:rPr>
                  <a:t> </a:t>
                </a:r>
              </a:p>
            </p:txBody>
          </p:sp>
        </mc:Fallback>
      </mc:AlternateContent>
      <p:sp>
        <p:nvSpPr>
          <p:cNvPr id="53" name="TextBox 52"/>
          <p:cNvSpPr txBox="1"/>
          <p:nvPr/>
        </p:nvSpPr>
        <p:spPr>
          <a:xfrm>
            <a:off x="3944646" y="5357266"/>
            <a:ext cx="538930" cy="369332"/>
          </a:xfrm>
          <a:prstGeom prst="rect">
            <a:avLst/>
          </a:prstGeom>
          <a:noFill/>
        </p:spPr>
        <p:txBody>
          <a:bodyPr wrap="none" rtlCol="0">
            <a:spAutoFit/>
          </a:bodyPr>
          <a:lstStyle/>
          <a:p>
            <a:r>
              <a:rPr lang="en-US" dirty="0" smtClean="0"/>
              <a:t>and</a:t>
            </a:r>
            <a:endParaRPr lang="en-US" dirty="0"/>
          </a:p>
        </p:txBody>
      </p:sp>
      <mc:AlternateContent xmlns:mc="http://schemas.openxmlformats.org/markup-compatibility/2006" xmlns:a14="http://schemas.microsoft.com/office/drawing/2010/main">
        <mc:Choice Requires="a14">
          <p:sp>
            <p:nvSpPr>
              <p:cNvPr id="62" name="TextBox 61"/>
              <p:cNvSpPr txBox="1"/>
              <p:nvPr/>
            </p:nvSpPr>
            <p:spPr>
              <a:xfrm>
                <a:off x="4765570" y="5196280"/>
                <a:ext cx="1349344" cy="75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𝜃𝜃</m:t>
                                      </m:r>
                                    </m:sub>
                                  </m:sSub>
                                </m:num>
                                <m:den>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2</m:t>
                                      </m:r>
                                    </m:sup>
                                  </m:sSup>
                                </m:den>
                              </m:f>
                            </m:e>
                          </m:d>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sub>
                      </m:sSub>
                      <m:r>
                        <a:rPr lang="en-US" b="0" i="1" smtClean="0">
                          <a:latin typeface="Cambria Math" panose="02040503050406030204" pitchFamily="18" charset="0"/>
                        </a:rPr>
                        <m:t>&lt;0</m:t>
                      </m:r>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765570" y="5196280"/>
                <a:ext cx="1349344" cy="756041"/>
              </a:xfrm>
              <a:prstGeom prst="rect">
                <a:avLst/>
              </a:prstGeom>
              <a:blipFill>
                <a:blip r:embed="rId14"/>
                <a:stretch>
                  <a:fillRect b="-806"/>
                </a:stretch>
              </a:blipFill>
            </p:spPr>
            <p:txBody>
              <a:bodyPr/>
              <a:lstStyle/>
              <a:p>
                <a:r>
                  <a:rPr lang="en-US">
                    <a:noFill/>
                  </a:rPr>
                  <a:t> </a:t>
                </a:r>
              </a:p>
            </p:txBody>
          </p:sp>
        </mc:Fallback>
      </mc:AlternateContent>
      <p:sp>
        <p:nvSpPr>
          <p:cNvPr id="44" name="TextBox 43"/>
          <p:cNvSpPr txBox="1"/>
          <p:nvPr/>
        </p:nvSpPr>
        <p:spPr>
          <a:xfrm>
            <a:off x="1833269" y="136518"/>
            <a:ext cx="5477462" cy="646331"/>
          </a:xfrm>
          <a:prstGeom prst="rect">
            <a:avLst/>
          </a:prstGeom>
          <a:noFill/>
        </p:spPr>
        <p:txBody>
          <a:bodyPr wrap="none" rtlCol="0">
            <a:spAutoFit/>
          </a:bodyPr>
          <a:lstStyle/>
          <a:p>
            <a:r>
              <a:rPr lang="en-US" sz="3600" dirty="0" smtClean="0">
                <a:solidFill>
                  <a:srgbClr val="C00000"/>
                </a:solidFill>
              </a:rPr>
              <a:t>Mixed Mode Crack Initiation</a:t>
            </a:r>
          </a:p>
        </p:txBody>
      </p:sp>
    </p:spTree>
    <p:extLst>
      <p:ext uri="{BB962C8B-B14F-4D97-AF65-F5344CB8AC3E}">
        <p14:creationId xmlns:p14="http://schemas.microsoft.com/office/powerpoint/2010/main" val="20834716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41</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mc:AlternateContent xmlns:mc="http://schemas.openxmlformats.org/markup-compatibility/2006" xmlns:a14="http://schemas.microsoft.com/office/drawing/2010/main">
        <mc:Choice Requires="a14">
          <p:sp>
            <p:nvSpPr>
              <p:cNvPr id="11" name="TextBox 10"/>
              <p:cNvSpPr txBox="1"/>
              <p:nvPr/>
            </p:nvSpPr>
            <p:spPr>
              <a:xfrm>
                <a:off x="542167" y="922492"/>
                <a:ext cx="5013104" cy="369332"/>
              </a:xfrm>
              <a:prstGeom prst="rect">
                <a:avLst/>
              </a:prstGeom>
              <a:noFill/>
            </p:spPr>
            <p:txBody>
              <a:bodyPr wrap="none" rtlCol="0">
                <a:spAutoFit/>
              </a:bodyPr>
              <a:lstStyle/>
              <a:p>
                <a:r>
                  <a:rPr lang="en-US" dirty="0" smtClean="0"/>
                  <a:t>For an inclined center crack problem: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rPr>
                          <m:t>𝛾</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rPr>
                          <m:t>𝛽</m:t>
                        </m:r>
                      </m:e>
                    </m:func>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42167" y="922492"/>
                <a:ext cx="5013104" cy="369332"/>
              </a:xfrm>
              <a:prstGeom prst="rect">
                <a:avLst/>
              </a:prstGeom>
              <a:blipFill>
                <a:blip r:embed="rId4"/>
                <a:stretch>
                  <a:fillRect l="-109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2167" y="1480842"/>
                <a:ext cx="3330784" cy="369332"/>
              </a:xfrm>
              <a:prstGeom prst="rect">
                <a:avLst/>
              </a:prstGeom>
              <a:noFill/>
            </p:spPr>
            <p:txBody>
              <a:bodyPr wrap="none" rtlCol="0">
                <a:spAutoFit/>
              </a:bodyPr>
              <a:lstStyle/>
              <a:p>
                <a:r>
                  <a:rPr lang="en-US" dirty="0" smtClean="0"/>
                  <a:t>“Fracture locus” 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𝐼</m:t>
                        </m:r>
                      </m:sub>
                    </m:sSub>
                  </m:oMath>
                </a14:m>
                <a:r>
                  <a:rPr lang="en-US" dirty="0" smtClean="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𝐾</m:t>
                        </m:r>
                      </m:e>
                      <m:sub>
                        <m:r>
                          <a:rPr lang="en-US" i="1" dirty="0" smtClean="0">
                            <a:latin typeface="Cambria Math" panose="02040503050406030204" pitchFamily="18" charset="0"/>
                          </a:rPr>
                          <m:t>𝐼𝐼</m:t>
                        </m:r>
                      </m:sub>
                    </m:sSub>
                  </m:oMath>
                </a14:m>
                <a:r>
                  <a:rPr lang="en-US" dirty="0" smtClean="0"/>
                  <a:t> plane:</a:t>
                </a:r>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42167" y="1480842"/>
                <a:ext cx="3330784" cy="369332"/>
              </a:xfrm>
              <a:prstGeom prst="rect">
                <a:avLst/>
              </a:prstGeom>
              <a:blipFill>
                <a:blip r:embed="rId5"/>
                <a:stretch>
                  <a:fillRect l="-1648" t="-9836" r="-73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47090" y="1982547"/>
                <a:ext cx="3734292" cy="616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𝜃𝜃</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num>
                        <m:den>
                          <m:r>
                            <a:rPr lang="en-US" b="0" i="1" smtClean="0">
                              <a:latin typeface="Cambria Math" panose="02040503050406030204" pitchFamily="18" charset="0"/>
                            </a:rPr>
                            <m:t>4</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num>
                                <m:den>
                                  <m:r>
                                    <a:rPr lang="en-US" b="0" i="1" smtClean="0">
                                      <a:latin typeface="Cambria Math" panose="02040503050406030204" pitchFamily="18" charset="0"/>
                                    </a:rPr>
                                    <m:t>2</m:t>
                                  </m:r>
                                </m:den>
                              </m:f>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num>
                                <m:den>
                                  <m:r>
                                    <a:rPr lang="en-US" b="0" i="1" smtClean="0">
                                      <a:latin typeface="Cambria Math" panose="02040503050406030204" pitchFamily="18" charset="0"/>
                                    </a:rPr>
                                    <m:t>2</m:t>
                                  </m:r>
                                </m:den>
                              </m:f>
                            </m:e>
                          </m:func>
                        </m:e>
                      </m:d>
                      <m:r>
                        <a:rPr lang="en-US" b="0" i="1" smtClean="0">
                          <a:latin typeface="Cambria Math" panose="02040503050406030204" pitchFamily="18" charset="0"/>
                        </a:rPr>
                        <m:t>…</m:t>
                      </m:r>
                    </m:oMath>
                  </m:oMathPara>
                </a14:m>
                <a:endParaRPr lang="en-US" b="0" i="1" dirty="0" smtClean="0">
                  <a:latin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47090" y="1982547"/>
                <a:ext cx="3734292" cy="616387"/>
              </a:xfrm>
              <a:prstGeom prst="rect">
                <a:avLst/>
              </a:prstGeom>
              <a:blipFill>
                <a:blip r:embed="rId6"/>
                <a:stretch>
                  <a:fillRect b="-990"/>
                </a:stretch>
              </a:blipFill>
            </p:spPr>
            <p:txBody>
              <a:bodyPr/>
              <a:lstStyle/>
              <a:p>
                <a:r>
                  <a:rPr lang="en-US">
                    <a:noFill/>
                  </a:rPr>
                  <a:t> </a:t>
                </a:r>
              </a:p>
            </p:txBody>
          </p:sp>
        </mc:Fallback>
      </mc:AlternateContent>
      <p:grpSp>
        <p:nvGrpSpPr>
          <p:cNvPr id="54" name="Group 53"/>
          <p:cNvGrpSpPr>
            <a:grpSpLocks noChangeAspect="1"/>
          </p:cNvGrpSpPr>
          <p:nvPr/>
        </p:nvGrpSpPr>
        <p:grpSpPr>
          <a:xfrm>
            <a:off x="6918702" y="873871"/>
            <a:ext cx="1463040" cy="1463040"/>
            <a:chOff x="973393" y="1484671"/>
            <a:chExt cx="2286000" cy="2286000"/>
          </a:xfrm>
        </p:grpSpPr>
        <p:sp>
          <p:nvSpPr>
            <p:cNvPr id="55" name="Oval 54"/>
            <p:cNvSpPr/>
            <p:nvPr/>
          </p:nvSpPr>
          <p:spPr>
            <a:xfrm>
              <a:off x="973393" y="1484671"/>
              <a:ext cx="2286000" cy="2286000"/>
            </a:xfrm>
            <a:prstGeom prst="ellipse">
              <a:avLst/>
            </a:prstGeom>
            <a:solidFill>
              <a:schemeClr val="accent1">
                <a:lumMod val="40000"/>
                <a:lumOff val="60000"/>
              </a:schemeClr>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rot="-1860000">
              <a:off x="1818444" y="2529952"/>
              <a:ext cx="595899" cy="195438"/>
            </a:xfrm>
            <a:prstGeom prst="roundRect">
              <a:avLst>
                <a:gd name="adj" fmla="val 50000"/>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64"/>
            <p:cNvCxnSpPr>
              <a:stCxn id="55" idx="2"/>
              <a:endCxn id="55" idx="6"/>
            </p:cNvCxnSpPr>
            <p:nvPr/>
          </p:nvCxnSpPr>
          <p:spPr>
            <a:xfrm>
              <a:off x="973393" y="2627671"/>
              <a:ext cx="228600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7" idx="1"/>
            </p:cNvCxnSpPr>
            <p:nvPr/>
          </p:nvCxnSpPr>
          <p:spPr>
            <a:xfrm flipV="1">
              <a:off x="1861001" y="2113456"/>
              <a:ext cx="1110659" cy="66767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9" name="Arc 68"/>
            <p:cNvSpPr/>
            <p:nvPr/>
          </p:nvSpPr>
          <p:spPr>
            <a:xfrm>
              <a:off x="1948719" y="1976568"/>
              <a:ext cx="914400" cy="914400"/>
            </a:xfrm>
            <a:prstGeom prst="arc">
              <a:avLst>
                <a:gd name="adj1" fmla="val 19969126"/>
                <a:gd name="adj2" fmla="val 131847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Rectangle 69"/>
                <p:cNvSpPr/>
                <p:nvPr/>
              </p:nvSpPr>
              <p:spPr>
                <a:xfrm>
                  <a:off x="2779652" y="2086048"/>
                  <a:ext cx="384016" cy="369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2779652" y="2086048"/>
                  <a:ext cx="384016" cy="369331"/>
                </a:xfrm>
                <a:prstGeom prst="rect">
                  <a:avLst/>
                </a:prstGeom>
                <a:blipFill>
                  <a:blip r:embed="rId7"/>
                  <a:stretch>
                    <a:fillRect l="-7500" r="-40000" b="-76923"/>
                  </a:stretch>
                </a:blipFill>
              </p:spPr>
              <p:txBody>
                <a:bodyPr/>
                <a:lstStyle/>
                <a:p>
                  <a:r>
                    <a:rPr lang="en-US">
                      <a:noFill/>
                    </a:rPr>
                    <a:t> </a:t>
                  </a:r>
                </a:p>
              </p:txBody>
            </p:sp>
          </mc:Fallback>
        </mc:AlternateContent>
        <p:cxnSp>
          <p:nvCxnSpPr>
            <p:cNvPr id="75" name="Straight Connector 74"/>
            <p:cNvCxnSpPr/>
            <p:nvPr/>
          </p:nvCxnSpPr>
          <p:spPr>
            <a:xfrm flipH="1" flipV="1">
              <a:off x="1623236" y="2431887"/>
              <a:ext cx="239846" cy="350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2148471" y="2135974"/>
              <a:ext cx="239846" cy="3508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1710009" y="2261265"/>
              <a:ext cx="512723" cy="312996"/>
            </a:xfrm>
            <a:prstGeom prst="straightConnector1">
              <a:avLst/>
            </a:prstGeom>
            <a:ln w="190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p:cNvSpPr txBox="1"/>
                <p:nvPr/>
              </p:nvSpPr>
              <p:spPr>
                <a:xfrm>
                  <a:off x="1623237" y="1895727"/>
                  <a:ext cx="315022" cy="276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𝑎</m:t>
                        </m:r>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1623237" y="1895727"/>
                  <a:ext cx="315022" cy="276998"/>
                </a:xfrm>
                <a:prstGeom prst="rect">
                  <a:avLst/>
                </a:prstGeom>
                <a:blipFill>
                  <a:blip r:embed="rId8"/>
                  <a:stretch>
                    <a:fillRect l="-39394" r="-69697" b="-6896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205814" y="2662798"/>
                <a:ext cx="3447226"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𝐼𝐼</m:t>
                              </m:r>
                            </m:sub>
                          </m:sSub>
                        </m:num>
                        <m:den>
                          <m:r>
                            <a:rPr lang="en-US" i="1">
                              <a:latin typeface="Cambria Math" panose="02040503050406030204" pitchFamily="18" charset="0"/>
                            </a:rPr>
                            <m:t>4</m:t>
                          </m:r>
                        </m:den>
                      </m:f>
                      <m:d>
                        <m:dPr>
                          <m:begChr m:val="["/>
                          <m:endChr m:val="]"/>
                          <m:ctrlPr>
                            <a:rPr lang="en-US" i="1">
                              <a:latin typeface="Cambria Math" panose="02040503050406030204" pitchFamily="18" charset="0"/>
                            </a:rPr>
                          </m:ctrlPr>
                        </m:dPr>
                        <m:e>
                          <m:r>
                            <a:rPr lang="en-US" i="1">
                              <a:latin typeface="Cambria Math" panose="02040503050406030204" pitchFamily="18" charset="0"/>
                            </a:rPr>
                            <m:t>3</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m:t>
                                      </m:r>
                                    </m:sup>
                                  </m:sSup>
                                </m:num>
                                <m:den>
                                  <m:r>
                                    <a:rPr lang="en-US" i="1">
                                      <a:latin typeface="Cambria Math" panose="02040503050406030204" pitchFamily="18" charset="0"/>
                                    </a:rPr>
                                    <m:t>2</m:t>
                                  </m:r>
                                </m:den>
                              </m:f>
                            </m:e>
                          </m:func>
                          <m:r>
                            <a:rPr lang="en-US" i="1">
                              <a:latin typeface="Cambria Math" panose="02040503050406030204" pitchFamily="18" charset="0"/>
                            </a:rPr>
                            <m:t>+3</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f>
                                <m:fPr>
                                  <m:ctrlPr>
                                    <a:rPr lang="en-US" i="1">
                                      <a:latin typeface="Cambria Math" panose="02040503050406030204" pitchFamily="18" charset="0"/>
                                    </a:rPr>
                                  </m:ctrlPr>
                                </m:fPr>
                                <m:num>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m:t>
                                      </m:r>
                                    </m:sup>
                                  </m:sSup>
                                </m:num>
                                <m:den>
                                  <m:r>
                                    <a:rPr lang="en-US" i="1">
                                      <a:latin typeface="Cambria Math" panose="02040503050406030204" pitchFamily="18" charset="0"/>
                                    </a:rPr>
                                    <m:t>2</m:t>
                                  </m:r>
                                </m:den>
                              </m:f>
                            </m:e>
                          </m:fun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𝐼𝐶</m:t>
                          </m:r>
                        </m:sub>
                      </m:sSub>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2205814" y="2662798"/>
                <a:ext cx="3447226" cy="708720"/>
              </a:xfrm>
              <a:prstGeom prst="rect">
                <a:avLst/>
              </a:prstGeom>
              <a:blipFill>
                <a:blip r:embed="rId9"/>
                <a:stretch>
                  <a:fillRect/>
                </a:stretch>
              </a:blipFill>
            </p:spPr>
            <p:txBody>
              <a:bodyPr/>
              <a:lstStyle/>
              <a:p>
                <a:r>
                  <a:rPr lang="en-US">
                    <a:noFill/>
                  </a:rPr>
                  <a:t> </a:t>
                </a:r>
              </a:p>
            </p:txBody>
          </p:sp>
        </mc:Fallback>
      </mc:AlternateContent>
      <p:grpSp>
        <p:nvGrpSpPr>
          <p:cNvPr id="44" name="Group 43"/>
          <p:cNvGrpSpPr/>
          <p:nvPr/>
        </p:nvGrpSpPr>
        <p:grpSpPr>
          <a:xfrm>
            <a:off x="1252306" y="4644370"/>
            <a:ext cx="6705111" cy="1273422"/>
            <a:chOff x="1303649" y="4435313"/>
            <a:chExt cx="6705111" cy="1273422"/>
          </a:xfrm>
        </p:grpSpPr>
        <mc:AlternateContent xmlns:mc="http://schemas.openxmlformats.org/markup-compatibility/2006" xmlns:a14="http://schemas.microsoft.com/office/drawing/2010/main">
          <mc:Choice Requires="a14">
            <p:sp>
              <p:nvSpPr>
                <p:cNvPr id="15" name="TextBox 14"/>
                <p:cNvSpPr txBox="1"/>
                <p:nvPr/>
              </p:nvSpPr>
              <p:spPr>
                <a:xfrm>
                  <a:off x="1303650" y="4758263"/>
                  <a:ext cx="950197" cy="276999"/>
                </a:xfrm>
                <a:prstGeom prst="rect">
                  <a:avLst/>
                </a:prstGeom>
                <a:noFill/>
              </p:spPr>
              <p:txBody>
                <a:bodyPr wrap="none" lIns="0" tIns="0" rIns="0" bIns="0" rtlCol="0">
                  <a:spAutoFit/>
                </a:bodyPr>
                <a:lstStyle/>
                <a:p>
                  <a:r>
                    <a:rPr lang="en-US" b="0" dirty="0" smtClean="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=0</m:t>
                      </m:r>
                    </m:oMath>
                  </a14:m>
                  <a:r>
                    <a:rPr lang="en-US" dirty="0" smtClean="0"/>
                    <a:t>:</a:t>
                  </a:r>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1303650" y="4758263"/>
                  <a:ext cx="950197" cy="276999"/>
                </a:xfrm>
                <a:prstGeom prst="rect">
                  <a:avLst/>
                </a:prstGeom>
                <a:blipFill>
                  <a:blip r:embed="rId10"/>
                  <a:stretch>
                    <a:fillRect l="-14744" t="-28889" r="-14103"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16002" y="4590267"/>
                  <a:ext cx="2311017"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1" smtClean="0">
                                    <a:latin typeface="Cambria Math" panose="02040503050406030204" pitchFamily="18" charset="0"/>
                                  </a:rPr>
                                  <m:t>−1</m:t>
                                </m:r>
                              </m:sup>
                            </m:sSup>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e>
                            </m:d>
                            <m:r>
                              <a:rPr lang="en-US" b="0" i="1" smtClean="0">
                                <a:latin typeface="Cambria Math" panose="02040503050406030204" pitchFamily="18" charset="0"/>
                              </a:rPr>
                              <m:t>=70.6</m:t>
                            </m:r>
                          </m:e>
                        </m:func>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16002" y="4590267"/>
                  <a:ext cx="2311017" cy="62235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997055" y="4435313"/>
                  <a:ext cx="2011705"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𝐼𝐼𝐶</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𝐼𝐶</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997055" y="4435313"/>
                  <a:ext cx="2011705" cy="818366"/>
                </a:xfrm>
                <a:prstGeom prst="rect">
                  <a:avLst/>
                </a:prstGeom>
                <a:blipFill>
                  <a:blip r:embed="rId12"/>
                  <a:stretch>
                    <a:fillRect/>
                  </a:stretch>
                </a:blipFill>
              </p:spPr>
              <p:txBody>
                <a:bodyPr/>
                <a:lstStyle/>
                <a:p>
                  <a:r>
                    <a:rPr lang="en-US">
                      <a:noFill/>
                    </a:rPr>
                    <a:t> </a:t>
                  </a:r>
                </a:p>
              </p:txBody>
            </p:sp>
          </mc:Fallback>
        </mc:AlternateContent>
        <p:sp>
          <p:nvSpPr>
            <p:cNvPr id="18" name="TextBox 17"/>
            <p:cNvSpPr txBox="1"/>
            <p:nvPr/>
          </p:nvSpPr>
          <p:spPr>
            <a:xfrm>
              <a:off x="5142572" y="4712096"/>
              <a:ext cx="538930" cy="369332"/>
            </a:xfrm>
            <a:prstGeom prst="rect">
              <a:avLst/>
            </a:prstGeom>
            <a:noFill/>
          </p:spPr>
          <p:txBody>
            <a:bodyPr wrap="none" rtlCol="0">
              <a:spAutoFit/>
            </a:bodyPr>
            <a:lstStyle/>
            <a:p>
              <a:r>
                <a:rPr lang="en-US" dirty="0" smtClean="0"/>
                <a:t>and</a:t>
              </a:r>
              <a:endParaRPr lang="en-US" dirty="0"/>
            </a:p>
          </p:txBody>
        </p:sp>
        <mc:AlternateContent xmlns:mc="http://schemas.openxmlformats.org/markup-compatibility/2006" xmlns:a14="http://schemas.microsoft.com/office/drawing/2010/main">
          <mc:Choice Requires="a14">
            <p:sp>
              <p:nvSpPr>
                <p:cNvPr id="87" name="TextBox 86"/>
                <p:cNvSpPr txBox="1"/>
                <p:nvPr/>
              </p:nvSpPr>
              <p:spPr>
                <a:xfrm>
                  <a:off x="1303649" y="5379143"/>
                  <a:ext cx="1015919" cy="276999"/>
                </a:xfrm>
                <a:prstGeom prst="rect">
                  <a:avLst/>
                </a:prstGeom>
                <a:noFill/>
              </p:spPr>
              <p:txBody>
                <a:bodyPr wrap="none" lIns="0" tIns="0" rIns="0" bIns="0" rtlCol="0">
                  <a:spAutoFit/>
                </a:bodyPr>
                <a:lstStyle/>
                <a:p>
                  <a:r>
                    <a:rPr lang="en-US" b="0" dirty="0" smtClean="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r>
                        <a:rPr lang="en-US" b="0" i="1" smtClean="0">
                          <a:latin typeface="Cambria Math" panose="02040503050406030204" pitchFamily="18" charset="0"/>
                        </a:rPr>
                        <m:t>=0</m:t>
                      </m:r>
                    </m:oMath>
                  </a14:m>
                  <a:r>
                    <a:rPr lang="en-US" dirty="0" smtClean="0"/>
                    <a:t>:</a:t>
                  </a:r>
                  <a:endParaRPr lang="en-US" dirty="0"/>
                </a:p>
              </p:txBody>
            </p:sp>
          </mc:Choice>
          <mc:Fallback xmlns="">
            <p:sp>
              <p:nvSpPr>
                <p:cNvPr id="87" name="TextBox 86"/>
                <p:cNvSpPr txBox="1">
                  <a:spLocks noRot="1" noChangeAspect="1" noMove="1" noResize="1" noEditPoints="1" noAdjustHandles="1" noChangeArrowheads="1" noChangeShapeType="1" noTextEdit="1"/>
                </p:cNvSpPr>
                <p:nvPr/>
              </p:nvSpPr>
              <p:spPr>
                <a:xfrm>
                  <a:off x="1303649" y="5379143"/>
                  <a:ext cx="1015919" cy="276999"/>
                </a:xfrm>
                <a:prstGeom prst="rect">
                  <a:avLst/>
                </a:prstGeom>
                <a:blipFill>
                  <a:blip r:embed="rId13"/>
                  <a:stretch>
                    <a:fillRect l="-13772" t="-28889" r="-13174"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2516002" y="5384828"/>
                  <a:ext cx="714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=0</m:t>
                        </m:r>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516002" y="5384828"/>
                  <a:ext cx="714875" cy="276999"/>
                </a:xfrm>
                <a:prstGeom prst="rect">
                  <a:avLst/>
                </a:prstGeom>
                <a:blipFill>
                  <a:blip r:embed="rId14"/>
                  <a:stretch>
                    <a:fillRect l="-6780" r="-7627" b="-6667"/>
                  </a:stretch>
                </a:blipFill>
              </p:spPr>
              <p:txBody>
                <a:bodyPr/>
                <a:lstStyle/>
                <a:p>
                  <a:r>
                    <a:rPr lang="en-US">
                      <a:noFill/>
                    </a:rPr>
                    <a:t> </a:t>
                  </a:r>
                </a:p>
              </p:txBody>
            </p:sp>
          </mc:Fallback>
        </mc:AlternateContent>
        <p:sp>
          <p:nvSpPr>
            <p:cNvPr id="23" name="TextBox 22"/>
            <p:cNvSpPr txBox="1"/>
            <p:nvPr/>
          </p:nvSpPr>
          <p:spPr>
            <a:xfrm>
              <a:off x="3532600" y="5339403"/>
              <a:ext cx="538930" cy="369332"/>
            </a:xfrm>
            <a:prstGeom prst="rect">
              <a:avLst/>
            </a:prstGeom>
            <a:noFill/>
          </p:spPr>
          <p:txBody>
            <a:bodyPr wrap="none" rtlCol="0">
              <a:spAutoFit/>
            </a:bodyPr>
            <a:lstStyle/>
            <a:p>
              <a:r>
                <a:rPr lang="en-US" dirty="0" smtClean="0"/>
                <a:t>and</a:t>
              </a:r>
              <a:endParaRPr lang="en-US" dirty="0"/>
            </a:p>
          </p:txBody>
        </p:sp>
        <mc:AlternateContent xmlns:mc="http://schemas.openxmlformats.org/markup-compatibility/2006" xmlns:a14="http://schemas.microsoft.com/office/drawing/2010/main">
          <mc:Choice Requires="a14">
            <p:sp>
              <p:nvSpPr>
                <p:cNvPr id="89" name="TextBox 88"/>
                <p:cNvSpPr txBox="1"/>
                <p:nvPr/>
              </p:nvSpPr>
              <p:spPr>
                <a:xfrm>
                  <a:off x="4373253" y="5382487"/>
                  <a:ext cx="9069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𝐼𝐶</m:t>
                            </m:r>
                          </m:sub>
                        </m:sSub>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4373253" y="5382487"/>
                  <a:ext cx="906979" cy="276999"/>
                </a:xfrm>
                <a:prstGeom prst="rect">
                  <a:avLst/>
                </a:prstGeom>
                <a:blipFill>
                  <a:blip r:embed="rId15"/>
                  <a:stretch>
                    <a:fillRect l="-6040" r="-1342" b="-15217"/>
                  </a:stretch>
                </a:blipFill>
              </p:spPr>
              <p:txBody>
                <a:bodyPr/>
                <a:lstStyle/>
                <a:p>
                  <a:r>
                    <a:rPr lang="en-US">
                      <a:noFill/>
                    </a:rPr>
                    <a:t> </a:t>
                  </a:r>
                </a:p>
              </p:txBody>
            </p:sp>
          </mc:Fallback>
        </mc:AlternateContent>
      </p:grpSp>
      <p:grpSp>
        <p:nvGrpSpPr>
          <p:cNvPr id="46" name="Group 45"/>
          <p:cNvGrpSpPr/>
          <p:nvPr/>
        </p:nvGrpSpPr>
        <p:grpSpPr>
          <a:xfrm>
            <a:off x="1632841" y="3579549"/>
            <a:ext cx="3727853" cy="676170"/>
            <a:chOff x="1183368" y="3558194"/>
            <a:chExt cx="3727853" cy="676170"/>
          </a:xfrm>
        </p:grpSpPr>
        <mc:AlternateContent xmlns:mc="http://schemas.openxmlformats.org/markup-compatibility/2006" xmlns:a14="http://schemas.microsoft.com/office/drawing/2010/main">
          <mc:Choice Requires="a14">
            <p:sp>
              <p:nvSpPr>
                <p:cNvPr id="90" name="TextBox 89"/>
                <p:cNvSpPr txBox="1"/>
                <p:nvPr/>
              </p:nvSpPr>
              <p:spPr>
                <a:xfrm>
                  <a:off x="2547967" y="3598128"/>
                  <a:ext cx="1944186"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m:t>
                            </m:r>
                          </m:sub>
                        </m:sSub>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r>
                              <a:rPr lang="en-US" b="0" i="1" smtClean="0">
                                <a:latin typeface="Cambria Math" panose="02040503050406030204" pitchFamily="18" charset="0"/>
                              </a:rPr>
                              <m:t>𝑎</m:t>
                            </m:r>
                          </m:e>
                        </m:rad>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1" smtClean="0">
                                    <a:latin typeface="Cambria Math" panose="02040503050406030204" pitchFamily="18" charset="0"/>
                                  </a:rPr>
                                  <m:t>2</m:t>
                                </m:r>
                              </m:sup>
                            </m:sSup>
                          </m:fName>
                          <m:e>
                            <m:r>
                              <a:rPr lang="en-US" b="0" i="1" smtClean="0">
                                <a:latin typeface="Cambria Math" panose="02040503050406030204" pitchFamily="18" charset="0"/>
                              </a:rPr>
                              <m:t>𝛽</m:t>
                            </m:r>
                          </m:e>
                        </m:func>
                      </m:oMath>
                    </m:oMathPara>
                  </a14:m>
                  <a:endParaRPr lang="en-US" dirty="0"/>
                </a:p>
              </p:txBody>
            </p:sp>
          </mc:Choice>
          <mc:Fallback xmlns="">
            <p:sp>
              <p:nvSpPr>
                <p:cNvPr id="90" name="TextBox 89"/>
                <p:cNvSpPr txBox="1">
                  <a:spLocks noRot="1" noChangeAspect="1" noMove="1" noResize="1" noEditPoints="1" noAdjustHandles="1" noChangeArrowheads="1" noChangeShapeType="1" noTextEdit="1"/>
                </p:cNvSpPr>
                <p:nvPr/>
              </p:nvSpPr>
              <p:spPr>
                <a:xfrm>
                  <a:off x="2547967" y="3598128"/>
                  <a:ext cx="1944186" cy="280077"/>
                </a:xfrm>
                <a:prstGeom prst="rect">
                  <a:avLst/>
                </a:prstGeom>
                <a:blipFill>
                  <a:blip r:embed="rId16"/>
                  <a:stretch>
                    <a:fillRect l="-2508" t="-2174" r="-344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2500818" y="3954287"/>
                  <a:ext cx="2410403"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m:t>
                            </m:r>
                          </m:sub>
                        </m:sSub>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r>
                              <a:rPr lang="en-US" b="0" i="1" smtClean="0">
                                <a:latin typeface="Cambria Math" panose="02040503050406030204" pitchFamily="18" charset="0"/>
                              </a:rPr>
                              <m:t>𝑎</m:t>
                            </m:r>
                          </m:e>
                        </m:ra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𝛽</m:t>
                            </m:r>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𝛽</m:t>
                            </m:r>
                          </m:e>
                        </m:func>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2500818" y="3954287"/>
                  <a:ext cx="2410403" cy="280077"/>
                </a:xfrm>
                <a:prstGeom prst="rect">
                  <a:avLst/>
                </a:prstGeom>
                <a:blipFill>
                  <a:blip r:embed="rId17"/>
                  <a:stretch>
                    <a:fillRect l="-2025" r="-2785" b="-34783"/>
                  </a:stretch>
                </a:blipFill>
              </p:spPr>
              <p:txBody>
                <a:bodyPr/>
                <a:lstStyle/>
                <a:p>
                  <a:r>
                    <a:rPr lang="en-US">
                      <a:noFill/>
                    </a:rPr>
                    <a:t> </a:t>
                  </a:r>
                </a:p>
              </p:txBody>
            </p:sp>
          </mc:Fallback>
        </mc:AlternateContent>
        <p:sp>
          <p:nvSpPr>
            <p:cNvPr id="28" name="TextBox 27"/>
            <p:cNvSpPr txBox="1"/>
            <p:nvPr/>
          </p:nvSpPr>
          <p:spPr>
            <a:xfrm>
              <a:off x="1183368" y="3558194"/>
              <a:ext cx="1285095" cy="369332"/>
            </a:xfrm>
            <a:prstGeom prst="rect">
              <a:avLst/>
            </a:prstGeom>
            <a:noFill/>
          </p:spPr>
          <p:txBody>
            <a:bodyPr wrap="none" rtlCol="0">
              <a:spAutoFit/>
            </a:bodyPr>
            <a:lstStyle/>
            <a:p>
              <a:r>
                <a:rPr lang="en-US" dirty="0" smtClean="0"/>
                <a:t>Remember:</a:t>
              </a:r>
              <a:endParaRPr lang="en-US" dirty="0"/>
            </a:p>
          </p:txBody>
        </p:sp>
      </p:grpSp>
      <p:cxnSp>
        <p:nvCxnSpPr>
          <p:cNvPr id="92" name="Straight Arrow Connector 91"/>
          <p:cNvCxnSpPr/>
          <p:nvPr/>
        </p:nvCxnSpPr>
        <p:spPr>
          <a:xfrm flipV="1">
            <a:off x="6351531" y="2246977"/>
            <a:ext cx="0" cy="173736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rot="5400000" flipV="1">
            <a:off x="7540251" y="2795617"/>
            <a:ext cx="0" cy="237744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6352162" y="2791838"/>
            <a:ext cx="1974715" cy="1186775"/>
          </a:xfrm>
          <a:custGeom>
            <a:avLst/>
            <a:gdLst>
              <a:gd name="connsiteX0" fmla="*/ 0 w 1974715"/>
              <a:gd name="connsiteY0" fmla="*/ 0 h 1186775"/>
              <a:gd name="connsiteX1" fmla="*/ 1974715 w 1974715"/>
              <a:gd name="connsiteY1" fmla="*/ 1186775 h 1186775"/>
              <a:gd name="connsiteX0" fmla="*/ 0 w 1974715"/>
              <a:gd name="connsiteY0" fmla="*/ 0 h 1186775"/>
              <a:gd name="connsiteX1" fmla="*/ 1974715 w 1974715"/>
              <a:gd name="connsiteY1" fmla="*/ 1186775 h 1186775"/>
              <a:gd name="connsiteX0" fmla="*/ 0 w 1974715"/>
              <a:gd name="connsiteY0" fmla="*/ 0 h 1186775"/>
              <a:gd name="connsiteX1" fmla="*/ 1974715 w 1974715"/>
              <a:gd name="connsiteY1" fmla="*/ 1186775 h 1186775"/>
            </a:gdLst>
            <a:ahLst/>
            <a:cxnLst>
              <a:cxn ang="0">
                <a:pos x="connsiteX0" y="connsiteY0"/>
              </a:cxn>
              <a:cxn ang="0">
                <a:pos x="connsiteX1" y="connsiteY1"/>
              </a:cxn>
            </a:cxnLst>
            <a:rect l="l" t="t" r="r" b="b"/>
            <a:pathLst>
              <a:path w="1974715" h="1186775">
                <a:moveTo>
                  <a:pt x="0" y="0"/>
                </a:moveTo>
                <a:cubicBezTo>
                  <a:pt x="833336" y="74579"/>
                  <a:pt x="1948775" y="392349"/>
                  <a:pt x="1974715" y="1186775"/>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p:cNvSpPr txBox="1"/>
              <p:nvPr/>
            </p:nvSpPr>
            <p:spPr>
              <a:xfrm>
                <a:off x="5543459" y="2078459"/>
                <a:ext cx="761491" cy="4524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𝐼𝐶</m:t>
                              </m:r>
                            </m:sub>
                          </m:sSub>
                        </m:den>
                      </m:f>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5543459" y="2078459"/>
                <a:ext cx="761491" cy="452496"/>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8326784" y="3447937"/>
                <a:ext cx="695768" cy="4524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𝐼𝐶</m:t>
                              </m:r>
                            </m:sub>
                          </m:sSub>
                        </m:den>
                      </m:f>
                    </m:oMath>
                  </m:oMathPara>
                </a14:m>
                <a:endParaRPr lang="en-US" dirty="0"/>
              </a:p>
            </p:txBody>
          </p:sp>
        </mc:Choice>
        <mc:Fallback xmlns="">
          <p:sp>
            <p:nvSpPr>
              <p:cNvPr id="95" name="TextBox 94"/>
              <p:cNvSpPr txBox="1">
                <a:spLocks noRot="1" noChangeAspect="1" noMove="1" noResize="1" noEditPoints="1" noAdjustHandles="1" noChangeArrowheads="1" noChangeShapeType="1" noTextEdit="1"/>
              </p:cNvSpPr>
              <p:nvPr/>
            </p:nvSpPr>
            <p:spPr>
              <a:xfrm>
                <a:off x="8326784" y="3447937"/>
                <a:ext cx="695768" cy="452496"/>
              </a:xfrm>
              <a:prstGeom prst="rect">
                <a:avLst/>
              </a:prstGeom>
              <a:blipFill>
                <a:blip r:embed="rId19"/>
                <a:stretch>
                  <a:fillRect/>
                </a:stretch>
              </a:blipFill>
            </p:spPr>
            <p:txBody>
              <a:bodyPr/>
              <a:lstStyle/>
              <a:p>
                <a:r>
                  <a:rPr lang="en-US">
                    <a:noFill/>
                  </a:rPr>
                  <a:t> </a:t>
                </a:r>
              </a:p>
            </p:txBody>
          </p:sp>
        </mc:Fallback>
      </mc:AlternateContent>
      <p:cxnSp>
        <p:nvCxnSpPr>
          <p:cNvPr id="96" name="Straight Connector 95"/>
          <p:cNvCxnSpPr/>
          <p:nvPr/>
        </p:nvCxnSpPr>
        <p:spPr>
          <a:xfrm>
            <a:off x="6264613" y="2791838"/>
            <a:ext cx="182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p:cNvSpPr txBox="1"/>
              <p:nvPr/>
            </p:nvSpPr>
            <p:spPr>
              <a:xfrm>
                <a:off x="5768544" y="2661219"/>
                <a:ext cx="4857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0.87</m:t>
                      </m:r>
                    </m:oMath>
                  </m:oMathPara>
                </a14:m>
                <a:endParaRPr lang="en-US" dirty="0"/>
              </a:p>
            </p:txBody>
          </p:sp>
        </mc:Choice>
        <mc:Fallback xmlns="">
          <p:sp>
            <p:nvSpPr>
              <p:cNvPr id="97" name="TextBox 96"/>
              <p:cNvSpPr txBox="1">
                <a:spLocks noRot="1" noChangeAspect="1" noMove="1" noResize="1" noEditPoints="1" noAdjustHandles="1" noChangeArrowheads="1" noChangeShapeType="1" noTextEdit="1"/>
              </p:cNvSpPr>
              <p:nvPr/>
            </p:nvSpPr>
            <p:spPr>
              <a:xfrm>
                <a:off x="5768544" y="2661219"/>
                <a:ext cx="485710" cy="276999"/>
              </a:xfrm>
              <a:prstGeom prst="rect">
                <a:avLst/>
              </a:prstGeom>
              <a:blipFill>
                <a:blip r:embed="rId20"/>
                <a:stretch>
                  <a:fillRect l="-10000" r="-12500" b="-6667"/>
                </a:stretch>
              </a:blipFill>
            </p:spPr>
            <p:txBody>
              <a:bodyPr/>
              <a:lstStyle/>
              <a:p>
                <a:r>
                  <a:rPr lang="en-US">
                    <a:noFill/>
                  </a:rPr>
                  <a:t> </a:t>
                </a:r>
              </a:p>
            </p:txBody>
          </p:sp>
        </mc:Fallback>
      </mc:AlternateContent>
      <p:cxnSp>
        <p:nvCxnSpPr>
          <p:cNvPr id="99" name="Straight Connector 98"/>
          <p:cNvCxnSpPr/>
          <p:nvPr/>
        </p:nvCxnSpPr>
        <p:spPr>
          <a:xfrm rot="16200000">
            <a:off x="8245811" y="3965648"/>
            <a:ext cx="182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Box 99"/>
              <p:cNvSpPr txBox="1"/>
              <p:nvPr/>
            </p:nvSpPr>
            <p:spPr>
              <a:xfrm>
                <a:off x="8154222" y="4078308"/>
                <a:ext cx="3574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p:txBody>
          </p:sp>
        </mc:Choice>
        <mc:Fallback xmlns="">
          <p:sp>
            <p:nvSpPr>
              <p:cNvPr id="100" name="TextBox 99"/>
              <p:cNvSpPr txBox="1">
                <a:spLocks noRot="1" noChangeAspect="1" noMove="1" noResize="1" noEditPoints="1" noAdjustHandles="1" noChangeArrowheads="1" noChangeShapeType="1" noTextEdit="1"/>
              </p:cNvSpPr>
              <p:nvPr/>
            </p:nvSpPr>
            <p:spPr>
              <a:xfrm>
                <a:off x="8154222" y="4078308"/>
                <a:ext cx="357470" cy="276999"/>
              </a:xfrm>
              <a:prstGeom prst="rect">
                <a:avLst/>
              </a:prstGeom>
              <a:blipFill>
                <a:blip r:embed="rId21"/>
                <a:stretch>
                  <a:fillRect l="-15517" r="-17241" b="-8889"/>
                </a:stretch>
              </a:blipFill>
            </p:spPr>
            <p:txBody>
              <a:bodyPr/>
              <a:lstStyle/>
              <a:p>
                <a:r>
                  <a:rPr lang="en-US">
                    <a:noFill/>
                  </a:rPr>
                  <a:t> </a:t>
                </a:r>
              </a:p>
            </p:txBody>
          </p:sp>
        </mc:Fallback>
      </mc:AlternateContent>
      <p:sp>
        <p:nvSpPr>
          <p:cNvPr id="47" name="TextBox 46"/>
          <p:cNvSpPr txBox="1"/>
          <p:nvPr/>
        </p:nvSpPr>
        <p:spPr>
          <a:xfrm>
            <a:off x="1833269" y="136518"/>
            <a:ext cx="5477462" cy="646331"/>
          </a:xfrm>
          <a:prstGeom prst="rect">
            <a:avLst/>
          </a:prstGeom>
          <a:noFill/>
        </p:spPr>
        <p:txBody>
          <a:bodyPr wrap="none" rtlCol="0">
            <a:spAutoFit/>
          </a:bodyPr>
          <a:lstStyle/>
          <a:p>
            <a:r>
              <a:rPr lang="en-US" sz="3600" dirty="0" smtClean="0">
                <a:solidFill>
                  <a:srgbClr val="C00000"/>
                </a:solidFill>
              </a:rPr>
              <a:t>Mixed Mode Crack Initiation</a:t>
            </a:r>
          </a:p>
        </p:txBody>
      </p:sp>
    </p:spTree>
    <p:extLst>
      <p:ext uri="{BB962C8B-B14F-4D97-AF65-F5344CB8AC3E}">
        <p14:creationId xmlns:p14="http://schemas.microsoft.com/office/powerpoint/2010/main" val="25734249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42</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2" name="TextBox 1"/>
          <p:cNvSpPr txBox="1"/>
          <p:nvPr/>
        </p:nvSpPr>
        <p:spPr>
          <a:xfrm>
            <a:off x="402991" y="974393"/>
            <a:ext cx="8682249" cy="369332"/>
          </a:xfrm>
          <a:prstGeom prst="rect">
            <a:avLst/>
          </a:prstGeom>
          <a:noFill/>
        </p:spPr>
        <p:txBody>
          <a:bodyPr wrap="none" rtlCol="0">
            <a:spAutoFit/>
          </a:bodyPr>
          <a:lstStyle/>
          <a:p>
            <a:r>
              <a:rPr lang="en-US" dirty="0" smtClean="0"/>
              <a:t>Experimental results of Erdogan and </a:t>
            </a:r>
            <a:r>
              <a:rPr lang="en-US" dirty="0" err="1" smtClean="0"/>
              <a:t>Sih</a:t>
            </a:r>
            <a:r>
              <a:rPr lang="en-US" dirty="0"/>
              <a:t> </a:t>
            </a:r>
            <a:r>
              <a:rPr lang="en-US" dirty="0" smtClean="0"/>
              <a:t>(course website) of an inclined crack in </a:t>
            </a:r>
            <a:r>
              <a:rPr lang="en-US" dirty="0" err="1" smtClean="0"/>
              <a:t>plexiglass</a:t>
            </a:r>
            <a:r>
              <a:rPr lang="en-US" dirty="0" smtClean="0"/>
              <a:t> </a:t>
            </a:r>
            <a:endParaRPr lang="en-US" dirty="0"/>
          </a:p>
        </p:txBody>
      </p:sp>
      <p:pic>
        <p:nvPicPr>
          <p:cNvPr id="3" name="Picture 2"/>
          <p:cNvPicPr>
            <a:picLocks noChangeAspect="1"/>
          </p:cNvPicPr>
          <p:nvPr/>
        </p:nvPicPr>
        <p:blipFill>
          <a:blip r:embed="rId4"/>
          <a:stretch>
            <a:fillRect/>
          </a:stretch>
        </p:blipFill>
        <p:spPr>
          <a:xfrm>
            <a:off x="301280" y="1642960"/>
            <a:ext cx="4183137" cy="4235312"/>
          </a:xfrm>
          <a:prstGeom prst="rect">
            <a:avLst/>
          </a:prstGeom>
        </p:spPr>
      </p:pic>
      <p:sp>
        <p:nvSpPr>
          <p:cNvPr id="51" name="Oval 50"/>
          <p:cNvSpPr/>
          <p:nvPr/>
        </p:nvSpPr>
        <p:spPr>
          <a:xfrm>
            <a:off x="4257675" y="4876800"/>
            <a:ext cx="91440" cy="91440"/>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392848" y="4284583"/>
            <a:ext cx="1324593" cy="369332"/>
          </a:xfrm>
          <a:prstGeom prst="rect">
            <a:avLst/>
          </a:prstGeom>
          <a:noFill/>
        </p:spPr>
        <p:txBody>
          <a:bodyPr wrap="none" rtlCol="0">
            <a:spAutoFit/>
          </a:bodyPr>
          <a:lstStyle/>
          <a:p>
            <a:r>
              <a:rPr lang="en-US" dirty="0" smtClean="0"/>
              <a:t>Pure mode I</a:t>
            </a:r>
            <a:endParaRPr lang="en-US" dirty="0"/>
          </a:p>
        </p:txBody>
      </p:sp>
      <p:cxnSp>
        <p:nvCxnSpPr>
          <p:cNvPr id="7" name="Straight Connector 6"/>
          <p:cNvCxnSpPr>
            <a:endCxn id="51" idx="1"/>
          </p:cNvCxnSpPr>
          <p:nvPr/>
        </p:nvCxnSpPr>
        <p:spPr>
          <a:xfrm>
            <a:off x="3717441" y="4562475"/>
            <a:ext cx="553625" cy="32771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484417" y="1642960"/>
            <a:ext cx="4548536" cy="3751176"/>
            <a:chOff x="4484417" y="1642960"/>
            <a:chExt cx="4548536" cy="3751176"/>
          </a:xfrm>
        </p:grpSpPr>
        <p:pic>
          <p:nvPicPr>
            <p:cNvPr id="10" name="Picture 9"/>
            <p:cNvPicPr>
              <a:picLocks noChangeAspect="1"/>
            </p:cNvPicPr>
            <p:nvPr/>
          </p:nvPicPr>
          <p:blipFill>
            <a:blip r:embed="rId5"/>
            <a:stretch>
              <a:fillRect/>
            </a:stretch>
          </p:blipFill>
          <p:spPr>
            <a:xfrm>
              <a:off x="4522517" y="1642960"/>
              <a:ext cx="4510436" cy="3716541"/>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4484417" y="3134910"/>
                  <a:ext cx="34265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484417" y="3134910"/>
                  <a:ext cx="342658" cy="276999"/>
                </a:xfrm>
                <a:prstGeom prst="rect">
                  <a:avLst/>
                </a:prstGeom>
                <a:blipFill>
                  <a:blip r:embed="rId6"/>
                  <a:stretch>
                    <a:fillRect l="-17857" r="-5357"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6766110" y="5117137"/>
                  <a:ext cx="276935"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6766110" y="5117137"/>
                  <a:ext cx="276935" cy="276999"/>
                </a:xfrm>
                <a:prstGeom prst="rect">
                  <a:avLst/>
                </a:prstGeom>
                <a:blipFill>
                  <a:blip r:embed="rId7"/>
                  <a:stretch>
                    <a:fillRect l="-22222" r="-6667" b="-15217"/>
                  </a:stretch>
                </a:blipFill>
              </p:spPr>
              <p:txBody>
                <a:bodyPr/>
                <a:lstStyle/>
                <a:p>
                  <a:r>
                    <a:rPr lang="en-US">
                      <a:noFill/>
                    </a:rPr>
                    <a:t> </a:t>
                  </a:r>
                </a:p>
              </p:txBody>
            </p:sp>
          </mc:Fallback>
        </mc:AlternateContent>
        <p:sp>
          <p:nvSpPr>
            <p:cNvPr id="64" name="Oval 63"/>
            <p:cNvSpPr/>
            <p:nvPr/>
          </p:nvSpPr>
          <p:spPr>
            <a:xfrm>
              <a:off x="5009832" y="2187413"/>
              <a:ext cx="91440" cy="91440"/>
            </a:xfrm>
            <a:prstGeom prst="ellipse">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p:cNvSpPr txBox="1"/>
                <p:nvPr/>
              </p:nvSpPr>
              <p:spPr>
                <a:xfrm>
                  <a:off x="5199595" y="1910414"/>
                  <a:ext cx="44730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𝐼𝐼𝐶</m:t>
                            </m:r>
                          </m:sub>
                        </m:sSub>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5199595" y="1910414"/>
                  <a:ext cx="447302" cy="276999"/>
                </a:xfrm>
                <a:prstGeom prst="rect">
                  <a:avLst/>
                </a:prstGeom>
                <a:blipFill>
                  <a:blip r:embed="rId8"/>
                  <a:stretch>
                    <a:fillRect l="-12329" r="-411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7817190" y="5014605"/>
                  <a:ext cx="381579"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𝐼𝐶</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817190" y="5014605"/>
                  <a:ext cx="381579" cy="276999"/>
                </a:xfrm>
                <a:prstGeom prst="rect">
                  <a:avLst/>
                </a:prstGeom>
                <a:blipFill>
                  <a:blip r:embed="rId9"/>
                  <a:stretch>
                    <a:fillRect l="-12698" r="-4762" b="-15556"/>
                  </a:stretch>
                </a:blipFill>
              </p:spPr>
              <p:txBody>
                <a:bodyPr/>
                <a:lstStyle/>
                <a:p>
                  <a:r>
                    <a:rPr lang="en-US">
                      <a:noFill/>
                    </a:rPr>
                    <a:t> </a:t>
                  </a:r>
                </a:p>
              </p:txBody>
            </p:sp>
          </mc:Fallback>
        </mc:AlternateContent>
        <p:sp>
          <p:nvSpPr>
            <p:cNvPr id="22" name="Rectangle 21"/>
            <p:cNvSpPr/>
            <p:nvPr/>
          </p:nvSpPr>
          <p:spPr>
            <a:xfrm>
              <a:off x="7883752" y="4890191"/>
              <a:ext cx="196505" cy="187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7941784" y="4808594"/>
              <a:ext cx="91440" cy="91440"/>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5009832" y="5458569"/>
            <a:ext cx="3981768" cy="646331"/>
          </a:xfrm>
          <a:prstGeom prst="rect">
            <a:avLst/>
          </a:prstGeom>
          <a:noFill/>
        </p:spPr>
        <p:txBody>
          <a:bodyPr wrap="square" rtlCol="0">
            <a:spAutoFit/>
          </a:bodyPr>
          <a:lstStyle/>
          <a:p>
            <a:r>
              <a:rPr lang="en-US" dirty="0" smtClean="0"/>
              <a:t>Hoop stress prediction can be viewed as a lower bound estimate</a:t>
            </a:r>
            <a:endParaRPr lang="en-US" dirty="0"/>
          </a:p>
        </p:txBody>
      </p:sp>
      <p:sp>
        <p:nvSpPr>
          <p:cNvPr id="80" name="TextBox 79"/>
          <p:cNvSpPr txBox="1"/>
          <p:nvPr/>
        </p:nvSpPr>
        <p:spPr>
          <a:xfrm>
            <a:off x="1833269" y="136518"/>
            <a:ext cx="5477462" cy="646331"/>
          </a:xfrm>
          <a:prstGeom prst="rect">
            <a:avLst/>
          </a:prstGeom>
          <a:noFill/>
        </p:spPr>
        <p:txBody>
          <a:bodyPr wrap="none" rtlCol="0">
            <a:spAutoFit/>
          </a:bodyPr>
          <a:lstStyle/>
          <a:p>
            <a:r>
              <a:rPr lang="en-US" sz="3600" dirty="0" smtClean="0">
                <a:solidFill>
                  <a:srgbClr val="C00000"/>
                </a:solidFill>
              </a:rPr>
              <a:t>Mixed Mode Crack Initiation</a:t>
            </a:r>
          </a:p>
        </p:txBody>
      </p:sp>
      <p:grpSp>
        <p:nvGrpSpPr>
          <p:cNvPr id="34" name="Group 33"/>
          <p:cNvGrpSpPr/>
          <p:nvPr/>
        </p:nvGrpSpPr>
        <p:grpSpPr>
          <a:xfrm>
            <a:off x="2682165" y="1853390"/>
            <a:ext cx="1556042" cy="1013392"/>
            <a:chOff x="2900649" y="1926218"/>
            <a:chExt cx="1556042" cy="1013392"/>
          </a:xfrm>
        </p:grpSpPr>
        <p:grpSp>
          <p:nvGrpSpPr>
            <p:cNvPr id="30" name="Group 29"/>
            <p:cNvGrpSpPr/>
            <p:nvPr/>
          </p:nvGrpSpPr>
          <p:grpSpPr>
            <a:xfrm>
              <a:off x="2900649" y="1926218"/>
              <a:ext cx="1312941" cy="1013392"/>
              <a:chOff x="3151501" y="1853390"/>
              <a:chExt cx="1312941" cy="1013392"/>
            </a:xfrm>
          </p:grpSpPr>
          <p:sp>
            <p:nvSpPr>
              <p:cNvPr id="118" name="Freeform 117"/>
              <p:cNvSpPr/>
              <p:nvPr/>
            </p:nvSpPr>
            <p:spPr>
              <a:xfrm>
                <a:off x="3151501" y="1872586"/>
                <a:ext cx="1143179" cy="994196"/>
              </a:xfrm>
              <a:custGeom>
                <a:avLst/>
                <a:gdLst>
                  <a:gd name="connsiteX0" fmla="*/ 143863 w 4008507"/>
                  <a:gd name="connsiteY0" fmla="*/ 73282 h 3434396"/>
                  <a:gd name="connsiteX1" fmla="*/ 916947 w 4008507"/>
                  <a:gd name="connsiteY1" fmla="*/ 64969 h 3434396"/>
                  <a:gd name="connsiteX2" fmla="*/ 2014227 w 4008507"/>
                  <a:gd name="connsiteY2" fmla="*/ 56657 h 3434396"/>
                  <a:gd name="connsiteX3" fmla="*/ 3053318 w 4008507"/>
                  <a:gd name="connsiteY3" fmla="*/ 40031 h 3434396"/>
                  <a:gd name="connsiteX4" fmla="*/ 3884590 w 4008507"/>
                  <a:gd name="connsiteY4" fmla="*/ 40031 h 3434396"/>
                  <a:gd name="connsiteX5" fmla="*/ 3976030 w 4008507"/>
                  <a:gd name="connsiteY5" fmla="*/ 572046 h 3434396"/>
                  <a:gd name="connsiteX6" fmla="*/ 3967718 w 4008507"/>
                  <a:gd name="connsiteY6" fmla="*/ 1237064 h 3434396"/>
                  <a:gd name="connsiteX7" fmla="*/ 3976030 w 4008507"/>
                  <a:gd name="connsiteY7" fmla="*/ 2126526 h 3434396"/>
                  <a:gd name="connsiteX8" fmla="*/ 3926154 w 4008507"/>
                  <a:gd name="connsiteY8" fmla="*/ 2774918 h 3434396"/>
                  <a:gd name="connsiteX9" fmla="*/ 3934467 w 4008507"/>
                  <a:gd name="connsiteY9" fmla="*/ 3348497 h 3434396"/>
                  <a:gd name="connsiteX10" fmla="*/ 2878750 w 4008507"/>
                  <a:gd name="connsiteY10" fmla="*/ 3340184 h 3434396"/>
                  <a:gd name="connsiteX11" fmla="*/ 2072416 w 4008507"/>
                  <a:gd name="connsiteY11" fmla="*/ 3306933 h 3434396"/>
                  <a:gd name="connsiteX12" fmla="*/ 1274394 w 4008507"/>
                  <a:gd name="connsiteY12" fmla="*/ 3306933 h 3434396"/>
                  <a:gd name="connsiteX13" fmla="*/ 451434 w 4008507"/>
                  <a:gd name="connsiteY13" fmla="*/ 3323558 h 3434396"/>
                  <a:gd name="connsiteX14" fmla="*/ 10860 w 4008507"/>
                  <a:gd name="connsiteY14" fmla="*/ 3323558 h 3434396"/>
                  <a:gd name="connsiteX15" fmla="*/ 127238 w 4008507"/>
                  <a:gd name="connsiteY15" fmla="*/ 1835580 h 3434396"/>
                  <a:gd name="connsiteX16" fmla="*/ 44110 w 4008507"/>
                  <a:gd name="connsiteY16" fmla="*/ 605297 h 3434396"/>
                  <a:gd name="connsiteX17" fmla="*/ 143863 w 4008507"/>
                  <a:gd name="connsiteY17" fmla="*/ 73282 h 3434396"/>
                  <a:gd name="connsiteX0" fmla="*/ 143863 w 4008507"/>
                  <a:gd name="connsiteY0" fmla="*/ 73282 h 3434396"/>
                  <a:gd name="connsiteX1" fmla="*/ 916947 w 4008507"/>
                  <a:gd name="connsiteY1" fmla="*/ 64969 h 3434396"/>
                  <a:gd name="connsiteX2" fmla="*/ 2014227 w 4008507"/>
                  <a:gd name="connsiteY2" fmla="*/ 56657 h 3434396"/>
                  <a:gd name="connsiteX3" fmla="*/ 3053318 w 4008507"/>
                  <a:gd name="connsiteY3" fmla="*/ 40031 h 3434396"/>
                  <a:gd name="connsiteX4" fmla="*/ 3884590 w 4008507"/>
                  <a:gd name="connsiteY4" fmla="*/ 40031 h 3434396"/>
                  <a:gd name="connsiteX5" fmla="*/ 3976030 w 4008507"/>
                  <a:gd name="connsiteY5" fmla="*/ 572046 h 3434396"/>
                  <a:gd name="connsiteX6" fmla="*/ 3967718 w 4008507"/>
                  <a:gd name="connsiteY6" fmla="*/ 1237064 h 3434396"/>
                  <a:gd name="connsiteX7" fmla="*/ 3976030 w 4008507"/>
                  <a:gd name="connsiteY7" fmla="*/ 2126526 h 3434396"/>
                  <a:gd name="connsiteX8" fmla="*/ 3926154 w 4008507"/>
                  <a:gd name="connsiteY8" fmla="*/ 2774918 h 3434396"/>
                  <a:gd name="connsiteX9" fmla="*/ 3934467 w 4008507"/>
                  <a:gd name="connsiteY9" fmla="*/ 3348497 h 3434396"/>
                  <a:gd name="connsiteX10" fmla="*/ 2878750 w 4008507"/>
                  <a:gd name="connsiteY10" fmla="*/ 3340184 h 3434396"/>
                  <a:gd name="connsiteX11" fmla="*/ 2072416 w 4008507"/>
                  <a:gd name="connsiteY11" fmla="*/ 3306933 h 3434396"/>
                  <a:gd name="connsiteX12" fmla="*/ 1274394 w 4008507"/>
                  <a:gd name="connsiteY12" fmla="*/ 3306933 h 3434396"/>
                  <a:gd name="connsiteX13" fmla="*/ 451434 w 4008507"/>
                  <a:gd name="connsiteY13" fmla="*/ 3323558 h 3434396"/>
                  <a:gd name="connsiteX14" fmla="*/ 10860 w 4008507"/>
                  <a:gd name="connsiteY14" fmla="*/ 3323558 h 3434396"/>
                  <a:gd name="connsiteX15" fmla="*/ 127238 w 4008507"/>
                  <a:gd name="connsiteY15" fmla="*/ 1835580 h 3434396"/>
                  <a:gd name="connsiteX16" fmla="*/ 44110 w 4008507"/>
                  <a:gd name="connsiteY16" fmla="*/ 605297 h 3434396"/>
                  <a:gd name="connsiteX17" fmla="*/ 143863 w 4008507"/>
                  <a:gd name="connsiteY17" fmla="*/ 73282 h 3434396"/>
                  <a:gd name="connsiteX0" fmla="*/ 143863 w 4008507"/>
                  <a:gd name="connsiteY0" fmla="*/ 33251 h 3394365"/>
                  <a:gd name="connsiteX1" fmla="*/ 916947 w 4008507"/>
                  <a:gd name="connsiteY1" fmla="*/ 24938 h 3394365"/>
                  <a:gd name="connsiteX2" fmla="*/ 2014227 w 4008507"/>
                  <a:gd name="connsiteY2" fmla="*/ 16626 h 3394365"/>
                  <a:gd name="connsiteX3" fmla="*/ 3053318 w 4008507"/>
                  <a:gd name="connsiteY3" fmla="*/ 0 h 3394365"/>
                  <a:gd name="connsiteX4" fmla="*/ 3884590 w 4008507"/>
                  <a:gd name="connsiteY4" fmla="*/ 0 h 3394365"/>
                  <a:gd name="connsiteX5" fmla="*/ 3976030 w 4008507"/>
                  <a:gd name="connsiteY5" fmla="*/ 532015 h 3394365"/>
                  <a:gd name="connsiteX6" fmla="*/ 3967718 w 4008507"/>
                  <a:gd name="connsiteY6" fmla="*/ 1197033 h 3394365"/>
                  <a:gd name="connsiteX7" fmla="*/ 3976030 w 4008507"/>
                  <a:gd name="connsiteY7" fmla="*/ 2086495 h 3394365"/>
                  <a:gd name="connsiteX8" fmla="*/ 3926154 w 4008507"/>
                  <a:gd name="connsiteY8" fmla="*/ 2734887 h 3394365"/>
                  <a:gd name="connsiteX9" fmla="*/ 3934467 w 4008507"/>
                  <a:gd name="connsiteY9" fmla="*/ 3308466 h 3394365"/>
                  <a:gd name="connsiteX10" fmla="*/ 2878750 w 4008507"/>
                  <a:gd name="connsiteY10" fmla="*/ 3300153 h 3394365"/>
                  <a:gd name="connsiteX11" fmla="*/ 2072416 w 4008507"/>
                  <a:gd name="connsiteY11" fmla="*/ 3266902 h 3394365"/>
                  <a:gd name="connsiteX12" fmla="*/ 1274394 w 4008507"/>
                  <a:gd name="connsiteY12" fmla="*/ 3266902 h 3394365"/>
                  <a:gd name="connsiteX13" fmla="*/ 451434 w 4008507"/>
                  <a:gd name="connsiteY13" fmla="*/ 3283527 h 3394365"/>
                  <a:gd name="connsiteX14" fmla="*/ 10860 w 4008507"/>
                  <a:gd name="connsiteY14" fmla="*/ 3283527 h 3394365"/>
                  <a:gd name="connsiteX15" fmla="*/ 127238 w 4008507"/>
                  <a:gd name="connsiteY15" fmla="*/ 1795549 h 3394365"/>
                  <a:gd name="connsiteX16" fmla="*/ 44110 w 4008507"/>
                  <a:gd name="connsiteY16" fmla="*/ 565266 h 3394365"/>
                  <a:gd name="connsiteX17" fmla="*/ 143863 w 4008507"/>
                  <a:gd name="connsiteY17" fmla="*/ 33251 h 3394365"/>
                  <a:gd name="connsiteX0" fmla="*/ 143863 w 4008507"/>
                  <a:gd name="connsiteY0" fmla="*/ 33251 h 3394365"/>
                  <a:gd name="connsiteX1" fmla="*/ 916947 w 4008507"/>
                  <a:gd name="connsiteY1" fmla="*/ 24938 h 3394365"/>
                  <a:gd name="connsiteX2" fmla="*/ 2014227 w 4008507"/>
                  <a:gd name="connsiteY2" fmla="*/ 16626 h 3394365"/>
                  <a:gd name="connsiteX3" fmla="*/ 3053318 w 4008507"/>
                  <a:gd name="connsiteY3" fmla="*/ 0 h 3394365"/>
                  <a:gd name="connsiteX4" fmla="*/ 3884590 w 4008507"/>
                  <a:gd name="connsiteY4" fmla="*/ 0 h 3394365"/>
                  <a:gd name="connsiteX5" fmla="*/ 3976030 w 4008507"/>
                  <a:gd name="connsiteY5" fmla="*/ 532015 h 3394365"/>
                  <a:gd name="connsiteX6" fmla="*/ 3967718 w 4008507"/>
                  <a:gd name="connsiteY6" fmla="*/ 1197033 h 3394365"/>
                  <a:gd name="connsiteX7" fmla="*/ 3976030 w 4008507"/>
                  <a:gd name="connsiteY7" fmla="*/ 2086495 h 3394365"/>
                  <a:gd name="connsiteX8" fmla="*/ 3926154 w 4008507"/>
                  <a:gd name="connsiteY8" fmla="*/ 2734887 h 3394365"/>
                  <a:gd name="connsiteX9" fmla="*/ 3934467 w 4008507"/>
                  <a:gd name="connsiteY9" fmla="*/ 3308466 h 3394365"/>
                  <a:gd name="connsiteX10" fmla="*/ 2878750 w 4008507"/>
                  <a:gd name="connsiteY10" fmla="*/ 3300153 h 3394365"/>
                  <a:gd name="connsiteX11" fmla="*/ 2072416 w 4008507"/>
                  <a:gd name="connsiteY11" fmla="*/ 3266902 h 3394365"/>
                  <a:gd name="connsiteX12" fmla="*/ 1274394 w 4008507"/>
                  <a:gd name="connsiteY12" fmla="*/ 3266902 h 3394365"/>
                  <a:gd name="connsiteX13" fmla="*/ 451434 w 4008507"/>
                  <a:gd name="connsiteY13" fmla="*/ 3283527 h 3394365"/>
                  <a:gd name="connsiteX14" fmla="*/ 10860 w 4008507"/>
                  <a:gd name="connsiteY14" fmla="*/ 3283527 h 3394365"/>
                  <a:gd name="connsiteX15" fmla="*/ 127238 w 4008507"/>
                  <a:gd name="connsiteY15" fmla="*/ 1795549 h 3394365"/>
                  <a:gd name="connsiteX16" fmla="*/ 44110 w 4008507"/>
                  <a:gd name="connsiteY16" fmla="*/ 565266 h 3394365"/>
                  <a:gd name="connsiteX17" fmla="*/ 143863 w 4008507"/>
                  <a:gd name="connsiteY17" fmla="*/ 33251 h 3394365"/>
                  <a:gd name="connsiteX0" fmla="*/ 143863 w 4008507"/>
                  <a:gd name="connsiteY0" fmla="*/ 33251 h 3349736"/>
                  <a:gd name="connsiteX1" fmla="*/ 916947 w 4008507"/>
                  <a:gd name="connsiteY1" fmla="*/ 24938 h 3349736"/>
                  <a:gd name="connsiteX2" fmla="*/ 2014227 w 4008507"/>
                  <a:gd name="connsiteY2" fmla="*/ 16626 h 3349736"/>
                  <a:gd name="connsiteX3" fmla="*/ 3053318 w 4008507"/>
                  <a:gd name="connsiteY3" fmla="*/ 0 h 3349736"/>
                  <a:gd name="connsiteX4" fmla="*/ 3884590 w 4008507"/>
                  <a:gd name="connsiteY4" fmla="*/ 0 h 3349736"/>
                  <a:gd name="connsiteX5" fmla="*/ 3976030 w 4008507"/>
                  <a:gd name="connsiteY5" fmla="*/ 532015 h 3349736"/>
                  <a:gd name="connsiteX6" fmla="*/ 3967718 w 4008507"/>
                  <a:gd name="connsiteY6" fmla="*/ 1197033 h 3349736"/>
                  <a:gd name="connsiteX7" fmla="*/ 3976030 w 4008507"/>
                  <a:gd name="connsiteY7" fmla="*/ 2086495 h 3349736"/>
                  <a:gd name="connsiteX8" fmla="*/ 3926154 w 4008507"/>
                  <a:gd name="connsiteY8" fmla="*/ 2734887 h 3349736"/>
                  <a:gd name="connsiteX9" fmla="*/ 3934467 w 4008507"/>
                  <a:gd name="connsiteY9" fmla="*/ 3308466 h 3349736"/>
                  <a:gd name="connsiteX10" fmla="*/ 2878750 w 4008507"/>
                  <a:gd name="connsiteY10" fmla="*/ 3300153 h 3349736"/>
                  <a:gd name="connsiteX11" fmla="*/ 2072416 w 4008507"/>
                  <a:gd name="connsiteY11" fmla="*/ 3266902 h 3349736"/>
                  <a:gd name="connsiteX12" fmla="*/ 1274394 w 4008507"/>
                  <a:gd name="connsiteY12" fmla="*/ 3266902 h 3349736"/>
                  <a:gd name="connsiteX13" fmla="*/ 451434 w 4008507"/>
                  <a:gd name="connsiteY13" fmla="*/ 3283527 h 3349736"/>
                  <a:gd name="connsiteX14" fmla="*/ 10860 w 4008507"/>
                  <a:gd name="connsiteY14" fmla="*/ 3283527 h 3349736"/>
                  <a:gd name="connsiteX15" fmla="*/ 127238 w 4008507"/>
                  <a:gd name="connsiteY15" fmla="*/ 1795549 h 3349736"/>
                  <a:gd name="connsiteX16" fmla="*/ 44110 w 4008507"/>
                  <a:gd name="connsiteY16" fmla="*/ 565266 h 3349736"/>
                  <a:gd name="connsiteX17" fmla="*/ 143863 w 4008507"/>
                  <a:gd name="connsiteY17" fmla="*/ 33251 h 3349736"/>
                  <a:gd name="connsiteX0" fmla="*/ 143863 w 4008507"/>
                  <a:gd name="connsiteY0" fmla="*/ 33251 h 3349736"/>
                  <a:gd name="connsiteX1" fmla="*/ 916947 w 4008507"/>
                  <a:gd name="connsiteY1" fmla="*/ 24938 h 3349736"/>
                  <a:gd name="connsiteX2" fmla="*/ 2014227 w 4008507"/>
                  <a:gd name="connsiteY2" fmla="*/ 16626 h 3349736"/>
                  <a:gd name="connsiteX3" fmla="*/ 3053318 w 4008507"/>
                  <a:gd name="connsiteY3" fmla="*/ 0 h 3349736"/>
                  <a:gd name="connsiteX4" fmla="*/ 3884590 w 4008507"/>
                  <a:gd name="connsiteY4" fmla="*/ 0 h 3349736"/>
                  <a:gd name="connsiteX5" fmla="*/ 3976030 w 4008507"/>
                  <a:gd name="connsiteY5" fmla="*/ 532015 h 3349736"/>
                  <a:gd name="connsiteX6" fmla="*/ 3967718 w 4008507"/>
                  <a:gd name="connsiteY6" fmla="*/ 1197033 h 3349736"/>
                  <a:gd name="connsiteX7" fmla="*/ 3976030 w 4008507"/>
                  <a:gd name="connsiteY7" fmla="*/ 2086495 h 3349736"/>
                  <a:gd name="connsiteX8" fmla="*/ 3926154 w 4008507"/>
                  <a:gd name="connsiteY8" fmla="*/ 2734887 h 3349736"/>
                  <a:gd name="connsiteX9" fmla="*/ 3934467 w 4008507"/>
                  <a:gd name="connsiteY9" fmla="*/ 3308466 h 3349736"/>
                  <a:gd name="connsiteX10" fmla="*/ 2878750 w 4008507"/>
                  <a:gd name="connsiteY10" fmla="*/ 3300153 h 3349736"/>
                  <a:gd name="connsiteX11" fmla="*/ 2072416 w 4008507"/>
                  <a:gd name="connsiteY11" fmla="*/ 3266902 h 3349736"/>
                  <a:gd name="connsiteX12" fmla="*/ 1274394 w 4008507"/>
                  <a:gd name="connsiteY12" fmla="*/ 3266902 h 3349736"/>
                  <a:gd name="connsiteX13" fmla="*/ 451434 w 4008507"/>
                  <a:gd name="connsiteY13" fmla="*/ 3283527 h 3349736"/>
                  <a:gd name="connsiteX14" fmla="*/ 10860 w 4008507"/>
                  <a:gd name="connsiteY14" fmla="*/ 3283527 h 3349736"/>
                  <a:gd name="connsiteX15" fmla="*/ 127238 w 4008507"/>
                  <a:gd name="connsiteY15" fmla="*/ 1795549 h 3349736"/>
                  <a:gd name="connsiteX16" fmla="*/ 44110 w 4008507"/>
                  <a:gd name="connsiteY16" fmla="*/ 565266 h 3349736"/>
                  <a:gd name="connsiteX17" fmla="*/ 143863 w 4008507"/>
                  <a:gd name="connsiteY17" fmla="*/ 33251 h 3349736"/>
                  <a:gd name="connsiteX0" fmla="*/ 143863 w 4008507"/>
                  <a:gd name="connsiteY0" fmla="*/ 33251 h 3349736"/>
                  <a:gd name="connsiteX1" fmla="*/ 916947 w 4008507"/>
                  <a:gd name="connsiteY1" fmla="*/ 24938 h 3349736"/>
                  <a:gd name="connsiteX2" fmla="*/ 2014227 w 4008507"/>
                  <a:gd name="connsiteY2" fmla="*/ 16626 h 3349736"/>
                  <a:gd name="connsiteX3" fmla="*/ 3053318 w 4008507"/>
                  <a:gd name="connsiteY3" fmla="*/ 0 h 3349736"/>
                  <a:gd name="connsiteX4" fmla="*/ 3884590 w 4008507"/>
                  <a:gd name="connsiteY4" fmla="*/ 0 h 3349736"/>
                  <a:gd name="connsiteX5" fmla="*/ 3976030 w 4008507"/>
                  <a:gd name="connsiteY5" fmla="*/ 532015 h 3349736"/>
                  <a:gd name="connsiteX6" fmla="*/ 3967718 w 4008507"/>
                  <a:gd name="connsiteY6" fmla="*/ 1197033 h 3349736"/>
                  <a:gd name="connsiteX7" fmla="*/ 3976030 w 4008507"/>
                  <a:gd name="connsiteY7" fmla="*/ 2086495 h 3349736"/>
                  <a:gd name="connsiteX8" fmla="*/ 3926154 w 4008507"/>
                  <a:gd name="connsiteY8" fmla="*/ 2734887 h 3349736"/>
                  <a:gd name="connsiteX9" fmla="*/ 3934467 w 4008507"/>
                  <a:gd name="connsiteY9" fmla="*/ 3308466 h 3349736"/>
                  <a:gd name="connsiteX10" fmla="*/ 2878750 w 4008507"/>
                  <a:gd name="connsiteY10" fmla="*/ 3300153 h 3349736"/>
                  <a:gd name="connsiteX11" fmla="*/ 2072416 w 4008507"/>
                  <a:gd name="connsiteY11" fmla="*/ 3266902 h 3349736"/>
                  <a:gd name="connsiteX12" fmla="*/ 1274394 w 4008507"/>
                  <a:gd name="connsiteY12" fmla="*/ 3266902 h 3349736"/>
                  <a:gd name="connsiteX13" fmla="*/ 451434 w 4008507"/>
                  <a:gd name="connsiteY13" fmla="*/ 3283527 h 3349736"/>
                  <a:gd name="connsiteX14" fmla="*/ 10860 w 4008507"/>
                  <a:gd name="connsiteY14" fmla="*/ 3283527 h 3349736"/>
                  <a:gd name="connsiteX15" fmla="*/ 127238 w 4008507"/>
                  <a:gd name="connsiteY15" fmla="*/ 1795549 h 3349736"/>
                  <a:gd name="connsiteX16" fmla="*/ 44110 w 4008507"/>
                  <a:gd name="connsiteY16" fmla="*/ 565266 h 3349736"/>
                  <a:gd name="connsiteX17" fmla="*/ 143863 w 4008507"/>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446489 w 4003562"/>
                  <a:gd name="connsiteY13" fmla="*/ 3283527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446489 w 4003562"/>
                  <a:gd name="connsiteY13" fmla="*/ 3283527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512991 w 4003562"/>
                  <a:gd name="connsiteY13" fmla="*/ 3208713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512991 w 4003562"/>
                  <a:gd name="connsiteY13" fmla="*/ 3208713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4003562"/>
                  <a:gd name="connsiteY0" fmla="*/ 33251 h 3373075"/>
                  <a:gd name="connsiteX1" fmla="*/ 912002 w 4003562"/>
                  <a:gd name="connsiteY1" fmla="*/ 24938 h 3373075"/>
                  <a:gd name="connsiteX2" fmla="*/ 2009282 w 4003562"/>
                  <a:gd name="connsiteY2" fmla="*/ 16626 h 3373075"/>
                  <a:gd name="connsiteX3" fmla="*/ 3048373 w 4003562"/>
                  <a:gd name="connsiteY3" fmla="*/ 0 h 3373075"/>
                  <a:gd name="connsiteX4" fmla="*/ 3879645 w 4003562"/>
                  <a:gd name="connsiteY4" fmla="*/ 0 h 3373075"/>
                  <a:gd name="connsiteX5" fmla="*/ 3971085 w 4003562"/>
                  <a:gd name="connsiteY5" fmla="*/ 532015 h 3373075"/>
                  <a:gd name="connsiteX6" fmla="*/ 3962773 w 4003562"/>
                  <a:gd name="connsiteY6" fmla="*/ 1197033 h 3373075"/>
                  <a:gd name="connsiteX7" fmla="*/ 3971085 w 4003562"/>
                  <a:gd name="connsiteY7" fmla="*/ 2086495 h 3373075"/>
                  <a:gd name="connsiteX8" fmla="*/ 3921209 w 4003562"/>
                  <a:gd name="connsiteY8" fmla="*/ 2734887 h 3373075"/>
                  <a:gd name="connsiteX9" fmla="*/ 3929522 w 4003562"/>
                  <a:gd name="connsiteY9" fmla="*/ 3308466 h 3373075"/>
                  <a:gd name="connsiteX10" fmla="*/ 2873805 w 4003562"/>
                  <a:gd name="connsiteY10" fmla="*/ 3300153 h 3373075"/>
                  <a:gd name="connsiteX11" fmla="*/ 2067471 w 4003562"/>
                  <a:gd name="connsiteY11" fmla="*/ 3266902 h 3373075"/>
                  <a:gd name="connsiteX12" fmla="*/ 1269449 w 4003562"/>
                  <a:gd name="connsiteY12" fmla="*/ 3266902 h 3373075"/>
                  <a:gd name="connsiteX13" fmla="*/ 512991 w 4003562"/>
                  <a:gd name="connsiteY13" fmla="*/ 3208713 h 3373075"/>
                  <a:gd name="connsiteX14" fmla="*/ 5915 w 4003562"/>
                  <a:gd name="connsiteY14" fmla="*/ 3283527 h 3373075"/>
                  <a:gd name="connsiteX15" fmla="*/ 122293 w 4003562"/>
                  <a:gd name="connsiteY15" fmla="*/ 1795549 h 3373075"/>
                  <a:gd name="connsiteX16" fmla="*/ 39165 w 4003562"/>
                  <a:gd name="connsiteY16" fmla="*/ 565266 h 3373075"/>
                  <a:gd name="connsiteX17" fmla="*/ 138918 w 4003562"/>
                  <a:gd name="connsiteY17" fmla="*/ 33251 h 3373075"/>
                  <a:gd name="connsiteX0" fmla="*/ 138918 w 4003562"/>
                  <a:gd name="connsiteY0" fmla="*/ 33251 h 3349736"/>
                  <a:gd name="connsiteX1" fmla="*/ 912002 w 4003562"/>
                  <a:gd name="connsiteY1" fmla="*/ 24938 h 3349736"/>
                  <a:gd name="connsiteX2" fmla="*/ 2009282 w 4003562"/>
                  <a:gd name="connsiteY2" fmla="*/ 16626 h 3349736"/>
                  <a:gd name="connsiteX3" fmla="*/ 3048373 w 4003562"/>
                  <a:gd name="connsiteY3" fmla="*/ 0 h 3349736"/>
                  <a:gd name="connsiteX4" fmla="*/ 3879645 w 4003562"/>
                  <a:gd name="connsiteY4" fmla="*/ 0 h 3349736"/>
                  <a:gd name="connsiteX5" fmla="*/ 3971085 w 4003562"/>
                  <a:gd name="connsiteY5" fmla="*/ 532015 h 3349736"/>
                  <a:gd name="connsiteX6" fmla="*/ 3962773 w 4003562"/>
                  <a:gd name="connsiteY6" fmla="*/ 1197033 h 3349736"/>
                  <a:gd name="connsiteX7" fmla="*/ 3971085 w 4003562"/>
                  <a:gd name="connsiteY7" fmla="*/ 2086495 h 3349736"/>
                  <a:gd name="connsiteX8" fmla="*/ 3921209 w 4003562"/>
                  <a:gd name="connsiteY8" fmla="*/ 2734887 h 3349736"/>
                  <a:gd name="connsiteX9" fmla="*/ 3929522 w 4003562"/>
                  <a:gd name="connsiteY9" fmla="*/ 3308466 h 3349736"/>
                  <a:gd name="connsiteX10" fmla="*/ 2873805 w 4003562"/>
                  <a:gd name="connsiteY10" fmla="*/ 3300153 h 3349736"/>
                  <a:gd name="connsiteX11" fmla="*/ 2067471 w 4003562"/>
                  <a:gd name="connsiteY11" fmla="*/ 3266902 h 3349736"/>
                  <a:gd name="connsiteX12" fmla="*/ 1269449 w 4003562"/>
                  <a:gd name="connsiteY12" fmla="*/ 3266902 h 3349736"/>
                  <a:gd name="connsiteX13" fmla="*/ 512991 w 4003562"/>
                  <a:gd name="connsiteY13" fmla="*/ 3208713 h 3349736"/>
                  <a:gd name="connsiteX14" fmla="*/ 5915 w 4003562"/>
                  <a:gd name="connsiteY14" fmla="*/ 3283527 h 3349736"/>
                  <a:gd name="connsiteX15" fmla="*/ 122293 w 4003562"/>
                  <a:gd name="connsiteY15" fmla="*/ 1795549 h 3349736"/>
                  <a:gd name="connsiteX16" fmla="*/ 39165 w 4003562"/>
                  <a:gd name="connsiteY16" fmla="*/ 565266 h 3349736"/>
                  <a:gd name="connsiteX17" fmla="*/ 138918 w 4003562"/>
                  <a:gd name="connsiteY17" fmla="*/ 33251 h 3349736"/>
                  <a:gd name="connsiteX0" fmla="*/ 138918 w 3978001"/>
                  <a:gd name="connsiteY0" fmla="*/ 33251 h 3349736"/>
                  <a:gd name="connsiteX1" fmla="*/ 912002 w 3978001"/>
                  <a:gd name="connsiteY1" fmla="*/ 24938 h 3349736"/>
                  <a:gd name="connsiteX2" fmla="*/ 2009282 w 3978001"/>
                  <a:gd name="connsiteY2" fmla="*/ 16626 h 3349736"/>
                  <a:gd name="connsiteX3" fmla="*/ 3048373 w 3978001"/>
                  <a:gd name="connsiteY3" fmla="*/ 0 h 3349736"/>
                  <a:gd name="connsiteX4" fmla="*/ 3879645 w 3978001"/>
                  <a:gd name="connsiteY4" fmla="*/ 0 h 3349736"/>
                  <a:gd name="connsiteX5" fmla="*/ 3971085 w 3978001"/>
                  <a:gd name="connsiteY5" fmla="*/ 532015 h 3349736"/>
                  <a:gd name="connsiteX6" fmla="*/ 3962773 w 3978001"/>
                  <a:gd name="connsiteY6" fmla="*/ 1197033 h 3349736"/>
                  <a:gd name="connsiteX7" fmla="*/ 3971085 w 3978001"/>
                  <a:gd name="connsiteY7" fmla="*/ 2086495 h 3349736"/>
                  <a:gd name="connsiteX8" fmla="*/ 3921209 w 3978001"/>
                  <a:gd name="connsiteY8" fmla="*/ 2734887 h 3349736"/>
                  <a:gd name="connsiteX9" fmla="*/ 3929522 w 3978001"/>
                  <a:gd name="connsiteY9" fmla="*/ 3308466 h 3349736"/>
                  <a:gd name="connsiteX10" fmla="*/ 2873805 w 3978001"/>
                  <a:gd name="connsiteY10" fmla="*/ 3300153 h 3349736"/>
                  <a:gd name="connsiteX11" fmla="*/ 2067471 w 3978001"/>
                  <a:gd name="connsiteY11" fmla="*/ 3266902 h 3349736"/>
                  <a:gd name="connsiteX12" fmla="*/ 1269449 w 3978001"/>
                  <a:gd name="connsiteY12" fmla="*/ 3266902 h 3349736"/>
                  <a:gd name="connsiteX13" fmla="*/ 512991 w 3978001"/>
                  <a:gd name="connsiteY13" fmla="*/ 3208713 h 3349736"/>
                  <a:gd name="connsiteX14" fmla="*/ 5915 w 3978001"/>
                  <a:gd name="connsiteY14" fmla="*/ 3283527 h 3349736"/>
                  <a:gd name="connsiteX15" fmla="*/ 122293 w 3978001"/>
                  <a:gd name="connsiteY15" fmla="*/ 1795549 h 3349736"/>
                  <a:gd name="connsiteX16" fmla="*/ 39165 w 3978001"/>
                  <a:gd name="connsiteY16" fmla="*/ 565266 h 3349736"/>
                  <a:gd name="connsiteX17" fmla="*/ 138918 w 3978001"/>
                  <a:gd name="connsiteY17" fmla="*/ 33251 h 3349736"/>
                  <a:gd name="connsiteX0" fmla="*/ 138918 w 3978001"/>
                  <a:gd name="connsiteY0" fmla="*/ 33251 h 3349736"/>
                  <a:gd name="connsiteX1" fmla="*/ 912002 w 3978001"/>
                  <a:gd name="connsiteY1" fmla="*/ 24938 h 3349736"/>
                  <a:gd name="connsiteX2" fmla="*/ 2009282 w 3978001"/>
                  <a:gd name="connsiteY2" fmla="*/ 16626 h 3349736"/>
                  <a:gd name="connsiteX3" fmla="*/ 3048373 w 3978001"/>
                  <a:gd name="connsiteY3" fmla="*/ 0 h 3349736"/>
                  <a:gd name="connsiteX4" fmla="*/ 3879645 w 3978001"/>
                  <a:gd name="connsiteY4" fmla="*/ 0 h 3349736"/>
                  <a:gd name="connsiteX5" fmla="*/ 3971085 w 3978001"/>
                  <a:gd name="connsiteY5" fmla="*/ 532015 h 3349736"/>
                  <a:gd name="connsiteX6" fmla="*/ 3962773 w 3978001"/>
                  <a:gd name="connsiteY6" fmla="*/ 1197033 h 3349736"/>
                  <a:gd name="connsiteX7" fmla="*/ 3971085 w 3978001"/>
                  <a:gd name="connsiteY7" fmla="*/ 2086495 h 3349736"/>
                  <a:gd name="connsiteX8" fmla="*/ 3921209 w 3978001"/>
                  <a:gd name="connsiteY8" fmla="*/ 2734887 h 3349736"/>
                  <a:gd name="connsiteX9" fmla="*/ 3929522 w 3978001"/>
                  <a:gd name="connsiteY9" fmla="*/ 3308466 h 3349736"/>
                  <a:gd name="connsiteX10" fmla="*/ 2873805 w 3978001"/>
                  <a:gd name="connsiteY10" fmla="*/ 3300153 h 3349736"/>
                  <a:gd name="connsiteX11" fmla="*/ 2067471 w 3978001"/>
                  <a:gd name="connsiteY11" fmla="*/ 3266902 h 3349736"/>
                  <a:gd name="connsiteX12" fmla="*/ 1269449 w 3978001"/>
                  <a:gd name="connsiteY12" fmla="*/ 3266902 h 3349736"/>
                  <a:gd name="connsiteX13" fmla="*/ 512991 w 3978001"/>
                  <a:gd name="connsiteY13" fmla="*/ 3208713 h 3349736"/>
                  <a:gd name="connsiteX14" fmla="*/ 5915 w 3978001"/>
                  <a:gd name="connsiteY14" fmla="*/ 3283527 h 3349736"/>
                  <a:gd name="connsiteX15" fmla="*/ 122293 w 3978001"/>
                  <a:gd name="connsiteY15" fmla="*/ 1795549 h 3349736"/>
                  <a:gd name="connsiteX16" fmla="*/ 39165 w 3978001"/>
                  <a:gd name="connsiteY16" fmla="*/ 565266 h 3349736"/>
                  <a:gd name="connsiteX17" fmla="*/ 138918 w 3978001"/>
                  <a:gd name="connsiteY17" fmla="*/ 33251 h 3349736"/>
                  <a:gd name="connsiteX0" fmla="*/ 138918 w 4021636"/>
                  <a:gd name="connsiteY0" fmla="*/ 33251 h 3397757"/>
                  <a:gd name="connsiteX1" fmla="*/ 912002 w 4021636"/>
                  <a:gd name="connsiteY1" fmla="*/ 24938 h 3397757"/>
                  <a:gd name="connsiteX2" fmla="*/ 2009282 w 4021636"/>
                  <a:gd name="connsiteY2" fmla="*/ 16626 h 3397757"/>
                  <a:gd name="connsiteX3" fmla="*/ 3048373 w 4021636"/>
                  <a:gd name="connsiteY3" fmla="*/ 0 h 3397757"/>
                  <a:gd name="connsiteX4" fmla="*/ 3879645 w 4021636"/>
                  <a:gd name="connsiteY4" fmla="*/ 0 h 3397757"/>
                  <a:gd name="connsiteX5" fmla="*/ 3971085 w 4021636"/>
                  <a:gd name="connsiteY5" fmla="*/ 532015 h 3397757"/>
                  <a:gd name="connsiteX6" fmla="*/ 3962773 w 4021636"/>
                  <a:gd name="connsiteY6" fmla="*/ 1197033 h 3397757"/>
                  <a:gd name="connsiteX7" fmla="*/ 3971085 w 4021636"/>
                  <a:gd name="connsiteY7" fmla="*/ 2086495 h 3397757"/>
                  <a:gd name="connsiteX8" fmla="*/ 3929522 w 4021636"/>
                  <a:gd name="connsiteY8" fmla="*/ 3308466 h 3397757"/>
                  <a:gd name="connsiteX9" fmla="*/ 2873805 w 4021636"/>
                  <a:gd name="connsiteY9" fmla="*/ 3300153 h 3397757"/>
                  <a:gd name="connsiteX10" fmla="*/ 2067471 w 4021636"/>
                  <a:gd name="connsiteY10" fmla="*/ 3266902 h 3397757"/>
                  <a:gd name="connsiteX11" fmla="*/ 1269449 w 4021636"/>
                  <a:gd name="connsiteY11" fmla="*/ 3266902 h 3397757"/>
                  <a:gd name="connsiteX12" fmla="*/ 512991 w 4021636"/>
                  <a:gd name="connsiteY12" fmla="*/ 3208713 h 3397757"/>
                  <a:gd name="connsiteX13" fmla="*/ 5915 w 4021636"/>
                  <a:gd name="connsiteY13" fmla="*/ 3283527 h 3397757"/>
                  <a:gd name="connsiteX14" fmla="*/ 122293 w 4021636"/>
                  <a:gd name="connsiteY14" fmla="*/ 1795549 h 3397757"/>
                  <a:gd name="connsiteX15" fmla="*/ 39165 w 4021636"/>
                  <a:gd name="connsiteY15" fmla="*/ 565266 h 3397757"/>
                  <a:gd name="connsiteX16" fmla="*/ 138918 w 4021636"/>
                  <a:gd name="connsiteY16" fmla="*/ 33251 h 3397757"/>
                  <a:gd name="connsiteX0" fmla="*/ 138918 w 4021636"/>
                  <a:gd name="connsiteY0" fmla="*/ 33251 h 3397757"/>
                  <a:gd name="connsiteX1" fmla="*/ 912002 w 4021636"/>
                  <a:gd name="connsiteY1" fmla="*/ 24938 h 3397757"/>
                  <a:gd name="connsiteX2" fmla="*/ 2009282 w 4021636"/>
                  <a:gd name="connsiteY2" fmla="*/ 16626 h 3397757"/>
                  <a:gd name="connsiteX3" fmla="*/ 3048373 w 4021636"/>
                  <a:gd name="connsiteY3" fmla="*/ 0 h 3397757"/>
                  <a:gd name="connsiteX4" fmla="*/ 3879645 w 4021636"/>
                  <a:gd name="connsiteY4" fmla="*/ 0 h 3397757"/>
                  <a:gd name="connsiteX5" fmla="*/ 3971085 w 4021636"/>
                  <a:gd name="connsiteY5" fmla="*/ 532015 h 3397757"/>
                  <a:gd name="connsiteX6" fmla="*/ 3962773 w 4021636"/>
                  <a:gd name="connsiteY6" fmla="*/ 1197033 h 3397757"/>
                  <a:gd name="connsiteX7" fmla="*/ 3971085 w 4021636"/>
                  <a:gd name="connsiteY7" fmla="*/ 2086495 h 3397757"/>
                  <a:gd name="connsiteX8" fmla="*/ 3929522 w 4021636"/>
                  <a:gd name="connsiteY8" fmla="*/ 3308466 h 3397757"/>
                  <a:gd name="connsiteX9" fmla="*/ 2873805 w 4021636"/>
                  <a:gd name="connsiteY9" fmla="*/ 3300153 h 3397757"/>
                  <a:gd name="connsiteX10" fmla="*/ 2067471 w 4021636"/>
                  <a:gd name="connsiteY10" fmla="*/ 3266902 h 3397757"/>
                  <a:gd name="connsiteX11" fmla="*/ 1269449 w 4021636"/>
                  <a:gd name="connsiteY11" fmla="*/ 3266902 h 3397757"/>
                  <a:gd name="connsiteX12" fmla="*/ 512991 w 4021636"/>
                  <a:gd name="connsiteY12" fmla="*/ 3208713 h 3397757"/>
                  <a:gd name="connsiteX13" fmla="*/ 5915 w 4021636"/>
                  <a:gd name="connsiteY13" fmla="*/ 3283527 h 3397757"/>
                  <a:gd name="connsiteX14" fmla="*/ 122293 w 4021636"/>
                  <a:gd name="connsiteY14" fmla="*/ 1795549 h 3397757"/>
                  <a:gd name="connsiteX15" fmla="*/ 39165 w 4021636"/>
                  <a:gd name="connsiteY15" fmla="*/ 565266 h 3397757"/>
                  <a:gd name="connsiteX16" fmla="*/ 138918 w 4021636"/>
                  <a:gd name="connsiteY16" fmla="*/ 33251 h 3397757"/>
                  <a:gd name="connsiteX0" fmla="*/ 138918 w 3978001"/>
                  <a:gd name="connsiteY0" fmla="*/ 33251 h 3397757"/>
                  <a:gd name="connsiteX1" fmla="*/ 912002 w 3978001"/>
                  <a:gd name="connsiteY1" fmla="*/ 24938 h 3397757"/>
                  <a:gd name="connsiteX2" fmla="*/ 2009282 w 3978001"/>
                  <a:gd name="connsiteY2" fmla="*/ 16626 h 3397757"/>
                  <a:gd name="connsiteX3" fmla="*/ 3048373 w 3978001"/>
                  <a:gd name="connsiteY3" fmla="*/ 0 h 3397757"/>
                  <a:gd name="connsiteX4" fmla="*/ 3879645 w 3978001"/>
                  <a:gd name="connsiteY4" fmla="*/ 0 h 3397757"/>
                  <a:gd name="connsiteX5" fmla="*/ 3971085 w 3978001"/>
                  <a:gd name="connsiteY5" fmla="*/ 532015 h 3397757"/>
                  <a:gd name="connsiteX6" fmla="*/ 3962773 w 3978001"/>
                  <a:gd name="connsiteY6" fmla="*/ 1197033 h 3397757"/>
                  <a:gd name="connsiteX7" fmla="*/ 3971085 w 3978001"/>
                  <a:gd name="connsiteY7" fmla="*/ 2086495 h 3397757"/>
                  <a:gd name="connsiteX8" fmla="*/ 3929522 w 3978001"/>
                  <a:gd name="connsiteY8" fmla="*/ 3308466 h 3397757"/>
                  <a:gd name="connsiteX9" fmla="*/ 2873805 w 3978001"/>
                  <a:gd name="connsiteY9" fmla="*/ 3300153 h 3397757"/>
                  <a:gd name="connsiteX10" fmla="*/ 2067471 w 3978001"/>
                  <a:gd name="connsiteY10" fmla="*/ 3266902 h 3397757"/>
                  <a:gd name="connsiteX11" fmla="*/ 1269449 w 3978001"/>
                  <a:gd name="connsiteY11" fmla="*/ 3266902 h 3397757"/>
                  <a:gd name="connsiteX12" fmla="*/ 512991 w 3978001"/>
                  <a:gd name="connsiteY12" fmla="*/ 3208713 h 3397757"/>
                  <a:gd name="connsiteX13" fmla="*/ 5915 w 3978001"/>
                  <a:gd name="connsiteY13" fmla="*/ 3283527 h 3397757"/>
                  <a:gd name="connsiteX14" fmla="*/ 122293 w 3978001"/>
                  <a:gd name="connsiteY14" fmla="*/ 1795549 h 3397757"/>
                  <a:gd name="connsiteX15" fmla="*/ 39165 w 3978001"/>
                  <a:gd name="connsiteY15" fmla="*/ 565266 h 3397757"/>
                  <a:gd name="connsiteX16" fmla="*/ 138918 w 3978001"/>
                  <a:gd name="connsiteY16" fmla="*/ 33251 h 3397757"/>
                  <a:gd name="connsiteX0" fmla="*/ 138918 w 3978001"/>
                  <a:gd name="connsiteY0" fmla="*/ 33251 h 3347441"/>
                  <a:gd name="connsiteX1" fmla="*/ 912002 w 3978001"/>
                  <a:gd name="connsiteY1" fmla="*/ 24938 h 3347441"/>
                  <a:gd name="connsiteX2" fmla="*/ 2009282 w 3978001"/>
                  <a:gd name="connsiteY2" fmla="*/ 16626 h 3347441"/>
                  <a:gd name="connsiteX3" fmla="*/ 3048373 w 3978001"/>
                  <a:gd name="connsiteY3" fmla="*/ 0 h 3347441"/>
                  <a:gd name="connsiteX4" fmla="*/ 3879645 w 3978001"/>
                  <a:gd name="connsiteY4" fmla="*/ 0 h 3347441"/>
                  <a:gd name="connsiteX5" fmla="*/ 3971085 w 3978001"/>
                  <a:gd name="connsiteY5" fmla="*/ 532015 h 3347441"/>
                  <a:gd name="connsiteX6" fmla="*/ 3962773 w 3978001"/>
                  <a:gd name="connsiteY6" fmla="*/ 1197033 h 3347441"/>
                  <a:gd name="connsiteX7" fmla="*/ 3971085 w 3978001"/>
                  <a:gd name="connsiteY7" fmla="*/ 2086495 h 3347441"/>
                  <a:gd name="connsiteX8" fmla="*/ 3929522 w 3978001"/>
                  <a:gd name="connsiteY8" fmla="*/ 3308466 h 3347441"/>
                  <a:gd name="connsiteX9" fmla="*/ 2873805 w 3978001"/>
                  <a:gd name="connsiteY9" fmla="*/ 3300153 h 3347441"/>
                  <a:gd name="connsiteX10" fmla="*/ 2067471 w 3978001"/>
                  <a:gd name="connsiteY10" fmla="*/ 3266902 h 3347441"/>
                  <a:gd name="connsiteX11" fmla="*/ 1269449 w 3978001"/>
                  <a:gd name="connsiteY11" fmla="*/ 3266902 h 3347441"/>
                  <a:gd name="connsiteX12" fmla="*/ 512991 w 3978001"/>
                  <a:gd name="connsiteY12" fmla="*/ 3208713 h 3347441"/>
                  <a:gd name="connsiteX13" fmla="*/ 5915 w 3978001"/>
                  <a:gd name="connsiteY13" fmla="*/ 3283527 h 3347441"/>
                  <a:gd name="connsiteX14" fmla="*/ 122293 w 3978001"/>
                  <a:gd name="connsiteY14" fmla="*/ 1795549 h 3347441"/>
                  <a:gd name="connsiteX15" fmla="*/ 39165 w 3978001"/>
                  <a:gd name="connsiteY15" fmla="*/ 565266 h 3347441"/>
                  <a:gd name="connsiteX16" fmla="*/ 138918 w 3978001"/>
                  <a:gd name="connsiteY16" fmla="*/ 33251 h 3347441"/>
                  <a:gd name="connsiteX0" fmla="*/ 138918 w 3978001"/>
                  <a:gd name="connsiteY0" fmla="*/ 33251 h 3308466"/>
                  <a:gd name="connsiteX1" fmla="*/ 912002 w 3978001"/>
                  <a:gd name="connsiteY1" fmla="*/ 24938 h 3308466"/>
                  <a:gd name="connsiteX2" fmla="*/ 2009282 w 3978001"/>
                  <a:gd name="connsiteY2" fmla="*/ 16626 h 3308466"/>
                  <a:gd name="connsiteX3" fmla="*/ 3048373 w 3978001"/>
                  <a:gd name="connsiteY3" fmla="*/ 0 h 3308466"/>
                  <a:gd name="connsiteX4" fmla="*/ 3879645 w 3978001"/>
                  <a:gd name="connsiteY4" fmla="*/ 0 h 3308466"/>
                  <a:gd name="connsiteX5" fmla="*/ 3971085 w 3978001"/>
                  <a:gd name="connsiteY5" fmla="*/ 532015 h 3308466"/>
                  <a:gd name="connsiteX6" fmla="*/ 3962773 w 3978001"/>
                  <a:gd name="connsiteY6" fmla="*/ 1197033 h 3308466"/>
                  <a:gd name="connsiteX7" fmla="*/ 3971085 w 3978001"/>
                  <a:gd name="connsiteY7" fmla="*/ 2086495 h 3308466"/>
                  <a:gd name="connsiteX8" fmla="*/ 3929522 w 3978001"/>
                  <a:gd name="connsiteY8" fmla="*/ 3308466 h 3308466"/>
                  <a:gd name="connsiteX9" fmla="*/ 2857180 w 3978001"/>
                  <a:gd name="connsiteY9" fmla="*/ 3275215 h 3308466"/>
                  <a:gd name="connsiteX10" fmla="*/ 2067471 w 3978001"/>
                  <a:gd name="connsiteY10" fmla="*/ 3266902 h 3308466"/>
                  <a:gd name="connsiteX11" fmla="*/ 1269449 w 3978001"/>
                  <a:gd name="connsiteY11" fmla="*/ 3266902 h 3308466"/>
                  <a:gd name="connsiteX12" fmla="*/ 512991 w 3978001"/>
                  <a:gd name="connsiteY12" fmla="*/ 3208713 h 3308466"/>
                  <a:gd name="connsiteX13" fmla="*/ 5915 w 3978001"/>
                  <a:gd name="connsiteY13" fmla="*/ 3283527 h 3308466"/>
                  <a:gd name="connsiteX14" fmla="*/ 122293 w 3978001"/>
                  <a:gd name="connsiteY14" fmla="*/ 1795549 h 3308466"/>
                  <a:gd name="connsiteX15" fmla="*/ 39165 w 3978001"/>
                  <a:gd name="connsiteY15" fmla="*/ 565266 h 3308466"/>
                  <a:gd name="connsiteX16" fmla="*/ 138918 w 3978001"/>
                  <a:gd name="connsiteY16" fmla="*/ 33251 h 3308466"/>
                  <a:gd name="connsiteX0" fmla="*/ 138918 w 3974946"/>
                  <a:gd name="connsiteY0" fmla="*/ 33251 h 3308466"/>
                  <a:gd name="connsiteX1" fmla="*/ 912002 w 3974946"/>
                  <a:gd name="connsiteY1" fmla="*/ 24938 h 3308466"/>
                  <a:gd name="connsiteX2" fmla="*/ 2009282 w 3974946"/>
                  <a:gd name="connsiteY2" fmla="*/ 16626 h 3308466"/>
                  <a:gd name="connsiteX3" fmla="*/ 3048373 w 3974946"/>
                  <a:gd name="connsiteY3" fmla="*/ 0 h 3308466"/>
                  <a:gd name="connsiteX4" fmla="*/ 3879645 w 3974946"/>
                  <a:gd name="connsiteY4" fmla="*/ 0 h 3308466"/>
                  <a:gd name="connsiteX5" fmla="*/ 3962773 w 3974946"/>
                  <a:gd name="connsiteY5" fmla="*/ 1197033 h 3308466"/>
                  <a:gd name="connsiteX6" fmla="*/ 3971085 w 3974946"/>
                  <a:gd name="connsiteY6" fmla="*/ 2086495 h 3308466"/>
                  <a:gd name="connsiteX7" fmla="*/ 3929522 w 3974946"/>
                  <a:gd name="connsiteY7" fmla="*/ 3308466 h 3308466"/>
                  <a:gd name="connsiteX8" fmla="*/ 2857180 w 3974946"/>
                  <a:gd name="connsiteY8" fmla="*/ 3275215 h 3308466"/>
                  <a:gd name="connsiteX9" fmla="*/ 2067471 w 3974946"/>
                  <a:gd name="connsiteY9" fmla="*/ 3266902 h 3308466"/>
                  <a:gd name="connsiteX10" fmla="*/ 1269449 w 3974946"/>
                  <a:gd name="connsiteY10" fmla="*/ 3266902 h 3308466"/>
                  <a:gd name="connsiteX11" fmla="*/ 512991 w 3974946"/>
                  <a:gd name="connsiteY11" fmla="*/ 3208713 h 3308466"/>
                  <a:gd name="connsiteX12" fmla="*/ 5915 w 3974946"/>
                  <a:gd name="connsiteY12" fmla="*/ 3283527 h 3308466"/>
                  <a:gd name="connsiteX13" fmla="*/ 122293 w 3974946"/>
                  <a:gd name="connsiteY13" fmla="*/ 1795549 h 3308466"/>
                  <a:gd name="connsiteX14" fmla="*/ 39165 w 3974946"/>
                  <a:gd name="connsiteY14" fmla="*/ 565266 h 3308466"/>
                  <a:gd name="connsiteX15" fmla="*/ 138918 w 3974946"/>
                  <a:gd name="connsiteY15" fmla="*/ 33251 h 3308466"/>
                  <a:gd name="connsiteX0" fmla="*/ 137780 w 3973808"/>
                  <a:gd name="connsiteY0" fmla="*/ 33251 h 3308466"/>
                  <a:gd name="connsiteX1" fmla="*/ 910864 w 3973808"/>
                  <a:gd name="connsiteY1" fmla="*/ 24938 h 3308466"/>
                  <a:gd name="connsiteX2" fmla="*/ 2008144 w 3973808"/>
                  <a:gd name="connsiteY2" fmla="*/ 16626 h 3308466"/>
                  <a:gd name="connsiteX3" fmla="*/ 3047235 w 3973808"/>
                  <a:gd name="connsiteY3" fmla="*/ 0 h 3308466"/>
                  <a:gd name="connsiteX4" fmla="*/ 3878507 w 3973808"/>
                  <a:gd name="connsiteY4" fmla="*/ 0 h 3308466"/>
                  <a:gd name="connsiteX5" fmla="*/ 3961635 w 3973808"/>
                  <a:gd name="connsiteY5" fmla="*/ 1197033 h 3308466"/>
                  <a:gd name="connsiteX6" fmla="*/ 3969947 w 3973808"/>
                  <a:gd name="connsiteY6" fmla="*/ 2086495 h 3308466"/>
                  <a:gd name="connsiteX7" fmla="*/ 3928384 w 3973808"/>
                  <a:gd name="connsiteY7" fmla="*/ 3308466 h 3308466"/>
                  <a:gd name="connsiteX8" fmla="*/ 2856042 w 3973808"/>
                  <a:gd name="connsiteY8" fmla="*/ 3275215 h 3308466"/>
                  <a:gd name="connsiteX9" fmla="*/ 2066333 w 3973808"/>
                  <a:gd name="connsiteY9" fmla="*/ 3266902 h 3308466"/>
                  <a:gd name="connsiteX10" fmla="*/ 1268311 w 3973808"/>
                  <a:gd name="connsiteY10" fmla="*/ 3266902 h 3308466"/>
                  <a:gd name="connsiteX11" fmla="*/ 511853 w 3973808"/>
                  <a:gd name="connsiteY11" fmla="*/ 3208713 h 3308466"/>
                  <a:gd name="connsiteX12" fmla="*/ 4777 w 3973808"/>
                  <a:gd name="connsiteY12" fmla="*/ 3283527 h 3308466"/>
                  <a:gd name="connsiteX13" fmla="*/ 154406 w 3973808"/>
                  <a:gd name="connsiteY13" fmla="*/ 2227811 h 3308466"/>
                  <a:gd name="connsiteX14" fmla="*/ 38027 w 3973808"/>
                  <a:gd name="connsiteY14" fmla="*/ 565266 h 3308466"/>
                  <a:gd name="connsiteX15" fmla="*/ 137780 w 3973808"/>
                  <a:gd name="connsiteY15" fmla="*/ 33251 h 3308466"/>
                  <a:gd name="connsiteX0" fmla="*/ 143374 w 3979402"/>
                  <a:gd name="connsiteY0" fmla="*/ 33251 h 3308466"/>
                  <a:gd name="connsiteX1" fmla="*/ 916458 w 3979402"/>
                  <a:gd name="connsiteY1" fmla="*/ 24938 h 3308466"/>
                  <a:gd name="connsiteX2" fmla="*/ 2013738 w 3979402"/>
                  <a:gd name="connsiteY2" fmla="*/ 16626 h 3308466"/>
                  <a:gd name="connsiteX3" fmla="*/ 3052829 w 3979402"/>
                  <a:gd name="connsiteY3" fmla="*/ 0 h 3308466"/>
                  <a:gd name="connsiteX4" fmla="*/ 3884101 w 3979402"/>
                  <a:gd name="connsiteY4" fmla="*/ 0 h 3308466"/>
                  <a:gd name="connsiteX5" fmla="*/ 3967229 w 3979402"/>
                  <a:gd name="connsiteY5" fmla="*/ 1197033 h 3308466"/>
                  <a:gd name="connsiteX6" fmla="*/ 3975541 w 3979402"/>
                  <a:gd name="connsiteY6" fmla="*/ 2086495 h 3308466"/>
                  <a:gd name="connsiteX7" fmla="*/ 3933978 w 3979402"/>
                  <a:gd name="connsiteY7" fmla="*/ 3308466 h 3308466"/>
                  <a:gd name="connsiteX8" fmla="*/ 2861636 w 3979402"/>
                  <a:gd name="connsiteY8" fmla="*/ 3275215 h 3308466"/>
                  <a:gd name="connsiteX9" fmla="*/ 2071927 w 3979402"/>
                  <a:gd name="connsiteY9" fmla="*/ 3266902 h 3308466"/>
                  <a:gd name="connsiteX10" fmla="*/ 1273905 w 3979402"/>
                  <a:gd name="connsiteY10" fmla="*/ 3266902 h 3308466"/>
                  <a:gd name="connsiteX11" fmla="*/ 517447 w 3979402"/>
                  <a:gd name="connsiteY11" fmla="*/ 3208713 h 3308466"/>
                  <a:gd name="connsiteX12" fmla="*/ 10371 w 3979402"/>
                  <a:gd name="connsiteY12" fmla="*/ 3283527 h 3308466"/>
                  <a:gd name="connsiteX13" fmla="*/ 160000 w 3979402"/>
                  <a:gd name="connsiteY13" fmla="*/ 2227811 h 3308466"/>
                  <a:gd name="connsiteX14" fmla="*/ 193250 w 3979402"/>
                  <a:gd name="connsiteY14" fmla="*/ 922713 h 3308466"/>
                  <a:gd name="connsiteX15" fmla="*/ 143374 w 3979402"/>
                  <a:gd name="connsiteY15" fmla="*/ 33251 h 3308466"/>
                  <a:gd name="connsiteX0" fmla="*/ 143374 w 3979402"/>
                  <a:gd name="connsiteY0" fmla="*/ 33251 h 3308466"/>
                  <a:gd name="connsiteX1" fmla="*/ 916458 w 3979402"/>
                  <a:gd name="connsiteY1" fmla="*/ 24938 h 3308466"/>
                  <a:gd name="connsiteX2" fmla="*/ 2013738 w 3979402"/>
                  <a:gd name="connsiteY2" fmla="*/ 16626 h 3308466"/>
                  <a:gd name="connsiteX3" fmla="*/ 3052829 w 3979402"/>
                  <a:gd name="connsiteY3" fmla="*/ 0 h 3308466"/>
                  <a:gd name="connsiteX4" fmla="*/ 3884101 w 3979402"/>
                  <a:gd name="connsiteY4" fmla="*/ 0 h 3308466"/>
                  <a:gd name="connsiteX5" fmla="*/ 3967229 w 3979402"/>
                  <a:gd name="connsiteY5" fmla="*/ 1197033 h 3308466"/>
                  <a:gd name="connsiteX6" fmla="*/ 3975541 w 3979402"/>
                  <a:gd name="connsiteY6" fmla="*/ 2086495 h 3308466"/>
                  <a:gd name="connsiteX7" fmla="*/ 3933978 w 3979402"/>
                  <a:gd name="connsiteY7" fmla="*/ 3308466 h 3308466"/>
                  <a:gd name="connsiteX8" fmla="*/ 2861636 w 3979402"/>
                  <a:gd name="connsiteY8" fmla="*/ 3275215 h 3308466"/>
                  <a:gd name="connsiteX9" fmla="*/ 2071927 w 3979402"/>
                  <a:gd name="connsiteY9" fmla="*/ 3266902 h 3308466"/>
                  <a:gd name="connsiteX10" fmla="*/ 1273905 w 3979402"/>
                  <a:gd name="connsiteY10" fmla="*/ 3266902 h 3308466"/>
                  <a:gd name="connsiteX11" fmla="*/ 517447 w 3979402"/>
                  <a:gd name="connsiteY11" fmla="*/ 3208713 h 3308466"/>
                  <a:gd name="connsiteX12" fmla="*/ 10371 w 3979402"/>
                  <a:gd name="connsiteY12" fmla="*/ 3283527 h 3308466"/>
                  <a:gd name="connsiteX13" fmla="*/ 160000 w 3979402"/>
                  <a:gd name="connsiteY13" fmla="*/ 2227811 h 3308466"/>
                  <a:gd name="connsiteX14" fmla="*/ 193250 w 3979402"/>
                  <a:gd name="connsiteY14" fmla="*/ 922713 h 3308466"/>
                  <a:gd name="connsiteX15" fmla="*/ 143374 w 3979402"/>
                  <a:gd name="connsiteY15" fmla="*/ 33251 h 3308466"/>
                  <a:gd name="connsiteX0" fmla="*/ 138523 w 3974551"/>
                  <a:gd name="connsiteY0" fmla="*/ 33251 h 3308466"/>
                  <a:gd name="connsiteX1" fmla="*/ 911607 w 3974551"/>
                  <a:gd name="connsiteY1" fmla="*/ 24938 h 3308466"/>
                  <a:gd name="connsiteX2" fmla="*/ 2008887 w 3974551"/>
                  <a:gd name="connsiteY2" fmla="*/ 16626 h 3308466"/>
                  <a:gd name="connsiteX3" fmla="*/ 3047978 w 3974551"/>
                  <a:gd name="connsiteY3" fmla="*/ 0 h 3308466"/>
                  <a:gd name="connsiteX4" fmla="*/ 3879250 w 3974551"/>
                  <a:gd name="connsiteY4" fmla="*/ 0 h 3308466"/>
                  <a:gd name="connsiteX5" fmla="*/ 3962378 w 3974551"/>
                  <a:gd name="connsiteY5" fmla="*/ 1197033 h 3308466"/>
                  <a:gd name="connsiteX6" fmla="*/ 3970690 w 3974551"/>
                  <a:gd name="connsiteY6" fmla="*/ 2086495 h 3308466"/>
                  <a:gd name="connsiteX7" fmla="*/ 3929127 w 3974551"/>
                  <a:gd name="connsiteY7" fmla="*/ 3308466 h 3308466"/>
                  <a:gd name="connsiteX8" fmla="*/ 2856785 w 3974551"/>
                  <a:gd name="connsiteY8" fmla="*/ 3275215 h 3308466"/>
                  <a:gd name="connsiteX9" fmla="*/ 2067076 w 3974551"/>
                  <a:gd name="connsiteY9" fmla="*/ 3266902 h 3308466"/>
                  <a:gd name="connsiteX10" fmla="*/ 1269054 w 3974551"/>
                  <a:gd name="connsiteY10" fmla="*/ 3266902 h 3308466"/>
                  <a:gd name="connsiteX11" fmla="*/ 512596 w 3974551"/>
                  <a:gd name="connsiteY11" fmla="*/ 3208713 h 3308466"/>
                  <a:gd name="connsiteX12" fmla="*/ 5520 w 3974551"/>
                  <a:gd name="connsiteY12" fmla="*/ 3283527 h 3308466"/>
                  <a:gd name="connsiteX13" fmla="*/ 155149 w 3974551"/>
                  <a:gd name="connsiteY13" fmla="*/ 2227811 h 3308466"/>
                  <a:gd name="connsiteX14" fmla="*/ 188399 w 3974551"/>
                  <a:gd name="connsiteY14" fmla="*/ 922713 h 3308466"/>
                  <a:gd name="connsiteX15" fmla="*/ 138523 w 3974551"/>
                  <a:gd name="connsiteY15" fmla="*/ 33251 h 3308466"/>
                  <a:gd name="connsiteX0" fmla="*/ 138523 w 3974551"/>
                  <a:gd name="connsiteY0" fmla="*/ 33251 h 3308466"/>
                  <a:gd name="connsiteX1" fmla="*/ 911607 w 3974551"/>
                  <a:gd name="connsiteY1" fmla="*/ 24938 h 3308466"/>
                  <a:gd name="connsiteX2" fmla="*/ 2008887 w 3974551"/>
                  <a:gd name="connsiteY2" fmla="*/ 16626 h 3308466"/>
                  <a:gd name="connsiteX3" fmla="*/ 3047978 w 3974551"/>
                  <a:gd name="connsiteY3" fmla="*/ 0 h 3308466"/>
                  <a:gd name="connsiteX4" fmla="*/ 3879250 w 3974551"/>
                  <a:gd name="connsiteY4" fmla="*/ 0 h 3308466"/>
                  <a:gd name="connsiteX5" fmla="*/ 3962378 w 3974551"/>
                  <a:gd name="connsiteY5" fmla="*/ 1197033 h 3308466"/>
                  <a:gd name="connsiteX6" fmla="*/ 3970690 w 3974551"/>
                  <a:gd name="connsiteY6" fmla="*/ 2086495 h 3308466"/>
                  <a:gd name="connsiteX7" fmla="*/ 3929127 w 3974551"/>
                  <a:gd name="connsiteY7" fmla="*/ 3308466 h 3308466"/>
                  <a:gd name="connsiteX8" fmla="*/ 2856785 w 3974551"/>
                  <a:gd name="connsiteY8" fmla="*/ 3275215 h 3308466"/>
                  <a:gd name="connsiteX9" fmla="*/ 2067076 w 3974551"/>
                  <a:gd name="connsiteY9" fmla="*/ 3266902 h 3308466"/>
                  <a:gd name="connsiteX10" fmla="*/ 1269054 w 3974551"/>
                  <a:gd name="connsiteY10" fmla="*/ 3266902 h 3308466"/>
                  <a:gd name="connsiteX11" fmla="*/ 512596 w 3974551"/>
                  <a:gd name="connsiteY11" fmla="*/ 3208713 h 3308466"/>
                  <a:gd name="connsiteX12" fmla="*/ 5520 w 3974551"/>
                  <a:gd name="connsiteY12" fmla="*/ 3283527 h 3308466"/>
                  <a:gd name="connsiteX13" fmla="*/ 155149 w 3974551"/>
                  <a:gd name="connsiteY13" fmla="*/ 2227811 h 3308466"/>
                  <a:gd name="connsiteX14" fmla="*/ 188399 w 3974551"/>
                  <a:gd name="connsiteY14" fmla="*/ 922713 h 3308466"/>
                  <a:gd name="connsiteX15" fmla="*/ 138523 w 3974551"/>
                  <a:gd name="connsiteY15" fmla="*/ 33251 h 3308466"/>
                  <a:gd name="connsiteX0" fmla="*/ 138523 w 3974551"/>
                  <a:gd name="connsiteY0" fmla="*/ 46865 h 3322080"/>
                  <a:gd name="connsiteX1" fmla="*/ 911607 w 3974551"/>
                  <a:gd name="connsiteY1" fmla="*/ 38552 h 3322080"/>
                  <a:gd name="connsiteX2" fmla="*/ 2008887 w 3974551"/>
                  <a:gd name="connsiteY2" fmla="*/ 30240 h 3322080"/>
                  <a:gd name="connsiteX3" fmla="*/ 3047978 w 3974551"/>
                  <a:gd name="connsiteY3" fmla="*/ 13614 h 3322080"/>
                  <a:gd name="connsiteX4" fmla="*/ 3879250 w 3974551"/>
                  <a:gd name="connsiteY4" fmla="*/ 13614 h 3322080"/>
                  <a:gd name="connsiteX5" fmla="*/ 3962378 w 3974551"/>
                  <a:gd name="connsiteY5" fmla="*/ 1210647 h 3322080"/>
                  <a:gd name="connsiteX6" fmla="*/ 3970690 w 3974551"/>
                  <a:gd name="connsiteY6" fmla="*/ 2100109 h 3322080"/>
                  <a:gd name="connsiteX7" fmla="*/ 3929127 w 3974551"/>
                  <a:gd name="connsiteY7" fmla="*/ 3322080 h 3322080"/>
                  <a:gd name="connsiteX8" fmla="*/ 2856785 w 3974551"/>
                  <a:gd name="connsiteY8" fmla="*/ 3288829 h 3322080"/>
                  <a:gd name="connsiteX9" fmla="*/ 2067076 w 3974551"/>
                  <a:gd name="connsiteY9" fmla="*/ 3280516 h 3322080"/>
                  <a:gd name="connsiteX10" fmla="*/ 1269054 w 3974551"/>
                  <a:gd name="connsiteY10" fmla="*/ 3280516 h 3322080"/>
                  <a:gd name="connsiteX11" fmla="*/ 512596 w 3974551"/>
                  <a:gd name="connsiteY11" fmla="*/ 3222327 h 3322080"/>
                  <a:gd name="connsiteX12" fmla="*/ 5520 w 3974551"/>
                  <a:gd name="connsiteY12" fmla="*/ 3297141 h 3322080"/>
                  <a:gd name="connsiteX13" fmla="*/ 155149 w 3974551"/>
                  <a:gd name="connsiteY13" fmla="*/ 2241425 h 3322080"/>
                  <a:gd name="connsiteX14" fmla="*/ 188399 w 3974551"/>
                  <a:gd name="connsiteY14" fmla="*/ 936327 h 3322080"/>
                  <a:gd name="connsiteX15" fmla="*/ 138523 w 3974551"/>
                  <a:gd name="connsiteY15" fmla="*/ 46865 h 3322080"/>
                  <a:gd name="connsiteX0" fmla="*/ 138523 w 3974551"/>
                  <a:gd name="connsiteY0" fmla="*/ 53231 h 3328446"/>
                  <a:gd name="connsiteX1" fmla="*/ 911607 w 3974551"/>
                  <a:gd name="connsiteY1" fmla="*/ 44918 h 3328446"/>
                  <a:gd name="connsiteX2" fmla="*/ 2008887 w 3974551"/>
                  <a:gd name="connsiteY2" fmla="*/ 36606 h 3328446"/>
                  <a:gd name="connsiteX3" fmla="*/ 3047978 w 3974551"/>
                  <a:gd name="connsiteY3" fmla="*/ 19980 h 3328446"/>
                  <a:gd name="connsiteX4" fmla="*/ 3879250 w 3974551"/>
                  <a:gd name="connsiteY4" fmla="*/ 19980 h 3328446"/>
                  <a:gd name="connsiteX5" fmla="*/ 3962378 w 3974551"/>
                  <a:gd name="connsiteY5" fmla="*/ 1217013 h 3328446"/>
                  <a:gd name="connsiteX6" fmla="*/ 3970690 w 3974551"/>
                  <a:gd name="connsiteY6" fmla="*/ 2106475 h 3328446"/>
                  <a:gd name="connsiteX7" fmla="*/ 3929127 w 3974551"/>
                  <a:gd name="connsiteY7" fmla="*/ 3328446 h 3328446"/>
                  <a:gd name="connsiteX8" fmla="*/ 2856785 w 3974551"/>
                  <a:gd name="connsiteY8" fmla="*/ 3295195 h 3328446"/>
                  <a:gd name="connsiteX9" fmla="*/ 2067076 w 3974551"/>
                  <a:gd name="connsiteY9" fmla="*/ 3286882 h 3328446"/>
                  <a:gd name="connsiteX10" fmla="*/ 1269054 w 3974551"/>
                  <a:gd name="connsiteY10" fmla="*/ 3286882 h 3328446"/>
                  <a:gd name="connsiteX11" fmla="*/ 512596 w 3974551"/>
                  <a:gd name="connsiteY11" fmla="*/ 3228693 h 3328446"/>
                  <a:gd name="connsiteX12" fmla="*/ 5520 w 3974551"/>
                  <a:gd name="connsiteY12" fmla="*/ 3303507 h 3328446"/>
                  <a:gd name="connsiteX13" fmla="*/ 155149 w 3974551"/>
                  <a:gd name="connsiteY13" fmla="*/ 2247791 h 3328446"/>
                  <a:gd name="connsiteX14" fmla="*/ 188399 w 3974551"/>
                  <a:gd name="connsiteY14" fmla="*/ 942693 h 3328446"/>
                  <a:gd name="connsiteX15" fmla="*/ 138523 w 3974551"/>
                  <a:gd name="connsiteY15" fmla="*/ 53231 h 3328446"/>
                  <a:gd name="connsiteX0" fmla="*/ 138523 w 3974551"/>
                  <a:gd name="connsiteY0" fmla="*/ 96198 h 3371413"/>
                  <a:gd name="connsiteX1" fmla="*/ 911607 w 3974551"/>
                  <a:gd name="connsiteY1" fmla="*/ 87885 h 3371413"/>
                  <a:gd name="connsiteX2" fmla="*/ 2008887 w 3974551"/>
                  <a:gd name="connsiteY2" fmla="*/ 79573 h 3371413"/>
                  <a:gd name="connsiteX3" fmla="*/ 3047978 w 3974551"/>
                  <a:gd name="connsiteY3" fmla="*/ 62947 h 3371413"/>
                  <a:gd name="connsiteX4" fmla="*/ 3879250 w 3974551"/>
                  <a:gd name="connsiteY4" fmla="*/ 62947 h 3371413"/>
                  <a:gd name="connsiteX5" fmla="*/ 3962378 w 3974551"/>
                  <a:gd name="connsiteY5" fmla="*/ 1259980 h 3371413"/>
                  <a:gd name="connsiteX6" fmla="*/ 3970690 w 3974551"/>
                  <a:gd name="connsiteY6" fmla="*/ 2149442 h 3371413"/>
                  <a:gd name="connsiteX7" fmla="*/ 3929127 w 3974551"/>
                  <a:gd name="connsiteY7" fmla="*/ 3371413 h 3371413"/>
                  <a:gd name="connsiteX8" fmla="*/ 2856785 w 3974551"/>
                  <a:gd name="connsiteY8" fmla="*/ 3338162 h 3371413"/>
                  <a:gd name="connsiteX9" fmla="*/ 2067076 w 3974551"/>
                  <a:gd name="connsiteY9" fmla="*/ 3329849 h 3371413"/>
                  <a:gd name="connsiteX10" fmla="*/ 1269054 w 3974551"/>
                  <a:gd name="connsiteY10" fmla="*/ 3329849 h 3371413"/>
                  <a:gd name="connsiteX11" fmla="*/ 512596 w 3974551"/>
                  <a:gd name="connsiteY11" fmla="*/ 3271660 h 3371413"/>
                  <a:gd name="connsiteX12" fmla="*/ 5520 w 3974551"/>
                  <a:gd name="connsiteY12" fmla="*/ 3346474 h 3371413"/>
                  <a:gd name="connsiteX13" fmla="*/ 155149 w 3974551"/>
                  <a:gd name="connsiteY13" fmla="*/ 2290758 h 3371413"/>
                  <a:gd name="connsiteX14" fmla="*/ 188399 w 3974551"/>
                  <a:gd name="connsiteY14" fmla="*/ 985660 h 3371413"/>
                  <a:gd name="connsiteX15" fmla="*/ 138523 w 3974551"/>
                  <a:gd name="connsiteY15" fmla="*/ 96198 h 3371413"/>
                  <a:gd name="connsiteX0" fmla="*/ 138523 w 3974551"/>
                  <a:gd name="connsiteY0" fmla="*/ 81280 h 3356495"/>
                  <a:gd name="connsiteX1" fmla="*/ 911607 w 3974551"/>
                  <a:gd name="connsiteY1" fmla="*/ 72967 h 3356495"/>
                  <a:gd name="connsiteX2" fmla="*/ 2008887 w 3974551"/>
                  <a:gd name="connsiteY2" fmla="*/ 64655 h 3356495"/>
                  <a:gd name="connsiteX3" fmla="*/ 3047978 w 3974551"/>
                  <a:gd name="connsiteY3" fmla="*/ 48029 h 3356495"/>
                  <a:gd name="connsiteX4" fmla="*/ 3879250 w 3974551"/>
                  <a:gd name="connsiteY4" fmla="*/ 48029 h 3356495"/>
                  <a:gd name="connsiteX5" fmla="*/ 3962378 w 3974551"/>
                  <a:gd name="connsiteY5" fmla="*/ 1245062 h 3356495"/>
                  <a:gd name="connsiteX6" fmla="*/ 3970690 w 3974551"/>
                  <a:gd name="connsiteY6" fmla="*/ 2134524 h 3356495"/>
                  <a:gd name="connsiteX7" fmla="*/ 3929127 w 3974551"/>
                  <a:gd name="connsiteY7" fmla="*/ 3356495 h 3356495"/>
                  <a:gd name="connsiteX8" fmla="*/ 2856785 w 3974551"/>
                  <a:gd name="connsiteY8" fmla="*/ 3323244 h 3356495"/>
                  <a:gd name="connsiteX9" fmla="*/ 2067076 w 3974551"/>
                  <a:gd name="connsiteY9" fmla="*/ 3314931 h 3356495"/>
                  <a:gd name="connsiteX10" fmla="*/ 1269054 w 3974551"/>
                  <a:gd name="connsiteY10" fmla="*/ 3314931 h 3356495"/>
                  <a:gd name="connsiteX11" fmla="*/ 512596 w 3974551"/>
                  <a:gd name="connsiteY11" fmla="*/ 3256742 h 3356495"/>
                  <a:gd name="connsiteX12" fmla="*/ 5520 w 3974551"/>
                  <a:gd name="connsiteY12" fmla="*/ 3331556 h 3356495"/>
                  <a:gd name="connsiteX13" fmla="*/ 155149 w 3974551"/>
                  <a:gd name="connsiteY13" fmla="*/ 2275840 h 3356495"/>
                  <a:gd name="connsiteX14" fmla="*/ 188399 w 3974551"/>
                  <a:gd name="connsiteY14" fmla="*/ 970742 h 3356495"/>
                  <a:gd name="connsiteX15" fmla="*/ 138523 w 3974551"/>
                  <a:gd name="connsiteY15" fmla="*/ 81280 h 3356495"/>
                  <a:gd name="connsiteX0" fmla="*/ 138523 w 3974551"/>
                  <a:gd name="connsiteY0" fmla="*/ 81280 h 3356495"/>
                  <a:gd name="connsiteX1" fmla="*/ 911607 w 3974551"/>
                  <a:gd name="connsiteY1" fmla="*/ 72967 h 3356495"/>
                  <a:gd name="connsiteX2" fmla="*/ 2008887 w 3974551"/>
                  <a:gd name="connsiteY2" fmla="*/ 64655 h 3356495"/>
                  <a:gd name="connsiteX3" fmla="*/ 3047978 w 3974551"/>
                  <a:gd name="connsiteY3" fmla="*/ 48029 h 3356495"/>
                  <a:gd name="connsiteX4" fmla="*/ 3879250 w 3974551"/>
                  <a:gd name="connsiteY4" fmla="*/ 48029 h 3356495"/>
                  <a:gd name="connsiteX5" fmla="*/ 3962378 w 3974551"/>
                  <a:gd name="connsiteY5" fmla="*/ 1136996 h 3356495"/>
                  <a:gd name="connsiteX6" fmla="*/ 3970690 w 3974551"/>
                  <a:gd name="connsiteY6" fmla="*/ 2134524 h 3356495"/>
                  <a:gd name="connsiteX7" fmla="*/ 3929127 w 3974551"/>
                  <a:gd name="connsiteY7" fmla="*/ 3356495 h 3356495"/>
                  <a:gd name="connsiteX8" fmla="*/ 2856785 w 3974551"/>
                  <a:gd name="connsiteY8" fmla="*/ 3323244 h 3356495"/>
                  <a:gd name="connsiteX9" fmla="*/ 2067076 w 3974551"/>
                  <a:gd name="connsiteY9" fmla="*/ 3314931 h 3356495"/>
                  <a:gd name="connsiteX10" fmla="*/ 1269054 w 3974551"/>
                  <a:gd name="connsiteY10" fmla="*/ 3314931 h 3356495"/>
                  <a:gd name="connsiteX11" fmla="*/ 512596 w 3974551"/>
                  <a:gd name="connsiteY11" fmla="*/ 3256742 h 3356495"/>
                  <a:gd name="connsiteX12" fmla="*/ 5520 w 3974551"/>
                  <a:gd name="connsiteY12" fmla="*/ 3331556 h 3356495"/>
                  <a:gd name="connsiteX13" fmla="*/ 155149 w 3974551"/>
                  <a:gd name="connsiteY13" fmla="*/ 2275840 h 3356495"/>
                  <a:gd name="connsiteX14" fmla="*/ 188399 w 3974551"/>
                  <a:gd name="connsiteY14" fmla="*/ 970742 h 3356495"/>
                  <a:gd name="connsiteX15" fmla="*/ 138523 w 3974551"/>
                  <a:gd name="connsiteY15" fmla="*/ 81280 h 3356495"/>
                  <a:gd name="connsiteX0" fmla="*/ 138523 w 4020762"/>
                  <a:gd name="connsiteY0" fmla="*/ 81280 h 3356495"/>
                  <a:gd name="connsiteX1" fmla="*/ 911607 w 4020762"/>
                  <a:gd name="connsiteY1" fmla="*/ 72967 h 3356495"/>
                  <a:gd name="connsiteX2" fmla="*/ 2008887 w 4020762"/>
                  <a:gd name="connsiteY2" fmla="*/ 64655 h 3356495"/>
                  <a:gd name="connsiteX3" fmla="*/ 3047978 w 4020762"/>
                  <a:gd name="connsiteY3" fmla="*/ 48029 h 3356495"/>
                  <a:gd name="connsiteX4" fmla="*/ 3879250 w 4020762"/>
                  <a:gd name="connsiteY4" fmla="*/ 48029 h 3356495"/>
                  <a:gd name="connsiteX5" fmla="*/ 3962378 w 4020762"/>
                  <a:gd name="connsiteY5" fmla="*/ 1136996 h 3356495"/>
                  <a:gd name="connsiteX6" fmla="*/ 3970690 w 4020762"/>
                  <a:gd name="connsiteY6" fmla="*/ 2134524 h 3356495"/>
                  <a:gd name="connsiteX7" fmla="*/ 3929127 w 4020762"/>
                  <a:gd name="connsiteY7" fmla="*/ 3356495 h 3356495"/>
                  <a:gd name="connsiteX8" fmla="*/ 2856785 w 4020762"/>
                  <a:gd name="connsiteY8" fmla="*/ 3323244 h 3356495"/>
                  <a:gd name="connsiteX9" fmla="*/ 2067076 w 4020762"/>
                  <a:gd name="connsiteY9" fmla="*/ 3314931 h 3356495"/>
                  <a:gd name="connsiteX10" fmla="*/ 1269054 w 4020762"/>
                  <a:gd name="connsiteY10" fmla="*/ 3314931 h 3356495"/>
                  <a:gd name="connsiteX11" fmla="*/ 512596 w 4020762"/>
                  <a:gd name="connsiteY11" fmla="*/ 3256742 h 3356495"/>
                  <a:gd name="connsiteX12" fmla="*/ 5520 w 4020762"/>
                  <a:gd name="connsiteY12" fmla="*/ 3331556 h 3356495"/>
                  <a:gd name="connsiteX13" fmla="*/ 155149 w 4020762"/>
                  <a:gd name="connsiteY13" fmla="*/ 2275840 h 3356495"/>
                  <a:gd name="connsiteX14" fmla="*/ 188399 w 4020762"/>
                  <a:gd name="connsiteY14" fmla="*/ 970742 h 3356495"/>
                  <a:gd name="connsiteX15" fmla="*/ 138523 w 4020762"/>
                  <a:gd name="connsiteY15" fmla="*/ 81280 h 3356495"/>
                  <a:gd name="connsiteX0" fmla="*/ 138523 w 4075118"/>
                  <a:gd name="connsiteY0" fmla="*/ 81280 h 3356495"/>
                  <a:gd name="connsiteX1" fmla="*/ 911607 w 4075118"/>
                  <a:gd name="connsiteY1" fmla="*/ 72967 h 3356495"/>
                  <a:gd name="connsiteX2" fmla="*/ 2008887 w 4075118"/>
                  <a:gd name="connsiteY2" fmla="*/ 64655 h 3356495"/>
                  <a:gd name="connsiteX3" fmla="*/ 3047978 w 4075118"/>
                  <a:gd name="connsiteY3" fmla="*/ 48029 h 3356495"/>
                  <a:gd name="connsiteX4" fmla="*/ 3879250 w 4075118"/>
                  <a:gd name="connsiteY4" fmla="*/ 48029 h 3356495"/>
                  <a:gd name="connsiteX5" fmla="*/ 3962378 w 4075118"/>
                  <a:gd name="connsiteY5" fmla="*/ 1136996 h 3356495"/>
                  <a:gd name="connsiteX6" fmla="*/ 3970690 w 4075118"/>
                  <a:gd name="connsiteY6" fmla="*/ 2134524 h 3356495"/>
                  <a:gd name="connsiteX7" fmla="*/ 3929127 w 4075118"/>
                  <a:gd name="connsiteY7" fmla="*/ 3356495 h 3356495"/>
                  <a:gd name="connsiteX8" fmla="*/ 2856785 w 4075118"/>
                  <a:gd name="connsiteY8" fmla="*/ 3323244 h 3356495"/>
                  <a:gd name="connsiteX9" fmla="*/ 2067076 w 4075118"/>
                  <a:gd name="connsiteY9" fmla="*/ 3314931 h 3356495"/>
                  <a:gd name="connsiteX10" fmla="*/ 1269054 w 4075118"/>
                  <a:gd name="connsiteY10" fmla="*/ 3314931 h 3356495"/>
                  <a:gd name="connsiteX11" fmla="*/ 512596 w 4075118"/>
                  <a:gd name="connsiteY11" fmla="*/ 3256742 h 3356495"/>
                  <a:gd name="connsiteX12" fmla="*/ 5520 w 4075118"/>
                  <a:gd name="connsiteY12" fmla="*/ 3331556 h 3356495"/>
                  <a:gd name="connsiteX13" fmla="*/ 155149 w 4075118"/>
                  <a:gd name="connsiteY13" fmla="*/ 2275840 h 3356495"/>
                  <a:gd name="connsiteX14" fmla="*/ 188399 w 4075118"/>
                  <a:gd name="connsiteY14" fmla="*/ 970742 h 3356495"/>
                  <a:gd name="connsiteX15" fmla="*/ 138523 w 4075118"/>
                  <a:gd name="connsiteY15" fmla="*/ 81280 h 335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5118" h="3356495">
                    <a:moveTo>
                      <a:pt x="138523" y="81280"/>
                    </a:moveTo>
                    <a:cubicBezTo>
                      <a:pt x="396218" y="78509"/>
                      <a:pt x="670149" y="-17102"/>
                      <a:pt x="911607" y="72967"/>
                    </a:cubicBezTo>
                    <a:cubicBezTo>
                      <a:pt x="1260742" y="203201"/>
                      <a:pt x="1686302" y="237071"/>
                      <a:pt x="2008887" y="64655"/>
                    </a:cubicBezTo>
                    <a:cubicBezTo>
                      <a:pt x="2330312" y="-107141"/>
                      <a:pt x="2720836" y="161944"/>
                      <a:pt x="3047978" y="48029"/>
                    </a:cubicBezTo>
                    <a:cubicBezTo>
                      <a:pt x="3358320" y="-60036"/>
                      <a:pt x="3602159" y="48029"/>
                      <a:pt x="3879250" y="48029"/>
                    </a:cubicBezTo>
                    <a:cubicBezTo>
                      <a:pt x="4031650" y="247535"/>
                      <a:pt x="3839073" y="789247"/>
                      <a:pt x="3962378" y="1136996"/>
                    </a:cubicBezTo>
                    <a:cubicBezTo>
                      <a:pt x="4085683" y="1484745"/>
                      <a:pt x="4134174" y="1831110"/>
                      <a:pt x="3970690" y="2134524"/>
                    </a:cubicBezTo>
                    <a:cubicBezTo>
                      <a:pt x="3807206" y="2437938"/>
                      <a:pt x="3796124" y="3012903"/>
                      <a:pt x="3929127" y="3356495"/>
                    </a:cubicBezTo>
                    <a:cubicBezTo>
                      <a:pt x="3613243" y="3176385"/>
                      <a:pt x="3167127" y="3330171"/>
                      <a:pt x="2856785" y="3323244"/>
                    </a:cubicBezTo>
                    <a:cubicBezTo>
                      <a:pt x="2546443" y="3316317"/>
                      <a:pt x="2331698" y="3316317"/>
                      <a:pt x="2067076" y="3314931"/>
                    </a:cubicBezTo>
                    <a:cubicBezTo>
                      <a:pt x="1802454" y="3313546"/>
                      <a:pt x="1578011" y="3258127"/>
                      <a:pt x="1269054" y="3314931"/>
                    </a:cubicBezTo>
                    <a:cubicBezTo>
                      <a:pt x="1014066" y="3361812"/>
                      <a:pt x="764749" y="3276138"/>
                      <a:pt x="512596" y="3256742"/>
                    </a:cubicBezTo>
                    <a:cubicBezTo>
                      <a:pt x="302007" y="3259513"/>
                      <a:pt x="225807" y="3331556"/>
                      <a:pt x="5520" y="3331556"/>
                    </a:cubicBezTo>
                    <a:cubicBezTo>
                      <a:pt x="-48513" y="3083560"/>
                      <a:pt x="315862" y="2677621"/>
                      <a:pt x="155149" y="2275840"/>
                    </a:cubicBezTo>
                    <a:cubicBezTo>
                      <a:pt x="8580" y="1909419"/>
                      <a:pt x="33229" y="1361441"/>
                      <a:pt x="188399" y="970742"/>
                    </a:cubicBezTo>
                    <a:cubicBezTo>
                      <a:pt x="343569" y="580043"/>
                      <a:pt x="90032" y="190731"/>
                      <a:pt x="138523" y="81280"/>
                    </a:cubicBezTo>
                    <a:close/>
                  </a:path>
                </a:pathLst>
              </a:custGeom>
              <a:solidFill>
                <a:schemeClr val="accent1">
                  <a:lumMod val="40000"/>
                  <a:lumOff val="6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p:cNvSpPr txBox="1"/>
                  <p:nvPr/>
                </p:nvSpPr>
                <p:spPr>
                  <a:xfrm>
                    <a:off x="3822727" y="1853390"/>
                    <a:ext cx="64434" cy="895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3822727" y="1853390"/>
                    <a:ext cx="64434" cy="89532"/>
                  </a:xfrm>
                  <a:prstGeom prst="rect">
                    <a:avLst/>
                  </a:prstGeom>
                  <a:blipFill>
                    <a:blip r:embed="rId10"/>
                    <a:stretch>
                      <a:fillRect l="-163636" t="-6667" r="-272727" b="-306667"/>
                    </a:stretch>
                  </a:blipFill>
                </p:spPr>
                <p:txBody>
                  <a:bodyPr/>
                  <a:lstStyle/>
                  <a:p>
                    <a:r>
                      <a:rPr lang="en-US">
                        <a:noFill/>
                      </a:rPr>
                      <a:t> </a:t>
                    </a:r>
                  </a:p>
                </p:txBody>
              </p:sp>
            </mc:Fallback>
          </mc:AlternateContent>
          <p:grpSp>
            <p:nvGrpSpPr>
              <p:cNvPr id="26" name="Group 25"/>
              <p:cNvGrpSpPr/>
              <p:nvPr/>
            </p:nvGrpSpPr>
            <p:grpSpPr>
              <a:xfrm>
                <a:off x="3364350" y="1889021"/>
                <a:ext cx="1100092" cy="768687"/>
                <a:chOff x="3293445" y="1815671"/>
                <a:chExt cx="1100092" cy="768687"/>
              </a:xfrm>
            </p:grpSpPr>
            <p:sp>
              <p:nvSpPr>
                <p:cNvPr id="98" name="Oval 97"/>
                <p:cNvSpPr/>
                <p:nvPr/>
              </p:nvSpPr>
              <p:spPr>
                <a:xfrm rot="19467748">
                  <a:off x="3323774" y="2271735"/>
                  <a:ext cx="716803" cy="70311"/>
                </a:xfrm>
                <a:prstGeom prst="ellipse">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flipV="1">
                  <a:off x="3293445" y="1815671"/>
                  <a:ext cx="1100092" cy="7686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Arc 93"/>
                <p:cNvSpPr/>
                <p:nvPr/>
              </p:nvSpPr>
              <p:spPr>
                <a:xfrm>
                  <a:off x="3498009" y="2078995"/>
                  <a:ext cx="426179" cy="399715"/>
                </a:xfrm>
                <a:prstGeom prst="arc">
                  <a:avLst>
                    <a:gd name="adj1" fmla="val 15041432"/>
                    <a:gd name="adj2" fmla="val 19521352"/>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20" name="Straight Connector 119"/>
              <p:cNvCxnSpPr/>
              <p:nvPr/>
            </p:nvCxnSpPr>
            <p:spPr>
              <a:xfrm flipV="1">
                <a:off x="3716278" y="2056109"/>
                <a:ext cx="0" cy="3472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a:xfrm flipH="1">
              <a:off x="3814306" y="2233133"/>
              <a:ext cx="361184"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4180974" y="1979312"/>
                  <a:ext cx="275717"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𝑓</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4180974" y="1979312"/>
                  <a:ext cx="275717" cy="299249"/>
                </a:xfrm>
                <a:prstGeom prst="rect">
                  <a:avLst/>
                </a:prstGeom>
                <a:blipFill>
                  <a:blip r:embed="rId11"/>
                  <a:stretch>
                    <a:fillRect l="-20000" r="-15556" b="-28571"/>
                  </a:stretch>
                </a:blipFill>
              </p:spPr>
              <p:txBody>
                <a:bodyPr/>
                <a:lstStyle/>
                <a:p>
                  <a:r>
                    <a:rPr lang="en-US">
                      <a:noFill/>
                    </a:rPr>
                    <a:t> </a:t>
                  </a:r>
                </a:p>
              </p:txBody>
            </p:sp>
          </mc:Fallback>
        </mc:AlternateContent>
      </p:grpSp>
      <p:sp>
        <p:nvSpPr>
          <p:cNvPr id="123" name="Arc 122"/>
          <p:cNvSpPr/>
          <p:nvPr/>
        </p:nvSpPr>
        <p:spPr>
          <a:xfrm>
            <a:off x="3490044" y="1872586"/>
            <a:ext cx="426179" cy="399715"/>
          </a:xfrm>
          <a:prstGeom prst="arc">
            <a:avLst>
              <a:gd name="adj1" fmla="val 19833923"/>
              <a:gd name="adj2" fmla="val 1358985"/>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353484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43</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736784" y="136518"/>
            <a:ext cx="7670433" cy="646331"/>
          </a:xfrm>
          <a:prstGeom prst="rect">
            <a:avLst/>
          </a:prstGeom>
          <a:noFill/>
        </p:spPr>
        <p:txBody>
          <a:bodyPr wrap="none" rtlCol="0">
            <a:spAutoFit/>
          </a:bodyPr>
          <a:lstStyle/>
          <a:p>
            <a:r>
              <a:rPr lang="en-US" sz="3600" dirty="0" smtClean="0">
                <a:solidFill>
                  <a:srgbClr val="C00000"/>
                </a:solidFill>
              </a:rPr>
              <a:t>Mixed Mode Crack – Alternative Criteria</a:t>
            </a:r>
          </a:p>
        </p:txBody>
      </p:sp>
      <p:sp>
        <p:nvSpPr>
          <p:cNvPr id="6" name="TextBox 5"/>
          <p:cNvSpPr txBox="1"/>
          <p:nvPr/>
        </p:nvSpPr>
        <p:spPr>
          <a:xfrm>
            <a:off x="483010" y="782849"/>
            <a:ext cx="4304127" cy="369332"/>
          </a:xfrm>
          <a:prstGeom prst="rect">
            <a:avLst/>
          </a:prstGeom>
          <a:noFill/>
        </p:spPr>
        <p:txBody>
          <a:bodyPr wrap="none" rtlCol="0">
            <a:spAutoFit/>
          </a:bodyPr>
          <a:lstStyle/>
          <a:p>
            <a:r>
              <a:rPr lang="en-US" b="1" dirty="0" smtClean="0">
                <a:solidFill>
                  <a:srgbClr val="C00000"/>
                </a:solidFill>
              </a:rPr>
              <a:t>Maximum Strain Energy Density</a:t>
            </a:r>
            <a:r>
              <a:rPr lang="en-US" dirty="0" smtClean="0"/>
              <a:t> (</a:t>
            </a:r>
            <a:r>
              <a:rPr lang="en-US" dirty="0" err="1" smtClean="0"/>
              <a:t>Sih</a:t>
            </a:r>
            <a:r>
              <a:rPr lang="en-US" dirty="0" smtClean="0"/>
              <a:t> 1972):</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320914" y="1348375"/>
                <a:ext cx="1921295"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𝑟</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320914" y="1348375"/>
                <a:ext cx="1921295" cy="5257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326898" y="1448734"/>
                <a:ext cx="1002454" cy="369332"/>
              </a:xfrm>
              <a:prstGeom prst="rect">
                <a:avLst/>
              </a:prstGeom>
              <a:noFill/>
            </p:spPr>
            <p:txBody>
              <a:bodyPr wrap="none" rtlCol="0">
                <a:spAutoFit/>
              </a:bodyPr>
              <a:lstStyle/>
              <a:p>
                <a:r>
                  <a:rPr lang="en-US" dirty="0" smtClean="0"/>
                  <a:t>as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→0</m:t>
                    </m:r>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326898" y="1448734"/>
                <a:ext cx="1002454" cy="369332"/>
              </a:xfrm>
              <a:prstGeom prst="rect">
                <a:avLst/>
              </a:prstGeom>
              <a:blipFill>
                <a:blip r:embed="rId5"/>
                <a:stretch>
                  <a:fillRect l="-548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016023" y="1127614"/>
                <a:ext cx="3546086" cy="923330"/>
              </a:xfrm>
              <a:prstGeom prst="rect">
                <a:avLst/>
              </a:prstGeom>
              <a:noFill/>
            </p:spPr>
            <p:txBody>
              <a:bodyPr wrap="square" rtlCol="0">
                <a:spAutoFit/>
              </a:bodyPr>
              <a:lstStyle/>
              <a:p>
                <a:r>
                  <a:rPr lang="en-US" dirty="0" smtClean="0"/>
                  <a:t>Crack propagates along the angle at which S(</a:t>
                </a:r>
                <a14:m>
                  <m:oMath xmlns:m="http://schemas.openxmlformats.org/officeDocument/2006/math">
                    <m:r>
                      <a:rPr lang="en-US" i="1" dirty="0" smtClean="0">
                        <a:latin typeface="Cambria Math" panose="02040503050406030204" pitchFamily="18" charset="0"/>
                      </a:rPr>
                      <m:t>𝜃</m:t>
                    </m:r>
                  </m:oMath>
                </a14:m>
                <a:r>
                  <a:rPr lang="en-US" dirty="0" smtClean="0"/>
                  <a:t>) is a minimum</a:t>
                </a:r>
              </a:p>
              <a:p>
                <a:r>
                  <a:rPr lang="en-US" dirty="0"/>
                  <a:t> </a:t>
                </a:r>
                <a14:m>
                  <m:oMath xmlns:m="http://schemas.openxmlformats.org/officeDocument/2006/math">
                    <m:r>
                      <a:rPr lang="en-US" i="1" dirty="0" smtClean="0">
                        <a:latin typeface="Cambria Math" panose="02040503050406030204" pitchFamily="18" charset="0"/>
                      </a:rPr>
                      <m:t>→</m:t>
                    </m:r>
                  </m:oMath>
                </a14:m>
                <a:r>
                  <a:rPr lang="en-US" dirty="0" smtClean="0"/>
                  <a:t> path requiring the least energy</a:t>
                </a:r>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016023" y="1127614"/>
                <a:ext cx="3546086" cy="923330"/>
              </a:xfrm>
              <a:prstGeom prst="rect">
                <a:avLst/>
              </a:prstGeom>
              <a:blipFill>
                <a:blip r:embed="rId6"/>
                <a:stretch>
                  <a:fillRect l="-1546" t="-3974" r="-1375" b="-9934"/>
                </a:stretch>
              </a:blipFill>
            </p:spPr>
            <p:txBody>
              <a:bodyPr/>
              <a:lstStyle/>
              <a:p>
                <a:r>
                  <a:rPr lang="en-US">
                    <a:noFill/>
                  </a:rPr>
                  <a:t> </a:t>
                </a:r>
              </a:p>
            </p:txBody>
          </p:sp>
        </mc:Fallback>
      </mc:AlternateContent>
      <p:sp>
        <p:nvSpPr>
          <p:cNvPr id="32" name="TextBox 31"/>
          <p:cNvSpPr txBox="1"/>
          <p:nvPr/>
        </p:nvSpPr>
        <p:spPr>
          <a:xfrm>
            <a:off x="483010" y="2304523"/>
            <a:ext cx="8372548" cy="369332"/>
          </a:xfrm>
          <a:prstGeom prst="rect">
            <a:avLst/>
          </a:prstGeom>
          <a:noFill/>
        </p:spPr>
        <p:txBody>
          <a:bodyPr wrap="none" rtlCol="0">
            <a:spAutoFit/>
          </a:bodyPr>
          <a:lstStyle/>
          <a:p>
            <a:r>
              <a:rPr lang="en-US" b="1" dirty="0" smtClean="0">
                <a:solidFill>
                  <a:srgbClr val="C00000"/>
                </a:solidFill>
              </a:rPr>
              <a:t>Maximum Energy Release Rate</a:t>
            </a:r>
            <a:r>
              <a:rPr lang="en-US" dirty="0" smtClean="0"/>
              <a:t> (Erdogan and </a:t>
            </a:r>
            <a:r>
              <a:rPr lang="en-US" dirty="0" err="1" smtClean="0"/>
              <a:t>Sih</a:t>
            </a:r>
            <a:r>
              <a:rPr lang="en-US" dirty="0" smtClean="0"/>
              <a:t> 1973, </a:t>
            </a:r>
            <a:r>
              <a:rPr lang="en-US" dirty="0" err="1" smtClean="0"/>
              <a:t>Palinaswamy</a:t>
            </a:r>
            <a:r>
              <a:rPr lang="en-US" dirty="0" smtClean="0"/>
              <a:t> and </a:t>
            </a:r>
            <a:r>
              <a:rPr lang="en-US" dirty="0" err="1" smtClean="0"/>
              <a:t>Knauss</a:t>
            </a:r>
            <a:r>
              <a:rPr lang="en-US" dirty="0" smtClean="0"/>
              <a:t> 1974):</a:t>
            </a:r>
            <a:endParaRPr lang="en-US" dirty="0"/>
          </a:p>
        </p:txBody>
      </p:sp>
      <p:grpSp>
        <p:nvGrpSpPr>
          <p:cNvPr id="27" name="Group 26"/>
          <p:cNvGrpSpPr/>
          <p:nvPr/>
        </p:nvGrpSpPr>
        <p:grpSpPr>
          <a:xfrm>
            <a:off x="486805" y="2817023"/>
            <a:ext cx="3387352" cy="1386958"/>
            <a:chOff x="1305713" y="2927041"/>
            <a:chExt cx="3387352" cy="1386958"/>
          </a:xfrm>
        </p:grpSpPr>
        <p:grpSp>
          <p:nvGrpSpPr>
            <p:cNvPr id="42" name="Group 41"/>
            <p:cNvGrpSpPr/>
            <p:nvPr/>
          </p:nvGrpSpPr>
          <p:grpSpPr>
            <a:xfrm>
              <a:off x="1305713" y="3714904"/>
              <a:ext cx="2651760" cy="599095"/>
              <a:chOff x="5301200" y="5001863"/>
              <a:chExt cx="2651760" cy="599095"/>
            </a:xfrm>
          </p:grpSpPr>
          <p:grpSp>
            <p:nvGrpSpPr>
              <p:cNvPr id="43" name="Group 42"/>
              <p:cNvGrpSpPr/>
              <p:nvPr/>
            </p:nvGrpSpPr>
            <p:grpSpPr>
              <a:xfrm>
                <a:off x="5557772" y="5001863"/>
                <a:ext cx="2192436" cy="599095"/>
                <a:chOff x="5616482" y="4866540"/>
                <a:chExt cx="2192436" cy="599095"/>
              </a:xfrm>
            </p:grpSpPr>
            <p:cxnSp>
              <p:nvCxnSpPr>
                <p:cNvPr id="47" name="Straight Connector 46"/>
                <p:cNvCxnSpPr/>
                <p:nvPr/>
              </p:nvCxnSpPr>
              <p:spPr>
                <a:xfrm>
                  <a:off x="5616482" y="5004542"/>
                  <a:ext cx="1353894" cy="853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635938" y="5192187"/>
                  <a:ext cx="1353894" cy="853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970376" y="5092899"/>
                  <a:ext cx="838542" cy="438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2460000" flipV="1">
                  <a:off x="7094501" y="4866540"/>
                  <a:ext cx="590292" cy="5990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p:nvPr/>
            </p:nvCxnSpPr>
            <p:spPr>
              <a:xfrm>
                <a:off x="5301200" y="5279441"/>
                <a:ext cx="265176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Box 15"/>
                <p:cNvSpPr txBox="1"/>
                <p:nvPr/>
              </p:nvSpPr>
              <p:spPr>
                <a:xfrm>
                  <a:off x="4039809" y="3407901"/>
                  <a:ext cx="653256" cy="276999"/>
                </a:xfrm>
                <a:prstGeom prst="rect">
                  <a:avLst/>
                </a:prstGeom>
                <a:solidFill>
                  <a:srgbClr val="FFBFBF"/>
                </a:solid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039809" y="3407901"/>
                  <a:ext cx="653256" cy="276999"/>
                </a:xfrm>
                <a:prstGeom prst="rect">
                  <a:avLst/>
                </a:prstGeom>
                <a:blipFill>
                  <a:blip r:embed="rId7"/>
                  <a:stretch>
                    <a:fillRect l="-5357" r="-893" b="-10204"/>
                  </a:stretch>
                </a:blipFill>
                <a:ln w="25400">
                  <a:solidFill>
                    <a:srgbClr val="C00000"/>
                  </a:solidFill>
                </a:ln>
              </p:spPr>
              <p:txBody>
                <a:bodyPr/>
                <a:lstStyle/>
                <a:p>
                  <a:r>
                    <a:rPr lang="en-US">
                      <a:noFill/>
                    </a:rPr>
                    <a:t> </a:t>
                  </a:r>
                </a:p>
              </p:txBody>
            </p:sp>
          </mc:Fallback>
        </mc:AlternateContent>
        <p:cxnSp>
          <p:nvCxnSpPr>
            <p:cNvPr id="18" name="Straight Arrow Connector 17"/>
            <p:cNvCxnSpPr/>
            <p:nvPr/>
          </p:nvCxnSpPr>
          <p:spPr>
            <a:xfrm>
              <a:off x="3754721" y="3985108"/>
              <a:ext cx="731520"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3754721" y="3241942"/>
              <a:ext cx="0" cy="750539"/>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505697" y="3819607"/>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505697" y="3819607"/>
                  <a:ext cx="183320" cy="276999"/>
                </a:xfrm>
                <a:prstGeom prst="rect">
                  <a:avLst/>
                </a:prstGeom>
                <a:blipFill>
                  <a:blip r:embed="rId8"/>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3663061" y="2927041"/>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3663061" y="2927041"/>
                  <a:ext cx="186718" cy="276999"/>
                </a:xfrm>
                <a:prstGeom prst="rect">
                  <a:avLst/>
                </a:prstGeom>
                <a:blipFill>
                  <a:blip r:embed="rId9"/>
                  <a:stretch>
                    <a:fillRect l="-33333" r="-30000" b="-23913"/>
                  </a:stretch>
                </a:blipFill>
              </p:spPr>
              <p:txBody>
                <a:bodyPr/>
                <a:lstStyle/>
                <a:p>
                  <a:r>
                    <a:rPr lang="en-US">
                      <a:noFill/>
                    </a:rPr>
                    <a:t> </a:t>
                  </a:r>
                </a:p>
              </p:txBody>
            </p:sp>
          </mc:Fallback>
        </mc:AlternateContent>
        <p:sp>
          <p:nvSpPr>
            <p:cNvPr id="26" name="TextBox 25"/>
            <p:cNvSpPr txBox="1"/>
            <p:nvPr/>
          </p:nvSpPr>
          <p:spPr>
            <a:xfrm>
              <a:off x="2159417" y="3169225"/>
              <a:ext cx="799899" cy="369332"/>
            </a:xfrm>
            <a:prstGeom prst="rect">
              <a:avLst/>
            </a:prstGeom>
            <a:noFill/>
          </p:spPr>
          <p:txBody>
            <a:bodyPr wrap="none" rtlCol="0">
              <a:spAutoFit/>
            </a:bodyPr>
            <a:lstStyle/>
            <a:p>
              <a:r>
                <a:rPr lang="en-US" dirty="0" smtClean="0"/>
                <a:t>before</a:t>
              </a:r>
              <a:endParaRPr lang="en-US" dirty="0"/>
            </a:p>
          </p:txBody>
        </p:sp>
      </p:grpSp>
      <p:grpSp>
        <p:nvGrpSpPr>
          <p:cNvPr id="29" name="Group 28"/>
          <p:cNvGrpSpPr/>
          <p:nvPr/>
        </p:nvGrpSpPr>
        <p:grpSpPr>
          <a:xfrm>
            <a:off x="4452487" y="2532275"/>
            <a:ext cx="2846998" cy="1768585"/>
            <a:chOff x="5218889" y="2551528"/>
            <a:chExt cx="2846998" cy="1768585"/>
          </a:xfrm>
        </p:grpSpPr>
        <p:grpSp>
          <p:nvGrpSpPr>
            <p:cNvPr id="33" name="Group 32"/>
            <p:cNvGrpSpPr/>
            <p:nvPr/>
          </p:nvGrpSpPr>
          <p:grpSpPr>
            <a:xfrm>
              <a:off x="5218889" y="3354100"/>
              <a:ext cx="2656030" cy="966013"/>
              <a:chOff x="5131598" y="4713784"/>
              <a:chExt cx="2656030" cy="966013"/>
            </a:xfrm>
          </p:grpSpPr>
          <p:grpSp>
            <p:nvGrpSpPr>
              <p:cNvPr id="34" name="Group 33"/>
              <p:cNvGrpSpPr/>
              <p:nvPr/>
            </p:nvGrpSpPr>
            <p:grpSpPr>
              <a:xfrm>
                <a:off x="5557772" y="4713784"/>
                <a:ext cx="1963642" cy="699104"/>
                <a:chOff x="5616482" y="4578461"/>
                <a:chExt cx="1963642" cy="699104"/>
              </a:xfrm>
            </p:grpSpPr>
            <p:cxnSp>
              <p:nvCxnSpPr>
                <p:cNvPr id="38" name="Straight Connector 37"/>
                <p:cNvCxnSpPr/>
                <p:nvPr/>
              </p:nvCxnSpPr>
              <p:spPr>
                <a:xfrm>
                  <a:off x="5616482" y="5011916"/>
                  <a:ext cx="1353894" cy="853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635938" y="5192187"/>
                  <a:ext cx="1353894" cy="853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970376" y="4578461"/>
                  <a:ext cx="609748" cy="51443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6989832" y="4602366"/>
                  <a:ext cx="590292" cy="5990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p:nvPr/>
            </p:nvCxnSpPr>
            <p:spPr>
              <a:xfrm>
                <a:off x="5131598" y="5272067"/>
                <a:ext cx="265176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Arc 35"/>
              <p:cNvSpPr/>
              <p:nvPr/>
            </p:nvSpPr>
            <p:spPr>
              <a:xfrm>
                <a:off x="6656026" y="4765397"/>
                <a:ext cx="914400" cy="914400"/>
              </a:xfrm>
              <a:prstGeom prst="arc">
                <a:avLst>
                  <a:gd name="adj1" fmla="val 18552425"/>
                  <a:gd name="adj2" fmla="val 33081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p:cNvSpPr txBox="1"/>
                  <p:nvPr/>
                </p:nvSpPr>
                <p:spPr>
                  <a:xfrm>
                    <a:off x="7589882" y="4848689"/>
                    <a:ext cx="197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589882" y="4848689"/>
                    <a:ext cx="197746" cy="276999"/>
                  </a:xfrm>
                  <a:prstGeom prst="rect">
                    <a:avLst/>
                  </a:prstGeom>
                  <a:blipFill>
                    <a:blip r:embed="rId10"/>
                    <a:stretch>
                      <a:fillRect l="-18750" r="-15625"/>
                    </a:stretch>
                  </a:blipFill>
                </p:spPr>
                <p:txBody>
                  <a:bodyPr/>
                  <a:lstStyle/>
                  <a:p>
                    <a:r>
                      <a:rPr lang="en-US">
                        <a:noFill/>
                      </a:rPr>
                      <a:t> </a:t>
                    </a:r>
                  </a:p>
                </p:txBody>
              </p:sp>
            </mc:Fallback>
          </mc:AlternateContent>
        </p:grpSp>
        <p:grpSp>
          <p:nvGrpSpPr>
            <p:cNvPr id="28" name="Group 27"/>
            <p:cNvGrpSpPr/>
            <p:nvPr/>
          </p:nvGrpSpPr>
          <p:grpSpPr>
            <a:xfrm rot="18881867">
              <a:off x="7201913" y="2453580"/>
              <a:ext cx="766025" cy="961922"/>
              <a:chOff x="7526393" y="2550721"/>
              <a:chExt cx="766025" cy="961922"/>
            </a:xfrm>
          </p:grpSpPr>
          <p:cxnSp>
            <p:nvCxnSpPr>
              <p:cNvPr id="68" name="Straight Arrow Connector 67"/>
              <p:cNvCxnSpPr/>
              <p:nvPr/>
            </p:nvCxnSpPr>
            <p:spPr>
              <a:xfrm>
                <a:off x="7608705" y="3361659"/>
                <a:ext cx="457200"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7616195" y="2895161"/>
                <a:ext cx="0" cy="45720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8104290" y="3235644"/>
                    <a:ext cx="188128"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𝑥</m:t>
                        </m:r>
                      </m:oMath>
                    </a14:m>
                    <a:r>
                      <a:rPr lang="en-US" dirty="0" smtClean="0"/>
                      <a:t>’</a:t>
                    </a:r>
                    <a:endParaRPr lang="en-US" dirty="0"/>
                  </a:p>
                </p:txBody>
              </p:sp>
            </mc:Choice>
            <mc:Fallback xmlns="">
              <p:sp>
                <p:nvSpPr>
                  <p:cNvPr id="70" name="TextBox 69"/>
                  <p:cNvSpPr txBox="1">
                    <a:spLocks noRot="1" noChangeAspect="1" noMove="1" noResize="1" noEditPoints="1" noAdjustHandles="1" noChangeArrowheads="1" noChangeShapeType="1" noTextEdit="1"/>
                  </p:cNvSpPr>
                  <p:nvPr/>
                </p:nvSpPr>
                <p:spPr>
                  <a:xfrm>
                    <a:off x="8104290" y="3235644"/>
                    <a:ext cx="188128" cy="276999"/>
                  </a:xfrm>
                  <a:prstGeom prst="rect">
                    <a:avLst/>
                  </a:prstGeom>
                  <a:blipFill>
                    <a:blip r:embed="rId11"/>
                    <a:stretch>
                      <a:fillRect l="-18182" t="-46296" r="-5818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7526393" y="2550721"/>
                    <a:ext cx="242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7526393" y="2550721"/>
                    <a:ext cx="242054" cy="276999"/>
                  </a:xfrm>
                  <a:prstGeom prst="rect">
                    <a:avLst/>
                  </a:prstGeom>
                  <a:blipFill>
                    <a:blip r:embed="rId12"/>
                    <a:stretch>
                      <a:fillRect l="-21311" t="-19672" r="-34426" b="-34426"/>
                    </a:stretch>
                  </a:blipFill>
                </p:spPr>
                <p:txBody>
                  <a:bodyPr/>
                  <a:lstStyle/>
                  <a:p>
                    <a:r>
                      <a:rPr lang="en-US">
                        <a:noFill/>
                      </a:rPr>
                      <a:t> </a:t>
                    </a:r>
                  </a:p>
                </p:txBody>
              </p:sp>
            </mc:Fallback>
          </mc:AlternateContent>
        </p:grpSp>
      </p:grpSp>
      <p:sp>
        <p:nvSpPr>
          <p:cNvPr id="76" name="TextBox 75"/>
          <p:cNvSpPr txBox="1"/>
          <p:nvPr/>
        </p:nvSpPr>
        <p:spPr>
          <a:xfrm>
            <a:off x="5340918" y="3085797"/>
            <a:ext cx="634469" cy="369332"/>
          </a:xfrm>
          <a:prstGeom prst="rect">
            <a:avLst/>
          </a:prstGeom>
          <a:noFill/>
        </p:spPr>
        <p:txBody>
          <a:bodyPr wrap="none" rtlCol="0">
            <a:spAutoFit/>
          </a:bodyPr>
          <a:lstStyle/>
          <a:p>
            <a:r>
              <a:rPr lang="en-US" dirty="0" smtClean="0"/>
              <a:t>after</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449258" y="3297883"/>
                <a:ext cx="1293303" cy="276999"/>
              </a:xfrm>
              <a:prstGeom prst="rect">
                <a:avLst/>
              </a:prstGeom>
              <a:solidFill>
                <a:srgbClr val="FFBFBF"/>
              </a:solidFill>
              <a:ln w="254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𝐼𝐼</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449258" y="3297883"/>
                <a:ext cx="1293303" cy="276999"/>
              </a:xfrm>
              <a:prstGeom prst="rect">
                <a:avLst/>
              </a:prstGeom>
              <a:blipFill>
                <a:blip r:embed="rId13"/>
                <a:stretch>
                  <a:fillRect l="-3241" r="-5093" b="-28571"/>
                </a:stretch>
              </a:blipFill>
              <a:ln w="254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134349" y="4576682"/>
                <a:ext cx="4523803" cy="374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ub>
                      </m:sSub>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r>
                            <a:rPr lang="en-US" b="0" i="1" smtClean="0">
                              <a:latin typeface="Cambria Math" panose="02040503050406030204" pitchFamily="18" charset="0"/>
                            </a:rPr>
                            <m:t>′</m:t>
                          </m:r>
                        </m:e>
                      </m:ra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4349" y="4576682"/>
                <a:ext cx="4523803" cy="374077"/>
              </a:xfrm>
              <a:prstGeom prst="rect">
                <a:avLst/>
              </a:prstGeom>
              <a:blipFill>
                <a:blip r:embed="rId14"/>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1090521" y="4944082"/>
                <a:ext cx="4523803" cy="374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𝐼𝐼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ub>
                      </m:sSub>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r>
                            <a:rPr lang="en-US" b="0" i="1" smtClean="0">
                              <a:latin typeface="Cambria Math" panose="02040503050406030204" pitchFamily="18" charset="0"/>
                            </a:rPr>
                            <m:t>′</m:t>
                          </m:r>
                        </m:e>
                      </m:ra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𝐼𝐼</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1090521" y="4944082"/>
                <a:ext cx="4523803" cy="374077"/>
              </a:xfrm>
              <a:prstGeom prst="rect">
                <a:avLst/>
              </a:prstGeom>
              <a:blipFill>
                <a:blip r:embed="rId15"/>
                <a:stretch>
                  <a:fillRect b="-16393"/>
                </a:stretch>
              </a:blipFill>
            </p:spPr>
            <p:txBody>
              <a:bodyPr/>
              <a:lstStyle/>
              <a:p>
                <a:r>
                  <a:rPr lang="en-US">
                    <a:noFill/>
                  </a:rPr>
                  <a:t> </a:t>
                </a:r>
              </a:p>
            </p:txBody>
          </p:sp>
        </mc:Fallback>
      </mc:AlternateContent>
      <p:sp>
        <p:nvSpPr>
          <p:cNvPr id="52" name="TextBox 51"/>
          <p:cNvSpPr txBox="1"/>
          <p:nvPr/>
        </p:nvSpPr>
        <p:spPr>
          <a:xfrm>
            <a:off x="839590" y="4197949"/>
            <a:ext cx="2277611" cy="369332"/>
          </a:xfrm>
          <a:prstGeom prst="rect">
            <a:avLst/>
          </a:prstGeom>
          <a:noFill/>
        </p:spPr>
        <p:txBody>
          <a:bodyPr wrap="none" rtlCol="0">
            <a:spAutoFit/>
          </a:bodyPr>
          <a:lstStyle/>
          <a:p>
            <a:r>
              <a:rPr lang="en-US" dirty="0" smtClean="0"/>
              <a:t>SIF after crack kinking:</a:t>
            </a:r>
            <a:endParaRPr lang="en-US" dirty="0"/>
          </a:p>
        </p:txBody>
      </p:sp>
      <mc:AlternateContent xmlns:mc="http://schemas.openxmlformats.org/markup-compatibility/2006" xmlns:a14="http://schemas.microsoft.com/office/drawing/2010/main">
        <mc:Choice Requires="a14">
          <p:sp>
            <p:nvSpPr>
              <p:cNvPr id="55" name="TextBox 54"/>
              <p:cNvSpPr txBox="1"/>
              <p:nvPr/>
            </p:nvSpPr>
            <p:spPr>
              <a:xfrm>
                <a:off x="6155355" y="4633062"/>
                <a:ext cx="2912445" cy="646331"/>
              </a:xfrm>
              <a:prstGeom prst="rect">
                <a:avLst/>
              </a:prstGeom>
              <a:noFill/>
            </p:spPr>
            <p:txBody>
              <a:bodyPr wrap="square" rtlCol="0">
                <a:spAutoFit/>
              </a:bodyPr>
              <a:lstStyle/>
              <a:p>
                <a:r>
                  <a:rPr lang="en-US" dirty="0" smtClean="0"/>
                  <a:t>values 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𝐶</m:t>
                        </m:r>
                      </m:e>
                      <m:sub>
                        <m:r>
                          <a:rPr lang="en-US" b="0" i="1" dirty="0" smtClean="0">
                            <a:latin typeface="Cambria Math" panose="02040503050406030204" pitchFamily="18" charset="0"/>
                          </a:rPr>
                          <m:t>11</m:t>
                        </m:r>
                      </m:sub>
                    </m:sSub>
                  </m:oMath>
                </a14:m>
                <a:r>
                  <a:rPr lang="en-US" dirty="0" smtClean="0"/>
                  <a:t>, etc. can be found in legacy texts</a:t>
                </a:r>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6155355" y="4633062"/>
                <a:ext cx="2912445" cy="646331"/>
              </a:xfrm>
              <a:prstGeom prst="rect">
                <a:avLst/>
              </a:prstGeom>
              <a:blipFill>
                <a:blip r:embed="rId16"/>
                <a:stretch>
                  <a:fillRect l="-1883" t="-4717" b="-14151"/>
                </a:stretch>
              </a:blipFill>
            </p:spPr>
            <p:txBody>
              <a:bodyPr/>
              <a:lstStyle/>
              <a:p>
                <a:r>
                  <a:rPr lang="en-US">
                    <a:noFill/>
                  </a:rPr>
                  <a:t> </a:t>
                </a:r>
              </a:p>
            </p:txBody>
          </p:sp>
        </mc:Fallback>
      </mc:AlternateContent>
      <p:sp>
        <p:nvSpPr>
          <p:cNvPr id="56" name="TextBox 55"/>
          <p:cNvSpPr txBox="1"/>
          <p:nvPr/>
        </p:nvSpPr>
        <p:spPr>
          <a:xfrm>
            <a:off x="839590" y="5387429"/>
            <a:ext cx="2136547" cy="369332"/>
          </a:xfrm>
          <a:prstGeom prst="rect">
            <a:avLst/>
          </a:prstGeom>
          <a:noFill/>
        </p:spPr>
        <p:txBody>
          <a:bodyPr wrap="none" rtlCol="0">
            <a:spAutoFit/>
          </a:bodyPr>
          <a:lstStyle/>
          <a:p>
            <a:r>
              <a:rPr lang="en-US" dirty="0" smtClean="0"/>
              <a:t>Energy Release Rate:</a:t>
            </a:r>
            <a:endParaRPr lang="en-US" dirty="0"/>
          </a:p>
        </p:txBody>
      </p:sp>
      <mc:AlternateContent xmlns:mc="http://schemas.openxmlformats.org/markup-compatibility/2006" xmlns:a14="http://schemas.microsoft.com/office/drawing/2010/main">
        <mc:Choice Requires="a14">
          <p:sp>
            <p:nvSpPr>
              <p:cNvPr id="58" name="TextBox 57"/>
              <p:cNvSpPr txBox="1"/>
              <p:nvPr/>
            </p:nvSpPr>
            <p:spPr>
              <a:xfrm>
                <a:off x="2355061" y="5634625"/>
                <a:ext cx="2314223" cy="565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𝐼</m:t>
                              </m:r>
                            </m:sub>
                            <m:sup>
                              <m:r>
                                <a:rPr lang="en-US" b="0" i="1" smtClean="0">
                                  <a:latin typeface="Cambria Math" panose="02040503050406030204" pitchFamily="18" charset="0"/>
                                </a:rPr>
                                <m:t>2</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𝐼𝐼</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den>
                      </m:f>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355061" y="5634625"/>
                <a:ext cx="2314223" cy="565539"/>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5108993" y="5713509"/>
                <a:ext cx="3462486" cy="369332"/>
              </a:xfrm>
              <a:prstGeom prst="rect">
                <a:avLst/>
              </a:prstGeom>
              <a:noFill/>
            </p:spPr>
            <p:txBody>
              <a:bodyPr wrap="none" rtlCol="0">
                <a:spAutoFit/>
              </a:bodyPr>
              <a:lstStyle/>
              <a:p>
                <a:r>
                  <a:rPr lang="en-US" dirty="0"/>
                  <a:t>k</a:t>
                </a:r>
                <a:r>
                  <a:rPr lang="en-US" dirty="0" smtClean="0"/>
                  <a:t>ink angle when G(</a:t>
                </a:r>
                <a14:m>
                  <m:oMath xmlns:m="http://schemas.openxmlformats.org/officeDocument/2006/math">
                    <m:r>
                      <a:rPr lang="en-US" i="1" dirty="0" smtClean="0">
                        <a:latin typeface="Cambria Math" panose="02040503050406030204" pitchFamily="18" charset="0"/>
                      </a:rPr>
                      <m:t>𝛼</m:t>
                    </m:r>
                  </m:oMath>
                </a14:m>
                <a:r>
                  <a:rPr lang="en-US" dirty="0" smtClean="0"/>
                  <a:t>) is maximized</a:t>
                </a:r>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5108993" y="5713509"/>
                <a:ext cx="3462486" cy="369332"/>
              </a:xfrm>
              <a:prstGeom prst="rect">
                <a:avLst/>
              </a:prstGeom>
              <a:blipFill>
                <a:blip r:embed="rId18"/>
                <a:stretch>
                  <a:fillRect l="-1408" t="-8197" r="-528" b="-24590"/>
                </a:stretch>
              </a:blipFill>
            </p:spPr>
            <p:txBody>
              <a:bodyPr/>
              <a:lstStyle/>
              <a:p>
                <a:r>
                  <a:rPr lang="en-US">
                    <a:noFill/>
                  </a:rPr>
                  <a:t> </a:t>
                </a:r>
              </a:p>
            </p:txBody>
          </p:sp>
        </mc:Fallback>
      </mc:AlternateContent>
    </p:spTree>
    <p:extLst>
      <p:ext uri="{BB962C8B-B14F-4D97-AF65-F5344CB8AC3E}">
        <p14:creationId xmlns:p14="http://schemas.microsoft.com/office/powerpoint/2010/main" val="28027377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44</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925235" y="136518"/>
            <a:ext cx="3293530" cy="646331"/>
          </a:xfrm>
          <a:prstGeom prst="rect">
            <a:avLst/>
          </a:prstGeom>
          <a:noFill/>
        </p:spPr>
        <p:txBody>
          <a:bodyPr wrap="none" rtlCol="0">
            <a:spAutoFit/>
          </a:bodyPr>
          <a:lstStyle/>
          <a:p>
            <a:r>
              <a:rPr lang="en-US" sz="3600" dirty="0" smtClean="0">
                <a:solidFill>
                  <a:srgbClr val="C00000"/>
                </a:solidFill>
              </a:rPr>
              <a:t>Experiment Four</a:t>
            </a:r>
          </a:p>
        </p:txBody>
      </p:sp>
      <p:sp>
        <p:nvSpPr>
          <p:cNvPr id="4" name="TextBox 3"/>
          <p:cNvSpPr txBox="1"/>
          <p:nvPr/>
        </p:nvSpPr>
        <p:spPr>
          <a:xfrm>
            <a:off x="1917074" y="727588"/>
            <a:ext cx="5309852" cy="369332"/>
          </a:xfrm>
          <a:prstGeom prst="rect">
            <a:avLst/>
          </a:prstGeom>
          <a:noFill/>
        </p:spPr>
        <p:txBody>
          <a:bodyPr wrap="none" rtlCol="0">
            <a:spAutoFit/>
          </a:bodyPr>
          <a:lstStyle/>
          <a:p>
            <a:r>
              <a:rPr lang="en-US" dirty="0" smtClean="0"/>
              <a:t>Measurement of dynamic initiation fracture toughness</a:t>
            </a:r>
            <a:endParaRPr lang="en-US" dirty="0"/>
          </a:p>
        </p:txBody>
      </p:sp>
      <p:sp>
        <p:nvSpPr>
          <p:cNvPr id="6" name="TextBox 5"/>
          <p:cNvSpPr txBox="1"/>
          <p:nvPr/>
        </p:nvSpPr>
        <p:spPr>
          <a:xfrm>
            <a:off x="554985" y="1261245"/>
            <a:ext cx="780983" cy="369332"/>
          </a:xfrm>
          <a:prstGeom prst="rect">
            <a:avLst/>
          </a:prstGeom>
          <a:noFill/>
        </p:spPr>
        <p:txBody>
          <a:bodyPr wrap="none" rtlCol="0">
            <a:spAutoFit/>
          </a:bodyPr>
          <a:lstStyle/>
          <a:p>
            <a:r>
              <a:rPr lang="en-US" b="1" dirty="0" smtClean="0"/>
              <a:t>Goals:</a:t>
            </a:r>
            <a:endParaRPr lang="en-US" b="1" dirty="0"/>
          </a:p>
        </p:txBody>
      </p:sp>
      <mc:AlternateContent xmlns:mc="http://schemas.openxmlformats.org/markup-compatibility/2006" xmlns:a14="http://schemas.microsoft.com/office/drawing/2010/main">
        <mc:Choice Requires="a14">
          <p:sp>
            <p:nvSpPr>
              <p:cNvPr id="8" name="Rectangle 7"/>
              <p:cNvSpPr/>
              <p:nvPr/>
            </p:nvSpPr>
            <p:spPr>
              <a:xfrm>
                <a:off x="1278555" y="1261813"/>
                <a:ext cx="7580310" cy="1477328"/>
              </a:xfrm>
              <a:prstGeom prst="rect">
                <a:avLst/>
              </a:prstGeom>
            </p:spPr>
            <p:txBody>
              <a:bodyPr wrap="square">
                <a:spAutoFit/>
              </a:bodyPr>
              <a:lstStyle/>
              <a:p>
                <a:r>
                  <a:rPr lang="en-US" dirty="0"/>
                  <a:t>1) Evaluate the rate dependence of mode I dynamic initiation fracture toughness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𝐼𝐶</m:t>
                        </m:r>
                      </m:sub>
                    </m:sSub>
                  </m:oMath>
                </a14:m>
                <a:r>
                  <a:rPr lang="en-US" dirty="0"/>
                  <a:t>)</a:t>
                </a:r>
              </a:p>
              <a:p>
                <a:r>
                  <a:rPr lang="en-US" dirty="0" smtClean="0"/>
                  <a:t>2) Construct the mixed mode fracture toughness locus for a given rate</a:t>
                </a:r>
              </a:p>
              <a:p>
                <a:r>
                  <a:rPr lang="en-US" dirty="0" smtClean="0"/>
                  <a:t>3) Study the crack kinking angle as a function of mode </a:t>
                </a:r>
                <a:r>
                  <a:rPr lang="en-US" dirty="0" err="1" smtClean="0"/>
                  <a:t>mixity</a:t>
                </a:r>
                <a:r>
                  <a:rPr lang="en-US" dirty="0" smtClean="0"/>
                  <a:t> and determine the applicability of the maximum hoop stress criterion for crack initiation</a:t>
                </a: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278555" y="1261813"/>
                <a:ext cx="7580310" cy="1477328"/>
              </a:xfrm>
              <a:prstGeom prst="rect">
                <a:avLst/>
              </a:prstGeom>
              <a:blipFill>
                <a:blip r:embed="rId3"/>
                <a:stretch>
                  <a:fillRect l="-724" t="-2479"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7836" y="2715417"/>
                <a:ext cx="8603764" cy="3554819"/>
              </a:xfrm>
              <a:prstGeom prst="rect">
                <a:avLst/>
              </a:prstGeom>
              <a:noFill/>
            </p:spPr>
            <p:txBody>
              <a:bodyPr wrap="square" rtlCol="0">
                <a:spAutoFit/>
              </a:bodyPr>
              <a:lstStyle/>
              <a:p>
                <a:r>
                  <a:rPr lang="en-US" sz="1500" dirty="0" smtClean="0"/>
                  <a:t>    In this experiment we will measure the dynamic crack initiation of PMMA; a brittle polymer at room temperature. The goal is to assess both the rate and mode </a:t>
                </a:r>
                <a:r>
                  <a:rPr lang="en-US" sz="1500" dirty="0" err="1" smtClean="0"/>
                  <a:t>mixity</a:t>
                </a:r>
                <a:r>
                  <a:rPr lang="en-US" sz="1500" dirty="0" smtClean="0"/>
                  <a:t> dependence of the material’s fracture toughness. Mode </a:t>
                </a:r>
                <a:r>
                  <a:rPr lang="en-US" sz="1500" dirty="0" err="1" smtClean="0"/>
                  <a:t>mixity</a:t>
                </a:r>
                <a:r>
                  <a:rPr lang="en-US" sz="1500" dirty="0" smtClean="0"/>
                  <a:t> will be introduced using a pre-cracked Brazil disc specimen geometry in </a:t>
                </a:r>
                <a:r>
                  <a:rPr lang="en-US" sz="1500" dirty="0" err="1" smtClean="0"/>
                  <a:t>diametral</a:t>
                </a:r>
                <a:r>
                  <a:rPr lang="en-US" sz="1500" dirty="0" smtClean="0"/>
                  <a:t> compression. Dynamic values of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𝐾</m:t>
                        </m:r>
                      </m:e>
                      <m:sub>
                        <m:r>
                          <a:rPr lang="en-US" sz="1500" i="1" dirty="0" smtClean="0">
                            <a:latin typeface="Cambria Math" panose="02040503050406030204" pitchFamily="18" charset="0"/>
                          </a:rPr>
                          <m:t>𝐼𝐶</m:t>
                        </m:r>
                      </m:sub>
                    </m:sSub>
                  </m:oMath>
                </a14:m>
                <a:r>
                  <a:rPr lang="en-US" sz="1500" dirty="0" smtClean="0"/>
                  <a:t> will be obtained using a SPHB for different projectile impact velocities. Quasi-static values of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𝐾</m:t>
                        </m:r>
                      </m:e>
                      <m:sub>
                        <m:r>
                          <a:rPr lang="en-US" sz="1500" i="1" dirty="0" smtClean="0">
                            <a:latin typeface="Cambria Math" panose="02040503050406030204" pitchFamily="18" charset="0"/>
                          </a:rPr>
                          <m:t>𝐼𝐶</m:t>
                        </m:r>
                      </m:sub>
                    </m:sSub>
                  </m:oMath>
                </a14:m>
                <a:r>
                  <a:rPr lang="en-US" sz="1500" dirty="0" smtClean="0"/>
                  <a:t> will be determined from provided data on the course website.  Because a load-drop indicative of fracture may not be easily identifiable in they dynamic data, a conductive paint gauge and electrical circuit will be used to measure crack initiation.</a:t>
                </a:r>
              </a:p>
              <a:p>
                <a:r>
                  <a:rPr lang="en-US" sz="1500" dirty="0" smtClean="0"/>
                  <a:t>    Once the rate sensitivity of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𝐾</m:t>
                        </m:r>
                      </m:e>
                      <m:sub>
                        <m:r>
                          <a:rPr lang="en-US" sz="1500" i="1" dirty="0" smtClean="0">
                            <a:latin typeface="Cambria Math" panose="02040503050406030204" pitchFamily="18" charset="0"/>
                          </a:rPr>
                          <m:t>𝐼𝐶</m:t>
                        </m:r>
                      </m:sub>
                    </m:sSub>
                  </m:oMath>
                </a14:m>
                <a:r>
                  <a:rPr lang="en-US" sz="1500" dirty="0" smtClean="0"/>
                  <a:t> has been established, the dependence of dynamic fracture toughness on mode </a:t>
                </a:r>
                <a:r>
                  <a:rPr lang="en-US" sz="1500" dirty="0" err="1" smtClean="0"/>
                  <a:t>mixity</a:t>
                </a:r>
                <a:r>
                  <a:rPr lang="en-US" sz="1500" dirty="0" smtClean="0"/>
                  <a:t> will be evaluated. Mixed mode dynamic experiments will be conducted by inclining the Brazil disk in the SHPB so that the crack is at an angle to the </a:t>
                </a:r>
                <a:r>
                  <a:rPr lang="en-US" sz="1500" dirty="0" err="1" smtClean="0"/>
                  <a:t>diametral</a:t>
                </a:r>
                <a:r>
                  <a:rPr lang="en-US" sz="1500" dirty="0" smtClean="0"/>
                  <a:t> loading. This will allow variation of </a:t>
                </a:r>
                <a:r>
                  <a:rPr lang="en-US" sz="1500" dirty="0" err="1" smtClean="0"/>
                  <a:t>mixity</a:t>
                </a:r>
                <a:r>
                  <a:rPr lang="en-US" sz="1500" dirty="0" smtClean="0"/>
                  <a:t> from pure mode I to almost pure mode II. In the same fashion as before (i.e., using the static results),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𝐾</m:t>
                        </m:r>
                      </m:e>
                      <m:sub>
                        <m:r>
                          <a:rPr lang="en-US" sz="1500" i="1" dirty="0" smtClean="0">
                            <a:latin typeface="Cambria Math" panose="02040503050406030204" pitchFamily="18" charset="0"/>
                          </a:rPr>
                          <m:t>𝐼𝐶</m:t>
                        </m:r>
                      </m:sub>
                    </m:sSub>
                  </m:oMath>
                </a14:m>
                <a:r>
                  <a:rPr lang="en-US" sz="1500" dirty="0" smtClean="0"/>
                  <a:t> and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𝐾</m:t>
                        </m:r>
                      </m:e>
                      <m:sub>
                        <m:r>
                          <a:rPr lang="en-US" sz="1500" i="1" dirty="0" smtClean="0">
                            <a:latin typeface="Cambria Math" panose="02040503050406030204" pitchFamily="18" charset="0"/>
                          </a:rPr>
                          <m:t>𝐼𝐼𝐶</m:t>
                        </m:r>
                      </m:sub>
                    </m:sSub>
                  </m:oMath>
                </a14:m>
                <a:r>
                  <a:rPr lang="en-US" sz="1500" dirty="0" smtClean="0"/>
                  <a:t> will be measured as a function of mode </a:t>
                </a:r>
                <a:r>
                  <a:rPr lang="en-US" sz="1500" dirty="0" err="1" smtClean="0"/>
                  <a:t>mixity</a:t>
                </a:r>
                <a:r>
                  <a:rPr lang="en-US" sz="1500" dirty="0" smtClean="0"/>
                  <a:t> for one particular rate.  Having extracted the values of fracture toughness, the maximum opening (hoop) stress criterion can be used to calculate the predicted angle of crack initiation. The analytical results can be then compared to the experimentally observed kinking angles.</a:t>
                </a:r>
                <a:endParaRPr lang="en-US" sz="1500" dirty="0"/>
              </a:p>
            </p:txBody>
          </p:sp>
        </mc:Choice>
        <mc:Fallback xmlns="">
          <p:sp>
            <p:nvSpPr>
              <p:cNvPr id="10" name="TextBox 9"/>
              <p:cNvSpPr txBox="1">
                <a:spLocks noRot="1" noChangeAspect="1" noMove="1" noResize="1" noEditPoints="1" noAdjustHandles="1" noChangeArrowheads="1" noChangeShapeType="1" noTextEdit="1"/>
              </p:cNvSpPr>
              <p:nvPr/>
            </p:nvSpPr>
            <p:spPr>
              <a:xfrm>
                <a:off x="387836" y="2715417"/>
                <a:ext cx="8603764" cy="3554819"/>
              </a:xfrm>
              <a:prstGeom prst="rect">
                <a:avLst/>
              </a:prstGeom>
              <a:blipFill>
                <a:blip r:embed="rId4"/>
                <a:stretch>
                  <a:fillRect l="-283" t="-342" b="-856"/>
                </a:stretch>
              </a:blipFill>
            </p:spPr>
            <p:txBody>
              <a:bodyPr/>
              <a:lstStyle/>
              <a:p>
                <a:r>
                  <a:rPr lang="en-US">
                    <a:noFill/>
                  </a:rPr>
                  <a:t> </a:t>
                </a:r>
              </a:p>
            </p:txBody>
          </p:sp>
        </mc:Fallback>
      </mc:AlternateContent>
    </p:spTree>
    <p:extLst>
      <p:ext uri="{BB962C8B-B14F-4D97-AF65-F5344CB8AC3E}">
        <p14:creationId xmlns:p14="http://schemas.microsoft.com/office/powerpoint/2010/main" val="21533446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45</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925235" y="136518"/>
            <a:ext cx="3293530" cy="646331"/>
          </a:xfrm>
          <a:prstGeom prst="rect">
            <a:avLst/>
          </a:prstGeom>
          <a:noFill/>
        </p:spPr>
        <p:txBody>
          <a:bodyPr wrap="none" rtlCol="0">
            <a:spAutoFit/>
          </a:bodyPr>
          <a:lstStyle/>
          <a:p>
            <a:r>
              <a:rPr lang="en-US" sz="3600" dirty="0" smtClean="0">
                <a:solidFill>
                  <a:srgbClr val="C00000"/>
                </a:solidFill>
              </a:rPr>
              <a:t>Experiment Four</a:t>
            </a:r>
          </a:p>
        </p:txBody>
      </p:sp>
      <mc:AlternateContent xmlns:mc="http://schemas.openxmlformats.org/markup-compatibility/2006" xmlns:a14="http://schemas.microsoft.com/office/drawing/2010/main">
        <mc:Choice Requires="a14">
          <p:sp>
            <p:nvSpPr>
              <p:cNvPr id="4" name="Rectangle 3"/>
              <p:cNvSpPr/>
              <p:nvPr/>
            </p:nvSpPr>
            <p:spPr>
              <a:xfrm>
                <a:off x="1323143" y="756978"/>
                <a:ext cx="7047133" cy="646331"/>
              </a:xfrm>
              <a:prstGeom prst="rect">
                <a:avLst/>
              </a:prstGeom>
            </p:spPr>
            <p:txBody>
              <a:bodyPr wrap="square">
                <a:spAutoFit/>
              </a:bodyPr>
              <a:lstStyle/>
              <a:p>
                <a:r>
                  <a:rPr lang="en-US" dirty="0"/>
                  <a:t>1) Evaluate the rate dependence of mode I dynamic initiation fracture toughness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𝐼𝐶</m:t>
                        </m:r>
                      </m:sub>
                    </m:sSub>
                  </m:oMath>
                </a14:m>
                <a:r>
                  <a:rPr lang="en-US" dirty="0"/>
                  <a:t>)</a:t>
                </a:r>
              </a:p>
            </p:txBody>
          </p:sp>
        </mc:Choice>
        <mc:Fallback xmlns="">
          <p:sp>
            <p:nvSpPr>
              <p:cNvPr id="4" name="Rectangle 3"/>
              <p:cNvSpPr>
                <a:spLocks noRot="1" noChangeAspect="1" noMove="1" noResize="1" noEditPoints="1" noAdjustHandles="1" noChangeArrowheads="1" noChangeShapeType="1" noTextEdit="1"/>
              </p:cNvSpPr>
              <p:nvPr/>
            </p:nvSpPr>
            <p:spPr>
              <a:xfrm>
                <a:off x="1323143" y="756978"/>
                <a:ext cx="7047133" cy="646331"/>
              </a:xfrm>
              <a:prstGeom prst="rect">
                <a:avLst/>
              </a:prstGeom>
              <a:blipFill>
                <a:blip r:embed="rId3"/>
                <a:stretch>
                  <a:fillRect l="-692" t="-4717" b="-14151"/>
                </a:stretch>
              </a:blipFill>
            </p:spPr>
            <p:txBody>
              <a:bodyPr/>
              <a:lstStyle/>
              <a:p>
                <a:r>
                  <a:rPr lang="en-US">
                    <a:noFill/>
                  </a:rPr>
                  <a:t> </a:t>
                </a:r>
              </a:p>
            </p:txBody>
          </p:sp>
        </mc:Fallback>
      </mc:AlternateContent>
      <p:sp>
        <p:nvSpPr>
          <p:cNvPr id="48" name="TextBox 47"/>
          <p:cNvSpPr txBox="1"/>
          <p:nvPr/>
        </p:nvSpPr>
        <p:spPr>
          <a:xfrm>
            <a:off x="600108" y="756978"/>
            <a:ext cx="780983" cy="369332"/>
          </a:xfrm>
          <a:prstGeom prst="rect">
            <a:avLst/>
          </a:prstGeom>
          <a:noFill/>
        </p:spPr>
        <p:txBody>
          <a:bodyPr wrap="none" rtlCol="0">
            <a:spAutoFit/>
          </a:bodyPr>
          <a:lstStyle/>
          <a:p>
            <a:r>
              <a:rPr lang="en-US" b="1" dirty="0" smtClean="0"/>
              <a:t>Goals:</a:t>
            </a:r>
            <a:endParaRPr lang="en-US" b="1" dirty="0"/>
          </a:p>
        </p:txBody>
      </p:sp>
      <p:grpSp>
        <p:nvGrpSpPr>
          <p:cNvPr id="13" name="Group 12"/>
          <p:cNvGrpSpPr/>
          <p:nvPr/>
        </p:nvGrpSpPr>
        <p:grpSpPr>
          <a:xfrm>
            <a:off x="5036830" y="1238862"/>
            <a:ext cx="3232743" cy="1935504"/>
            <a:chOff x="5036830" y="1500586"/>
            <a:chExt cx="3232743" cy="1935504"/>
          </a:xfrm>
        </p:grpSpPr>
        <p:grpSp>
          <p:nvGrpSpPr>
            <p:cNvPr id="11" name="Group 10"/>
            <p:cNvGrpSpPr/>
            <p:nvPr/>
          </p:nvGrpSpPr>
          <p:grpSpPr>
            <a:xfrm>
              <a:off x="5230326" y="1875359"/>
              <a:ext cx="2845750" cy="914400"/>
              <a:chOff x="5028164" y="1875359"/>
              <a:chExt cx="2845750" cy="914400"/>
            </a:xfrm>
          </p:grpSpPr>
          <p:grpSp>
            <p:nvGrpSpPr>
              <p:cNvPr id="56" name="Group 55"/>
              <p:cNvGrpSpPr/>
              <p:nvPr/>
            </p:nvGrpSpPr>
            <p:grpSpPr>
              <a:xfrm>
                <a:off x="5028164" y="1875359"/>
                <a:ext cx="2845750" cy="914400"/>
                <a:chOff x="1007567" y="1730934"/>
                <a:chExt cx="2845750" cy="914400"/>
              </a:xfrm>
            </p:grpSpPr>
            <p:grpSp>
              <p:nvGrpSpPr>
                <p:cNvPr id="58" name="Group 57"/>
                <p:cNvGrpSpPr/>
                <p:nvPr/>
              </p:nvGrpSpPr>
              <p:grpSpPr>
                <a:xfrm>
                  <a:off x="1007567" y="1730934"/>
                  <a:ext cx="2845750" cy="914400"/>
                  <a:chOff x="1222048" y="1625401"/>
                  <a:chExt cx="2845750" cy="914400"/>
                </a:xfrm>
              </p:grpSpPr>
              <p:grpSp>
                <p:nvGrpSpPr>
                  <p:cNvPr id="71" name="Group 70"/>
                  <p:cNvGrpSpPr/>
                  <p:nvPr/>
                </p:nvGrpSpPr>
                <p:grpSpPr>
                  <a:xfrm rot="16200000">
                    <a:off x="3330864" y="1591116"/>
                    <a:ext cx="506015" cy="967853"/>
                    <a:chOff x="1387390" y="2415255"/>
                    <a:chExt cx="330646" cy="1160044"/>
                  </a:xfrm>
                  <a:noFill/>
                </p:grpSpPr>
                <p:sp>
                  <p:nvSpPr>
                    <p:cNvPr id="77" name="Freeform 76"/>
                    <p:cNvSpPr/>
                    <p:nvPr/>
                  </p:nvSpPr>
                  <p:spPr>
                    <a:xfrm>
                      <a:off x="1387390" y="2415255"/>
                      <a:ext cx="329857" cy="1157902"/>
                    </a:xfrm>
                    <a:custGeom>
                      <a:avLst/>
                      <a:gdLst>
                        <a:gd name="connsiteX0" fmla="*/ 5316 w 239232"/>
                        <a:gd name="connsiteY0" fmla="*/ 47846 h 542260"/>
                        <a:gd name="connsiteX1" fmla="*/ 0 w 239232"/>
                        <a:gd name="connsiteY1" fmla="*/ 542260 h 542260"/>
                        <a:gd name="connsiteX2" fmla="*/ 111641 w 239232"/>
                        <a:gd name="connsiteY2" fmla="*/ 489097 h 542260"/>
                        <a:gd name="connsiteX3" fmla="*/ 239232 w 239232"/>
                        <a:gd name="connsiteY3" fmla="*/ 478465 h 542260"/>
                        <a:gd name="connsiteX4" fmla="*/ 239232 w 239232"/>
                        <a:gd name="connsiteY4" fmla="*/ 0 h 542260"/>
                        <a:gd name="connsiteX5" fmla="*/ 5316 w 239232"/>
                        <a:gd name="connsiteY5" fmla="*/ 47846 h 542260"/>
                        <a:gd name="connsiteX0" fmla="*/ 5316 w 239232"/>
                        <a:gd name="connsiteY0" fmla="*/ 47846 h 550035"/>
                        <a:gd name="connsiteX1" fmla="*/ 0 w 239232"/>
                        <a:gd name="connsiteY1" fmla="*/ 542260 h 550035"/>
                        <a:gd name="connsiteX2" fmla="*/ 111641 w 239232"/>
                        <a:gd name="connsiteY2" fmla="*/ 489097 h 550035"/>
                        <a:gd name="connsiteX3" fmla="*/ 239232 w 239232"/>
                        <a:gd name="connsiteY3" fmla="*/ 478465 h 550035"/>
                        <a:gd name="connsiteX4" fmla="*/ 239232 w 239232"/>
                        <a:gd name="connsiteY4" fmla="*/ 0 h 550035"/>
                        <a:gd name="connsiteX5" fmla="*/ 5316 w 239232"/>
                        <a:gd name="connsiteY5" fmla="*/ 47846 h 550035"/>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9828"/>
                        <a:gd name="connsiteX1" fmla="*/ 0 w 239232"/>
                        <a:gd name="connsiteY1" fmla="*/ 542260 h 569828"/>
                        <a:gd name="connsiteX2" fmla="*/ 111641 w 239232"/>
                        <a:gd name="connsiteY2" fmla="*/ 489097 h 569828"/>
                        <a:gd name="connsiteX3" fmla="*/ 239232 w 239232"/>
                        <a:gd name="connsiteY3" fmla="*/ 478465 h 569828"/>
                        <a:gd name="connsiteX4" fmla="*/ 239232 w 239232"/>
                        <a:gd name="connsiteY4" fmla="*/ 0 h 569828"/>
                        <a:gd name="connsiteX5" fmla="*/ 5316 w 239232"/>
                        <a:gd name="connsiteY5" fmla="*/ 47846 h 569828"/>
                        <a:gd name="connsiteX0" fmla="*/ 5316 w 239232"/>
                        <a:gd name="connsiteY0" fmla="*/ 47846 h 568771"/>
                        <a:gd name="connsiteX1" fmla="*/ 0 w 239232"/>
                        <a:gd name="connsiteY1" fmla="*/ 542260 h 568771"/>
                        <a:gd name="connsiteX2" fmla="*/ 111641 w 239232"/>
                        <a:gd name="connsiteY2" fmla="*/ 489097 h 568771"/>
                        <a:gd name="connsiteX3" fmla="*/ 239232 w 239232"/>
                        <a:gd name="connsiteY3" fmla="*/ 478465 h 568771"/>
                        <a:gd name="connsiteX4" fmla="*/ 239232 w 239232"/>
                        <a:gd name="connsiteY4" fmla="*/ 0 h 568771"/>
                        <a:gd name="connsiteX5" fmla="*/ 5316 w 239232"/>
                        <a:gd name="connsiteY5" fmla="*/ 47846 h 568771"/>
                        <a:gd name="connsiteX0" fmla="*/ 5316 w 239232"/>
                        <a:gd name="connsiteY0" fmla="*/ 47846 h 546759"/>
                        <a:gd name="connsiteX1" fmla="*/ 0 w 239232"/>
                        <a:gd name="connsiteY1" fmla="*/ 542260 h 546759"/>
                        <a:gd name="connsiteX2" fmla="*/ 111641 w 239232"/>
                        <a:gd name="connsiteY2" fmla="*/ 489097 h 546759"/>
                        <a:gd name="connsiteX3" fmla="*/ 239232 w 239232"/>
                        <a:gd name="connsiteY3" fmla="*/ 478465 h 546759"/>
                        <a:gd name="connsiteX4" fmla="*/ 239232 w 239232"/>
                        <a:gd name="connsiteY4" fmla="*/ 0 h 546759"/>
                        <a:gd name="connsiteX5" fmla="*/ 5316 w 239232"/>
                        <a:gd name="connsiteY5" fmla="*/ 47846 h 546759"/>
                        <a:gd name="connsiteX0" fmla="*/ 5316 w 256292"/>
                        <a:gd name="connsiteY0" fmla="*/ 47846 h 546759"/>
                        <a:gd name="connsiteX1" fmla="*/ 0 w 256292"/>
                        <a:gd name="connsiteY1" fmla="*/ 542260 h 546759"/>
                        <a:gd name="connsiteX2" fmla="*/ 111641 w 256292"/>
                        <a:gd name="connsiteY2" fmla="*/ 489097 h 546759"/>
                        <a:gd name="connsiteX3" fmla="*/ 239232 w 256292"/>
                        <a:gd name="connsiteY3" fmla="*/ 478465 h 546759"/>
                        <a:gd name="connsiteX4" fmla="*/ 256292 w 256292"/>
                        <a:gd name="connsiteY4" fmla="*/ 0 h 546759"/>
                        <a:gd name="connsiteX5" fmla="*/ 5316 w 256292"/>
                        <a:gd name="connsiteY5" fmla="*/ 47846 h 546759"/>
                        <a:gd name="connsiteX0" fmla="*/ 5316 w 249468"/>
                        <a:gd name="connsiteY0" fmla="*/ 51258 h 550171"/>
                        <a:gd name="connsiteX1" fmla="*/ 0 w 249468"/>
                        <a:gd name="connsiteY1" fmla="*/ 545672 h 550171"/>
                        <a:gd name="connsiteX2" fmla="*/ 111641 w 249468"/>
                        <a:gd name="connsiteY2" fmla="*/ 492509 h 550171"/>
                        <a:gd name="connsiteX3" fmla="*/ 239232 w 249468"/>
                        <a:gd name="connsiteY3" fmla="*/ 481877 h 550171"/>
                        <a:gd name="connsiteX4" fmla="*/ 249468 w 249468"/>
                        <a:gd name="connsiteY4" fmla="*/ 0 h 550171"/>
                        <a:gd name="connsiteX5" fmla="*/ 5316 w 249468"/>
                        <a:gd name="connsiteY5" fmla="*/ 51258 h 550171"/>
                        <a:gd name="connsiteX0" fmla="*/ 5316 w 246056"/>
                        <a:gd name="connsiteY0" fmla="*/ 51258 h 550171"/>
                        <a:gd name="connsiteX1" fmla="*/ 0 w 246056"/>
                        <a:gd name="connsiteY1" fmla="*/ 545672 h 550171"/>
                        <a:gd name="connsiteX2" fmla="*/ 111641 w 246056"/>
                        <a:gd name="connsiteY2" fmla="*/ 492509 h 550171"/>
                        <a:gd name="connsiteX3" fmla="*/ 239232 w 246056"/>
                        <a:gd name="connsiteY3" fmla="*/ 481877 h 550171"/>
                        <a:gd name="connsiteX4" fmla="*/ 246056 w 246056"/>
                        <a:gd name="connsiteY4" fmla="*/ 0 h 550171"/>
                        <a:gd name="connsiteX5" fmla="*/ 5316 w 246056"/>
                        <a:gd name="connsiteY5" fmla="*/ 51258 h 550171"/>
                        <a:gd name="connsiteX0" fmla="*/ 5316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5316 w 242644"/>
                        <a:gd name="connsiteY5" fmla="*/ 51258 h 550171"/>
                        <a:gd name="connsiteX0" fmla="*/ 1904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1904 w 242644"/>
                        <a:gd name="connsiteY5" fmla="*/ 51258 h 550171"/>
                        <a:gd name="connsiteX0" fmla="*/ 17 w 258000"/>
                        <a:gd name="connsiteY0" fmla="*/ 0 h 551043"/>
                        <a:gd name="connsiteX1" fmla="*/ 15356 w 258000"/>
                        <a:gd name="connsiteY1" fmla="*/ 546544 h 551043"/>
                        <a:gd name="connsiteX2" fmla="*/ 126997 w 258000"/>
                        <a:gd name="connsiteY2" fmla="*/ 493381 h 551043"/>
                        <a:gd name="connsiteX3" fmla="*/ 254588 w 258000"/>
                        <a:gd name="connsiteY3" fmla="*/ 482749 h 551043"/>
                        <a:gd name="connsiteX4" fmla="*/ 258000 w 258000"/>
                        <a:gd name="connsiteY4" fmla="*/ 872 h 551043"/>
                        <a:gd name="connsiteX5" fmla="*/ 17 w 258000"/>
                        <a:gd name="connsiteY5" fmla="*/ 0 h 551043"/>
                        <a:gd name="connsiteX0" fmla="*/ 17 w 258000"/>
                        <a:gd name="connsiteY0" fmla="*/ 0 h 549757"/>
                        <a:gd name="connsiteX1" fmla="*/ 15356 w 258000"/>
                        <a:gd name="connsiteY1" fmla="*/ 546544 h 549757"/>
                        <a:gd name="connsiteX2" fmla="*/ 126997 w 258000"/>
                        <a:gd name="connsiteY2" fmla="*/ 493381 h 549757"/>
                        <a:gd name="connsiteX3" fmla="*/ 250278 w 258000"/>
                        <a:gd name="connsiteY3" fmla="*/ 539924 h 549757"/>
                        <a:gd name="connsiteX4" fmla="*/ 258000 w 258000"/>
                        <a:gd name="connsiteY4" fmla="*/ 872 h 549757"/>
                        <a:gd name="connsiteX5" fmla="*/ 17 w 258000"/>
                        <a:gd name="connsiteY5" fmla="*/ 0 h 549757"/>
                        <a:gd name="connsiteX0" fmla="*/ 17 w 258000"/>
                        <a:gd name="connsiteY0" fmla="*/ 0 h 552276"/>
                        <a:gd name="connsiteX1" fmla="*/ 15356 w 258000"/>
                        <a:gd name="connsiteY1" fmla="*/ 546544 h 552276"/>
                        <a:gd name="connsiteX2" fmla="*/ 122687 w 258000"/>
                        <a:gd name="connsiteY2" fmla="*/ 530377 h 552276"/>
                        <a:gd name="connsiteX3" fmla="*/ 250278 w 258000"/>
                        <a:gd name="connsiteY3" fmla="*/ 539924 h 552276"/>
                        <a:gd name="connsiteX4" fmla="*/ 258000 w 258000"/>
                        <a:gd name="connsiteY4" fmla="*/ 872 h 552276"/>
                        <a:gd name="connsiteX5" fmla="*/ 17 w 258000"/>
                        <a:gd name="connsiteY5" fmla="*/ 0 h 552276"/>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39 w 248863"/>
                        <a:gd name="connsiteY0" fmla="*/ 0 h 553883"/>
                        <a:gd name="connsiteX1" fmla="*/ 6219 w 248863"/>
                        <a:gd name="connsiteY1" fmla="*/ 546543 h 553883"/>
                        <a:gd name="connsiteX2" fmla="*/ 113550 w 248863"/>
                        <a:gd name="connsiteY2" fmla="*/ 530376 h 553883"/>
                        <a:gd name="connsiteX3" fmla="*/ 241141 w 248863"/>
                        <a:gd name="connsiteY3" fmla="*/ 539923 h 553883"/>
                        <a:gd name="connsiteX4" fmla="*/ 248863 w 248863"/>
                        <a:gd name="connsiteY4" fmla="*/ 871 h 553883"/>
                        <a:gd name="connsiteX5" fmla="*/ 39 w 248863"/>
                        <a:gd name="connsiteY5" fmla="*/ 0 h 553883"/>
                        <a:gd name="connsiteX0" fmla="*/ 129 w 243457"/>
                        <a:gd name="connsiteY0" fmla="*/ 0 h 553882"/>
                        <a:gd name="connsiteX1" fmla="*/ 813 w 243457"/>
                        <a:gd name="connsiteY1" fmla="*/ 546542 h 553882"/>
                        <a:gd name="connsiteX2" fmla="*/ 108144 w 243457"/>
                        <a:gd name="connsiteY2" fmla="*/ 530375 h 553882"/>
                        <a:gd name="connsiteX3" fmla="*/ 235735 w 243457"/>
                        <a:gd name="connsiteY3" fmla="*/ 539922 h 553882"/>
                        <a:gd name="connsiteX4" fmla="*/ 243457 w 243457"/>
                        <a:gd name="connsiteY4" fmla="*/ 870 h 553882"/>
                        <a:gd name="connsiteX5" fmla="*/ 129 w 243457"/>
                        <a:gd name="connsiteY5" fmla="*/ 0 h 553882"/>
                        <a:gd name="connsiteX0" fmla="*/ 129 w 243457"/>
                        <a:gd name="connsiteY0" fmla="*/ 0 h 552274"/>
                        <a:gd name="connsiteX1" fmla="*/ 813 w 243457"/>
                        <a:gd name="connsiteY1" fmla="*/ 546542 h 552274"/>
                        <a:gd name="connsiteX2" fmla="*/ 108144 w 243457"/>
                        <a:gd name="connsiteY2" fmla="*/ 530375 h 552274"/>
                        <a:gd name="connsiteX3" fmla="*/ 239399 w 243457"/>
                        <a:gd name="connsiteY3" fmla="*/ 539922 h 552274"/>
                        <a:gd name="connsiteX4" fmla="*/ 243457 w 243457"/>
                        <a:gd name="connsiteY4" fmla="*/ 870 h 552274"/>
                        <a:gd name="connsiteX5" fmla="*/ 129 w 243457"/>
                        <a:gd name="connsiteY5" fmla="*/ 0 h 552274"/>
                        <a:gd name="connsiteX0" fmla="*/ 129 w 245419"/>
                        <a:gd name="connsiteY0" fmla="*/ 0 h 552287"/>
                        <a:gd name="connsiteX1" fmla="*/ 813 w 245419"/>
                        <a:gd name="connsiteY1" fmla="*/ 546542 h 552287"/>
                        <a:gd name="connsiteX2" fmla="*/ 108144 w 245419"/>
                        <a:gd name="connsiteY2" fmla="*/ 530375 h 552287"/>
                        <a:gd name="connsiteX3" fmla="*/ 244894 w 245419"/>
                        <a:gd name="connsiteY3" fmla="*/ 539207 h 552287"/>
                        <a:gd name="connsiteX4" fmla="*/ 243457 w 245419"/>
                        <a:gd name="connsiteY4" fmla="*/ 870 h 552287"/>
                        <a:gd name="connsiteX5" fmla="*/ 129 w 245419"/>
                        <a:gd name="connsiteY5" fmla="*/ 0 h 552287"/>
                        <a:gd name="connsiteX0" fmla="*/ 129 w 243457"/>
                        <a:gd name="connsiteY0" fmla="*/ 0 h 552287"/>
                        <a:gd name="connsiteX1" fmla="*/ 813 w 243457"/>
                        <a:gd name="connsiteY1" fmla="*/ 546542 h 552287"/>
                        <a:gd name="connsiteX2" fmla="*/ 108144 w 243457"/>
                        <a:gd name="connsiteY2" fmla="*/ 530375 h 552287"/>
                        <a:gd name="connsiteX3" fmla="*/ 239398 w 243457"/>
                        <a:gd name="connsiteY3" fmla="*/ 539207 h 552287"/>
                        <a:gd name="connsiteX4" fmla="*/ 243457 w 243457"/>
                        <a:gd name="connsiteY4" fmla="*/ 870 h 552287"/>
                        <a:gd name="connsiteX5" fmla="*/ 129 w 243457"/>
                        <a:gd name="connsiteY5" fmla="*/ 0 h 552287"/>
                        <a:gd name="connsiteX0" fmla="*/ 129 w 243457"/>
                        <a:gd name="connsiteY0" fmla="*/ 0 h 552948"/>
                        <a:gd name="connsiteX1" fmla="*/ 813 w 243457"/>
                        <a:gd name="connsiteY1" fmla="*/ 546542 h 552948"/>
                        <a:gd name="connsiteX2" fmla="*/ 108144 w 243457"/>
                        <a:gd name="connsiteY2" fmla="*/ 530375 h 552948"/>
                        <a:gd name="connsiteX3" fmla="*/ 239398 w 243457"/>
                        <a:gd name="connsiteY3" fmla="*/ 539207 h 552948"/>
                        <a:gd name="connsiteX4" fmla="*/ 243457 w 243457"/>
                        <a:gd name="connsiteY4" fmla="*/ 870 h 552948"/>
                        <a:gd name="connsiteX5" fmla="*/ 129 w 243457"/>
                        <a:gd name="connsiteY5" fmla="*/ 0 h 552948"/>
                        <a:gd name="connsiteX0" fmla="*/ 129 w 243457"/>
                        <a:gd name="connsiteY0" fmla="*/ 0 h 553707"/>
                        <a:gd name="connsiteX1" fmla="*/ 813 w 243457"/>
                        <a:gd name="connsiteY1" fmla="*/ 546542 h 553707"/>
                        <a:gd name="connsiteX2" fmla="*/ 108144 w 243457"/>
                        <a:gd name="connsiteY2" fmla="*/ 530375 h 553707"/>
                        <a:gd name="connsiteX3" fmla="*/ 239398 w 243457"/>
                        <a:gd name="connsiteY3" fmla="*/ 539207 h 553707"/>
                        <a:gd name="connsiteX4" fmla="*/ 243457 w 243457"/>
                        <a:gd name="connsiteY4" fmla="*/ 870 h 553707"/>
                        <a:gd name="connsiteX5" fmla="*/ 129 w 243457"/>
                        <a:gd name="connsiteY5" fmla="*/ 0 h 553707"/>
                        <a:gd name="connsiteX0" fmla="*/ 129 w 243457"/>
                        <a:gd name="connsiteY0" fmla="*/ 0 h 552476"/>
                        <a:gd name="connsiteX1" fmla="*/ 813 w 243457"/>
                        <a:gd name="connsiteY1" fmla="*/ 546542 h 552476"/>
                        <a:gd name="connsiteX2" fmla="*/ 108144 w 243457"/>
                        <a:gd name="connsiteY2" fmla="*/ 530375 h 552476"/>
                        <a:gd name="connsiteX3" fmla="*/ 239398 w 243457"/>
                        <a:gd name="connsiteY3" fmla="*/ 539207 h 552476"/>
                        <a:gd name="connsiteX4" fmla="*/ 243457 w 243457"/>
                        <a:gd name="connsiteY4" fmla="*/ 870 h 552476"/>
                        <a:gd name="connsiteX5" fmla="*/ 129 w 243457"/>
                        <a:gd name="connsiteY5" fmla="*/ 0 h 552476"/>
                        <a:gd name="connsiteX0" fmla="*/ 129 w 243457"/>
                        <a:gd name="connsiteY0" fmla="*/ 601853 h 1154329"/>
                        <a:gd name="connsiteX1" fmla="*/ 813 w 243457"/>
                        <a:gd name="connsiteY1" fmla="*/ 1148395 h 1154329"/>
                        <a:gd name="connsiteX2" fmla="*/ 108144 w 243457"/>
                        <a:gd name="connsiteY2" fmla="*/ 1132228 h 1154329"/>
                        <a:gd name="connsiteX3" fmla="*/ 239398 w 243457"/>
                        <a:gd name="connsiteY3" fmla="*/ 1141060 h 1154329"/>
                        <a:gd name="connsiteX4" fmla="*/ 243457 w 243457"/>
                        <a:gd name="connsiteY4" fmla="*/ 0 h 1154329"/>
                        <a:gd name="connsiteX5" fmla="*/ 129 w 243457"/>
                        <a:gd name="connsiteY5" fmla="*/ 601853 h 1154329"/>
                        <a:gd name="connsiteX0" fmla="*/ 3190 w 242644"/>
                        <a:gd name="connsiteY0" fmla="*/ 0 h 1157581"/>
                        <a:gd name="connsiteX1" fmla="*/ 0 w 242644"/>
                        <a:gd name="connsiteY1" fmla="*/ 1151647 h 1157581"/>
                        <a:gd name="connsiteX2" fmla="*/ 107331 w 242644"/>
                        <a:gd name="connsiteY2" fmla="*/ 1135480 h 1157581"/>
                        <a:gd name="connsiteX3" fmla="*/ 238585 w 242644"/>
                        <a:gd name="connsiteY3" fmla="*/ 1144312 h 1157581"/>
                        <a:gd name="connsiteX4" fmla="*/ 242644 w 242644"/>
                        <a:gd name="connsiteY4" fmla="*/ 3252 h 1157581"/>
                        <a:gd name="connsiteX5" fmla="*/ 3190 w 242644"/>
                        <a:gd name="connsiteY5" fmla="*/ 0 h 1157581"/>
                        <a:gd name="connsiteX0" fmla="*/ 3190 w 242644"/>
                        <a:gd name="connsiteY0" fmla="*/ 321 h 1157902"/>
                        <a:gd name="connsiteX1" fmla="*/ 0 w 242644"/>
                        <a:gd name="connsiteY1" fmla="*/ 1151968 h 1157902"/>
                        <a:gd name="connsiteX2" fmla="*/ 107331 w 242644"/>
                        <a:gd name="connsiteY2" fmla="*/ 1135801 h 1157902"/>
                        <a:gd name="connsiteX3" fmla="*/ 238585 w 242644"/>
                        <a:gd name="connsiteY3" fmla="*/ 1144633 h 1157902"/>
                        <a:gd name="connsiteX4" fmla="*/ 242644 w 242644"/>
                        <a:gd name="connsiteY4" fmla="*/ 0 h 1157902"/>
                        <a:gd name="connsiteX5" fmla="*/ 3190 w 242644"/>
                        <a:gd name="connsiteY5" fmla="*/ 321 h 115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44" h="1157902">
                          <a:moveTo>
                            <a:pt x="3190" y="321"/>
                          </a:moveTo>
                          <a:cubicBezTo>
                            <a:pt x="2555" y="165126"/>
                            <a:pt x="635" y="987163"/>
                            <a:pt x="0" y="1151968"/>
                          </a:cubicBezTo>
                          <a:cubicBezTo>
                            <a:pt x="60817" y="1168060"/>
                            <a:pt x="69339" y="1147603"/>
                            <a:pt x="107331" y="1135801"/>
                          </a:cubicBezTo>
                          <a:cubicBezTo>
                            <a:pt x="134272" y="1127432"/>
                            <a:pt x="183124" y="1108575"/>
                            <a:pt x="238585" y="1144633"/>
                          </a:cubicBezTo>
                          <a:cubicBezTo>
                            <a:pt x="240860" y="984007"/>
                            <a:pt x="240369" y="160626"/>
                            <a:pt x="242644" y="0"/>
                          </a:cubicBezTo>
                          <a:lnTo>
                            <a:pt x="3190" y="321"/>
                          </a:lnTo>
                          <a:close/>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1576010" y="3554339"/>
                      <a:ext cx="142026" cy="20960"/>
                    </a:xfrm>
                    <a:custGeom>
                      <a:avLst/>
                      <a:gdLst>
                        <a:gd name="connsiteX0" fmla="*/ 0 w 133066"/>
                        <a:gd name="connsiteY0" fmla="*/ 0 h 3412"/>
                        <a:gd name="connsiteX1" fmla="*/ 133066 w 133066"/>
                        <a:gd name="connsiteY1" fmla="*/ 3412 h 3412"/>
                        <a:gd name="connsiteX0" fmla="*/ 0 w 10000"/>
                        <a:gd name="connsiteY0" fmla="*/ 0 h 68945"/>
                        <a:gd name="connsiteX1" fmla="*/ 10000 w 10000"/>
                        <a:gd name="connsiteY1" fmla="*/ 10000 h 68945"/>
                        <a:gd name="connsiteX0" fmla="*/ 0 w 10000"/>
                        <a:gd name="connsiteY0" fmla="*/ 0 h 113752"/>
                        <a:gd name="connsiteX1" fmla="*/ 10000 w 10000"/>
                        <a:gd name="connsiteY1" fmla="*/ 10000 h 113752"/>
                        <a:gd name="connsiteX0" fmla="*/ 0 w 10000"/>
                        <a:gd name="connsiteY0" fmla="*/ 0 h 129277"/>
                        <a:gd name="connsiteX1" fmla="*/ 10000 w 10000"/>
                        <a:gd name="connsiteY1" fmla="*/ 10000 h 129277"/>
                      </a:gdLst>
                      <a:ahLst/>
                      <a:cxnLst>
                        <a:cxn ang="0">
                          <a:pos x="connsiteX0" y="connsiteY0"/>
                        </a:cxn>
                        <a:cxn ang="0">
                          <a:pos x="connsiteX1" y="connsiteY1"/>
                        </a:cxn>
                      </a:cxnLst>
                      <a:rect l="l" t="t" r="r" b="b"/>
                      <a:pathLst>
                        <a:path w="10000" h="129277">
                          <a:moveTo>
                            <a:pt x="0" y="0"/>
                          </a:moveTo>
                          <a:cubicBezTo>
                            <a:pt x="3589" y="153330"/>
                            <a:pt x="7436" y="186666"/>
                            <a:pt x="10000" y="10000"/>
                          </a:cubicBezTo>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rot="5400000">
                    <a:off x="1449203" y="1591003"/>
                    <a:ext cx="504808" cy="959118"/>
                    <a:chOff x="1390713" y="2415255"/>
                    <a:chExt cx="329857" cy="1160044"/>
                  </a:xfrm>
                  <a:noFill/>
                </p:grpSpPr>
                <p:sp>
                  <p:nvSpPr>
                    <p:cNvPr id="75" name="Freeform 74"/>
                    <p:cNvSpPr/>
                    <p:nvPr/>
                  </p:nvSpPr>
                  <p:spPr>
                    <a:xfrm>
                      <a:off x="1390713" y="2415255"/>
                      <a:ext cx="329857" cy="1157902"/>
                    </a:xfrm>
                    <a:custGeom>
                      <a:avLst/>
                      <a:gdLst>
                        <a:gd name="connsiteX0" fmla="*/ 5316 w 239232"/>
                        <a:gd name="connsiteY0" fmla="*/ 47846 h 542260"/>
                        <a:gd name="connsiteX1" fmla="*/ 0 w 239232"/>
                        <a:gd name="connsiteY1" fmla="*/ 542260 h 542260"/>
                        <a:gd name="connsiteX2" fmla="*/ 111641 w 239232"/>
                        <a:gd name="connsiteY2" fmla="*/ 489097 h 542260"/>
                        <a:gd name="connsiteX3" fmla="*/ 239232 w 239232"/>
                        <a:gd name="connsiteY3" fmla="*/ 478465 h 542260"/>
                        <a:gd name="connsiteX4" fmla="*/ 239232 w 239232"/>
                        <a:gd name="connsiteY4" fmla="*/ 0 h 542260"/>
                        <a:gd name="connsiteX5" fmla="*/ 5316 w 239232"/>
                        <a:gd name="connsiteY5" fmla="*/ 47846 h 542260"/>
                        <a:gd name="connsiteX0" fmla="*/ 5316 w 239232"/>
                        <a:gd name="connsiteY0" fmla="*/ 47846 h 550035"/>
                        <a:gd name="connsiteX1" fmla="*/ 0 w 239232"/>
                        <a:gd name="connsiteY1" fmla="*/ 542260 h 550035"/>
                        <a:gd name="connsiteX2" fmla="*/ 111641 w 239232"/>
                        <a:gd name="connsiteY2" fmla="*/ 489097 h 550035"/>
                        <a:gd name="connsiteX3" fmla="*/ 239232 w 239232"/>
                        <a:gd name="connsiteY3" fmla="*/ 478465 h 550035"/>
                        <a:gd name="connsiteX4" fmla="*/ 239232 w 239232"/>
                        <a:gd name="connsiteY4" fmla="*/ 0 h 550035"/>
                        <a:gd name="connsiteX5" fmla="*/ 5316 w 239232"/>
                        <a:gd name="connsiteY5" fmla="*/ 47846 h 550035"/>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9828"/>
                        <a:gd name="connsiteX1" fmla="*/ 0 w 239232"/>
                        <a:gd name="connsiteY1" fmla="*/ 542260 h 569828"/>
                        <a:gd name="connsiteX2" fmla="*/ 111641 w 239232"/>
                        <a:gd name="connsiteY2" fmla="*/ 489097 h 569828"/>
                        <a:gd name="connsiteX3" fmla="*/ 239232 w 239232"/>
                        <a:gd name="connsiteY3" fmla="*/ 478465 h 569828"/>
                        <a:gd name="connsiteX4" fmla="*/ 239232 w 239232"/>
                        <a:gd name="connsiteY4" fmla="*/ 0 h 569828"/>
                        <a:gd name="connsiteX5" fmla="*/ 5316 w 239232"/>
                        <a:gd name="connsiteY5" fmla="*/ 47846 h 569828"/>
                        <a:gd name="connsiteX0" fmla="*/ 5316 w 239232"/>
                        <a:gd name="connsiteY0" fmla="*/ 47846 h 568771"/>
                        <a:gd name="connsiteX1" fmla="*/ 0 w 239232"/>
                        <a:gd name="connsiteY1" fmla="*/ 542260 h 568771"/>
                        <a:gd name="connsiteX2" fmla="*/ 111641 w 239232"/>
                        <a:gd name="connsiteY2" fmla="*/ 489097 h 568771"/>
                        <a:gd name="connsiteX3" fmla="*/ 239232 w 239232"/>
                        <a:gd name="connsiteY3" fmla="*/ 478465 h 568771"/>
                        <a:gd name="connsiteX4" fmla="*/ 239232 w 239232"/>
                        <a:gd name="connsiteY4" fmla="*/ 0 h 568771"/>
                        <a:gd name="connsiteX5" fmla="*/ 5316 w 239232"/>
                        <a:gd name="connsiteY5" fmla="*/ 47846 h 568771"/>
                        <a:gd name="connsiteX0" fmla="*/ 5316 w 239232"/>
                        <a:gd name="connsiteY0" fmla="*/ 47846 h 546759"/>
                        <a:gd name="connsiteX1" fmla="*/ 0 w 239232"/>
                        <a:gd name="connsiteY1" fmla="*/ 542260 h 546759"/>
                        <a:gd name="connsiteX2" fmla="*/ 111641 w 239232"/>
                        <a:gd name="connsiteY2" fmla="*/ 489097 h 546759"/>
                        <a:gd name="connsiteX3" fmla="*/ 239232 w 239232"/>
                        <a:gd name="connsiteY3" fmla="*/ 478465 h 546759"/>
                        <a:gd name="connsiteX4" fmla="*/ 239232 w 239232"/>
                        <a:gd name="connsiteY4" fmla="*/ 0 h 546759"/>
                        <a:gd name="connsiteX5" fmla="*/ 5316 w 239232"/>
                        <a:gd name="connsiteY5" fmla="*/ 47846 h 546759"/>
                        <a:gd name="connsiteX0" fmla="*/ 5316 w 256292"/>
                        <a:gd name="connsiteY0" fmla="*/ 47846 h 546759"/>
                        <a:gd name="connsiteX1" fmla="*/ 0 w 256292"/>
                        <a:gd name="connsiteY1" fmla="*/ 542260 h 546759"/>
                        <a:gd name="connsiteX2" fmla="*/ 111641 w 256292"/>
                        <a:gd name="connsiteY2" fmla="*/ 489097 h 546759"/>
                        <a:gd name="connsiteX3" fmla="*/ 239232 w 256292"/>
                        <a:gd name="connsiteY3" fmla="*/ 478465 h 546759"/>
                        <a:gd name="connsiteX4" fmla="*/ 256292 w 256292"/>
                        <a:gd name="connsiteY4" fmla="*/ 0 h 546759"/>
                        <a:gd name="connsiteX5" fmla="*/ 5316 w 256292"/>
                        <a:gd name="connsiteY5" fmla="*/ 47846 h 546759"/>
                        <a:gd name="connsiteX0" fmla="*/ 5316 w 249468"/>
                        <a:gd name="connsiteY0" fmla="*/ 51258 h 550171"/>
                        <a:gd name="connsiteX1" fmla="*/ 0 w 249468"/>
                        <a:gd name="connsiteY1" fmla="*/ 545672 h 550171"/>
                        <a:gd name="connsiteX2" fmla="*/ 111641 w 249468"/>
                        <a:gd name="connsiteY2" fmla="*/ 492509 h 550171"/>
                        <a:gd name="connsiteX3" fmla="*/ 239232 w 249468"/>
                        <a:gd name="connsiteY3" fmla="*/ 481877 h 550171"/>
                        <a:gd name="connsiteX4" fmla="*/ 249468 w 249468"/>
                        <a:gd name="connsiteY4" fmla="*/ 0 h 550171"/>
                        <a:gd name="connsiteX5" fmla="*/ 5316 w 249468"/>
                        <a:gd name="connsiteY5" fmla="*/ 51258 h 550171"/>
                        <a:gd name="connsiteX0" fmla="*/ 5316 w 246056"/>
                        <a:gd name="connsiteY0" fmla="*/ 51258 h 550171"/>
                        <a:gd name="connsiteX1" fmla="*/ 0 w 246056"/>
                        <a:gd name="connsiteY1" fmla="*/ 545672 h 550171"/>
                        <a:gd name="connsiteX2" fmla="*/ 111641 w 246056"/>
                        <a:gd name="connsiteY2" fmla="*/ 492509 h 550171"/>
                        <a:gd name="connsiteX3" fmla="*/ 239232 w 246056"/>
                        <a:gd name="connsiteY3" fmla="*/ 481877 h 550171"/>
                        <a:gd name="connsiteX4" fmla="*/ 246056 w 246056"/>
                        <a:gd name="connsiteY4" fmla="*/ 0 h 550171"/>
                        <a:gd name="connsiteX5" fmla="*/ 5316 w 246056"/>
                        <a:gd name="connsiteY5" fmla="*/ 51258 h 550171"/>
                        <a:gd name="connsiteX0" fmla="*/ 5316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5316 w 242644"/>
                        <a:gd name="connsiteY5" fmla="*/ 51258 h 550171"/>
                        <a:gd name="connsiteX0" fmla="*/ 1904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1904 w 242644"/>
                        <a:gd name="connsiteY5" fmla="*/ 51258 h 550171"/>
                        <a:gd name="connsiteX0" fmla="*/ 17 w 258000"/>
                        <a:gd name="connsiteY0" fmla="*/ 0 h 551043"/>
                        <a:gd name="connsiteX1" fmla="*/ 15356 w 258000"/>
                        <a:gd name="connsiteY1" fmla="*/ 546544 h 551043"/>
                        <a:gd name="connsiteX2" fmla="*/ 126997 w 258000"/>
                        <a:gd name="connsiteY2" fmla="*/ 493381 h 551043"/>
                        <a:gd name="connsiteX3" fmla="*/ 254588 w 258000"/>
                        <a:gd name="connsiteY3" fmla="*/ 482749 h 551043"/>
                        <a:gd name="connsiteX4" fmla="*/ 258000 w 258000"/>
                        <a:gd name="connsiteY4" fmla="*/ 872 h 551043"/>
                        <a:gd name="connsiteX5" fmla="*/ 17 w 258000"/>
                        <a:gd name="connsiteY5" fmla="*/ 0 h 551043"/>
                        <a:gd name="connsiteX0" fmla="*/ 17 w 258000"/>
                        <a:gd name="connsiteY0" fmla="*/ 0 h 549757"/>
                        <a:gd name="connsiteX1" fmla="*/ 15356 w 258000"/>
                        <a:gd name="connsiteY1" fmla="*/ 546544 h 549757"/>
                        <a:gd name="connsiteX2" fmla="*/ 126997 w 258000"/>
                        <a:gd name="connsiteY2" fmla="*/ 493381 h 549757"/>
                        <a:gd name="connsiteX3" fmla="*/ 250278 w 258000"/>
                        <a:gd name="connsiteY3" fmla="*/ 539924 h 549757"/>
                        <a:gd name="connsiteX4" fmla="*/ 258000 w 258000"/>
                        <a:gd name="connsiteY4" fmla="*/ 872 h 549757"/>
                        <a:gd name="connsiteX5" fmla="*/ 17 w 258000"/>
                        <a:gd name="connsiteY5" fmla="*/ 0 h 549757"/>
                        <a:gd name="connsiteX0" fmla="*/ 17 w 258000"/>
                        <a:gd name="connsiteY0" fmla="*/ 0 h 552276"/>
                        <a:gd name="connsiteX1" fmla="*/ 15356 w 258000"/>
                        <a:gd name="connsiteY1" fmla="*/ 546544 h 552276"/>
                        <a:gd name="connsiteX2" fmla="*/ 122687 w 258000"/>
                        <a:gd name="connsiteY2" fmla="*/ 530377 h 552276"/>
                        <a:gd name="connsiteX3" fmla="*/ 250278 w 258000"/>
                        <a:gd name="connsiteY3" fmla="*/ 539924 h 552276"/>
                        <a:gd name="connsiteX4" fmla="*/ 258000 w 258000"/>
                        <a:gd name="connsiteY4" fmla="*/ 872 h 552276"/>
                        <a:gd name="connsiteX5" fmla="*/ 17 w 258000"/>
                        <a:gd name="connsiteY5" fmla="*/ 0 h 552276"/>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39 w 248863"/>
                        <a:gd name="connsiteY0" fmla="*/ 0 h 553883"/>
                        <a:gd name="connsiteX1" fmla="*/ 6219 w 248863"/>
                        <a:gd name="connsiteY1" fmla="*/ 546543 h 553883"/>
                        <a:gd name="connsiteX2" fmla="*/ 113550 w 248863"/>
                        <a:gd name="connsiteY2" fmla="*/ 530376 h 553883"/>
                        <a:gd name="connsiteX3" fmla="*/ 241141 w 248863"/>
                        <a:gd name="connsiteY3" fmla="*/ 539923 h 553883"/>
                        <a:gd name="connsiteX4" fmla="*/ 248863 w 248863"/>
                        <a:gd name="connsiteY4" fmla="*/ 871 h 553883"/>
                        <a:gd name="connsiteX5" fmla="*/ 39 w 248863"/>
                        <a:gd name="connsiteY5" fmla="*/ 0 h 553883"/>
                        <a:gd name="connsiteX0" fmla="*/ 129 w 243457"/>
                        <a:gd name="connsiteY0" fmla="*/ 0 h 553882"/>
                        <a:gd name="connsiteX1" fmla="*/ 813 w 243457"/>
                        <a:gd name="connsiteY1" fmla="*/ 546542 h 553882"/>
                        <a:gd name="connsiteX2" fmla="*/ 108144 w 243457"/>
                        <a:gd name="connsiteY2" fmla="*/ 530375 h 553882"/>
                        <a:gd name="connsiteX3" fmla="*/ 235735 w 243457"/>
                        <a:gd name="connsiteY3" fmla="*/ 539922 h 553882"/>
                        <a:gd name="connsiteX4" fmla="*/ 243457 w 243457"/>
                        <a:gd name="connsiteY4" fmla="*/ 870 h 553882"/>
                        <a:gd name="connsiteX5" fmla="*/ 129 w 243457"/>
                        <a:gd name="connsiteY5" fmla="*/ 0 h 553882"/>
                        <a:gd name="connsiteX0" fmla="*/ 129 w 243457"/>
                        <a:gd name="connsiteY0" fmla="*/ 0 h 552274"/>
                        <a:gd name="connsiteX1" fmla="*/ 813 w 243457"/>
                        <a:gd name="connsiteY1" fmla="*/ 546542 h 552274"/>
                        <a:gd name="connsiteX2" fmla="*/ 108144 w 243457"/>
                        <a:gd name="connsiteY2" fmla="*/ 530375 h 552274"/>
                        <a:gd name="connsiteX3" fmla="*/ 239399 w 243457"/>
                        <a:gd name="connsiteY3" fmla="*/ 539922 h 552274"/>
                        <a:gd name="connsiteX4" fmla="*/ 243457 w 243457"/>
                        <a:gd name="connsiteY4" fmla="*/ 870 h 552274"/>
                        <a:gd name="connsiteX5" fmla="*/ 129 w 243457"/>
                        <a:gd name="connsiteY5" fmla="*/ 0 h 552274"/>
                        <a:gd name="connsiteX0" fmla="*/ 129 w 245419"/>
                        <a:gd name="connsiteY0" fmla="*/ 0 h 552287"/>
                        <a:gd name="connsiteX1" fmla="*/ 813 w 245419"/>
                        <a:gd name="connsiteY1" fmla="*/ 546542 h 552287"/>
                        <a:gd name="connsiteX2" fmla="*/ 108144 w 245419"/>
                        <a:gd name="connsiteY2" fmla="*/ 530375 h 552287"/>
                        <a:gd name="connsiteX3" fmla="*/ 244894 w 245419"/>
                        <a:gd name="connsiteY3" fmla="*/ 539207 h 552287"/>
                        <a:gd name="connsiteX4" fmla="*/ 243457 w 245419"/>
                        <a:gd name="connsiteY4" fmla="*/ 870 h 552287"/>
                        <a:gd name="connsiteX5" fmla="*/ 129 w 245419"/>
                        <a:gd name="connsiteY5" fmla="*/ 0 h 552287"/>
                        <a:gd name="connsiteX0" fmla="*/ 129 w 243457"/>
                        <a:gd name="connsiteY0" fmla="*/ 0 h 552287"/>
                        <a:gd name="connsiteX1" fmla="*/ 813 w 243457"/>
                        <a:gd name="connsiteY1" fmla="*/ 546542 h 552287"/>
                        <a:gd name="connsiteX2" fmla="*/ 108144 w 243457"/>
                        <a:gd name="connsiteY2" fmla="*/ 530375 h 552287"/>
                        <a:gd name="connsiteX3" fmla="*/ 239398 w 243457"/>
                        <a:gd name="connsiteY3" fmla="*/ 539207 h 552287"/>
                        <a:gd name="connsiteX4" fmla="*/ 243457 w 243457"/>
                        <a:gd name="connsiteY4" fmla="*/ 870 h 552287"/>
                        <a:gd name="connsiteX5" fmla="*/ 129 w 243457"/>
                        <a:gd name="connsiteY5" fmla="*/ 0 h 552287"/>
                        <a:gd name="connsiteX0" fmla="*/ 129 w 243457"/>
                        <a:gd name="connsiteY0" fmla="*/ 0 h 552948"/>
                        <a:gd name="connsiteX1" fmla="*/ 813 w 243457"/>
                        <a:gd name="connsiteY1" fmla="*/ 546542 h 552948"/>
                        <a:gd name="connsiteX2" fmla="*/ 108144 w 243457"/>
                        <a:gd name="connsiteY2" fmla="*/ 530375 h 552948"/>
                        <a:gd name="connsiteX3" fmla="*/ 239398 w 243457"/>
                        <a:gd name="connsiteY3" fmla="*/ 539207 h 552948"/>
                        <a:gd name="connsiteX4" fmla="*/ 243457 w 243457"/>
                        <a:gd name="connsiteY4" fmla="*/ 870 h 552948"/>
                        <a:gd name="connsiteX5" fmla="*/ 129 w 243457"/>
                        <a:gd name="connsiteY5" fmla="*/ 0 h 552948"/>
                        <a:gd name="connsiteX0" fmla="*/ 129 w 243457"/>
                        <a:gd name="connsiteY0" fmla="*/ 0 h 553707"/>
                        <a:gd name="connsiteX1" fmla="*/ 813 w 243457"/>
                        <a:gd name="connsiteY1" fmla="*/ 546542 h 553707"/>
                        <a:gd name="connsiteX2" fmla="*/ 108144 w 243457"/>
                        <a:gd name="connsiteY2" fmla="*/ 530375 h 553707"/>
                        <a:gd name="connsiteX3" fmla="*/ 239398 w 243457"/>
                        <a:gd name="connsiteY3" fmla="*/ 539207 h 553707"/>
                        <a:gd name="connsiteX4" fmla="*/ 243457 w 243457"/>
                        <a:gd name="connsiteY4" fmla="*/ 870 h 553707"/>
                        <a:gd name="connsiteX5" fmla="*/ 129 w 243457"/>
                        <a:gd name="connsiteY5" fmla="*/ 0 h 553707"/>
                        <a:gd name="connsiteX0" fmla="*/ 129 w 243457"/>
                        <a:gd name="connsiteY0" fmla="*/ 0 h 552476"/>
                        <a:gd name="connsiteX1" fmla="*/ 813 w 243457"/>
                        <a:gd name="connsiteY1" fmla="*/ 546542 h 552476"/>
                        <a:gd name="connsiteX2" fmla="*/ 108144 w 243457"/>
                        <a:gd name="connsiteY2" fmla="*/ 530375 h 552476"/>
                        <a:gd name="connsiteX3" fmla="*/ 239398 w 243457"/>
                        <a:gd name="connsiteY3" fmla="*/ 539207 h 552476"/>
                        <a:gd name="connsiteX4" fmla="*/ 243457 w 243457"/>
                        <a:gd name="connsiteY4" fmla="*/ 870 h 552476"/>
                        <a:gd name="connsiteX5" fmla="*/ 129 w 243457"/>
                        <a:gd name="connsiteY5" fmla="*/ 0 h 552476"/>
                        <a:gd name="connsiteX0" fmla="*/ 129 w 243457"/>
                        <a:gd name="connsiteY0" fmla="*/ 601853 h 1154329"/>
                        <a:gd name="connsiteX1" fmla="*/ 813 w 243457"/>
                        <a:gd name="connsiteY1" fmla="*/ 1148395 h 1154329"/>
                        <a:gd name="connsiteX2" fmla="*/ 108144 w 243457"/>
                        <a:gd name="connsiteY2" fmla="*/ 1132228 h 1154329"/>
                        <a:gd name="connsiteX3" fmla="*/ 239398 w 243457"/>
                        <a:gd name="connsiteY3" fmla="*/ 1141060 h 1154329"/>
                        <a:gd name="connsiteX4" fmla="*/ 243457 w 243457"/>
                        <a:gd name="connsiteY4" fmla="*/ 0 h 1154329"/>
                        <a:gd name="connsiteX5" fmla="*/ 129 w 243457"/>
                        <a:gd name="connsiteY5" fmla="*/ 601853 h 1154329"/>
                        <a:gd name="connsiteX0" fmla="*/ 3190 w 242644"/>
                        <a:gd name="connsiteY0" fmla="*/ 0 h 1157581"/>
                        <a:gd name="connsiteX1" fmla="*/ 0 w 242644"/>
                        <a:gd name="connsiteY1" fmla="*/ 1151647 h 1157581"/>
                        <a:gd name="connsiteX2" fmla="*/ 107331 w 242644"/>
                        <a:gd name="connsiteY2" fmla="*/ 1135480 h 1157581"/>
                        <a:gd name="connsiteX3" fmla="*/ 238585 w 242644"/>
                        <a:gd name="connsiteY3" fmla="*/ 1144312 h 1157581"/>
                        <a:gd name="connsiteX4" fmla="*/ 242644 w 242644"/>
                        <a:gd name="connsiteY4" fmla="*/ 3252 h 1157581"/>
                        <a:gd name="connsiteX5" fmla="*/ 3190 w 242644"/>
                        <a:gd name="connsiteY5" fmla="*/ 0 h 1157581"/>
                        <a:gd name="connsiteX0" fmla="*/ 3190 w 242644"/>
                        <a:gd name="connsiteY0" fmla="*/ 321 h 1157902"/>
                        <a:gd name="connsiteX1" fmla="*/ 0 w 242644"/>
                        <a:gd name="connsiteY1" fmla="*/ 1151968 h 1157902"/>
                        <a:gd name="connsiteX2" fmla="*/ 107331 w 242644"/>
                        <a:gd name="connsiteY2" fmla="*/ 1135801 h 1157902"/>
                        <a:gd name="connsiteX3" fmla="*/ 238585 w 242644"/>
                        <a:gd name="connsiteY3" fmla="*/ 1144633 h 1157902"/>
                        <a:gd name="connsiteX4" fmla="*/ 242644 w 242644"/>
                        <a:gd name="connsiteY4" fmla="*/ 0 h 1157902"/>
                        <a:gd name="connsiteX5" fmla="*/ 3190 w 242644"/>
                        <a:gd name="connsiteY5" fmla="*/ 321 h 115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44" h="1157902">
                          <a:moveTo>
                            <a:pt x="3190" y="321"/>
                          </a:moveTo>
                          <a:cubicBezTo>
                            <a:pt x="2555" y="165126"/>
                            <a:pt x="635" y="987163"/>
                            <a:pt x="0" y="1151968"/>
                          </a:cubicBezTo>
                          <a:cubicBezTo>
                            <a:pt x="60817" y="1168060"/>
                            <a:pt x="69339" y="1147603"/>
                            <a:pt x="107331" y="1135801"/>
                          </a:cubicBezTo>
                          <a:cubicBezTo>
                            <a:pt x="134272" y="1127432"/>
                            <a:pt x="183124" y="1108575"/>
                            <a:pt x="238585" y="1144633"/>
                          </a:cubicBezTo>
                          <a:cubicBezTo>
                            <a:pt x="240860" y="984007"/>
                            <a:pt x="240369" y="160626"/>
                            <a:pt x="242644" y="0"/>
                          </a:cubicBezTo>
                          <a:lnTo>
                            <a:pt x="3190" y="321"/>
                          </a:lnTo>
                          <a:close/>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576010" y="3554339"/>
                      <a:ext cx="142026" cy="20960"/>
                    </a:xfrm>
                    <a:custGeom>
                      <a:avLst/>
                      <a:gdLst>
                        <a:gd name="connsiteX0" fmla="*/ 0 w 133066"/>
                        <a:gd name="connsiteY0" fmla="*/ 0 h 3412"/>
                        <a:gd name="connsiteX1" fmla="*/ 133066 w 133066"/>
                        <a:gd name="connsiteY1" fmla="*/ 3412 h 3412"/>
                        <a:gd name="connsiteX0" fmla="*/ 0 w 10000"/>
                        <a:gd name="connsiteY0" fmla="*/ 0 h 68945"/>
                        <a:gd name="connsiteX1" fmla="*/ 10000 w 10000"/>
                        <a:gd name="connsiteY1" fmla="*/ 10000 h 68945"/>
                        <a:gd name="connsiteX0" fmla="*/ 0 w 10000"/>
                        <a:gd name="connsiteY0" fmla="*/ 0 h 113752"/>
                        <a:gd name="connsiteX1" fmla="*/ 10000 w 10000"/>
                        <a:gd name="connsiteY1" fmla="*/ 10000 h 113752"/>
                        <a:gd name="connsiteX0" fmla="*/ 0 w 10000"/>
                        <a:gd name="connsiteY0" fmla="*/ 0 h 129277"/>
                        <a:gd name="connsiteX1" fmla="*/ 10000 w 10000"/>
                        <a:gd name="connsiteY1" fmla="*/ 10000 h 129277"/>
                      </a:gdLst>
                      <a:ahLst/>
                      <a:cxnLst>
                        <a:cxn ang="0">
                          <a:pos x="connsiteX0" y="connsiteY0"/>
                        </a:cxn>
                        <a:cxn ang="0">
                          <a:pos x="connsiteX1" y="connsiteY1"/>
                        </a:cxn>
                      </a:cxnLst>
                      <a:rect l="l" t="t" r="r" b="b"/>
                      <a:pathLst>
                        <a:path w="10000" h="129277">
                          <a:moveTo>
                            <a:pt x="0" y="0"/>
                          </a:moveTo>
                          <a:cubicBezTo>
                            <a:pt x="3589" y="153330"/>
                            <a:pt x="7436" y="186666"/>
                            <a:pt x="10000" y="10000"/>
                          </a:cubicBezTo>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Oval 73"/>
                  <p:cNvSpPr/>
                  <p:nvPr/>
                </p:nvSpPr>
                <p:spPr>
                  <a:xfrm>
                    <a:off x="2181166" y="1625401"/>
                    <a:ext cx="914400" cy="914400"/>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68"/>
                <p:cNvSpPr/>
                <p:nvPr/>
              </p:nvSpPr>
              <p:spPr>
                <a:xfrm>
                  <a:off x="1920448" y="2131060"/>
                  <a:ext cx="91440" cy="91440"/>
                </a:xfrm>
                <a:prstGeom prst="ellipse">
                  <a:avLst/>
                </a:prstGeom>
                <a:solidFill>
                  <a:srgbClr val="FFBFB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840261" y="2131060"/>
                  <a:ext cx="91440" cy="91440"/>
                </a:xfrm>
                <a:prstGeom prst="ellipse">
                  <a:avLst/>
                </a:prstGeom>
                <a:solidFill>
                  <a:srgbClr val="FFBFB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ounded Rectangle 5"/>
              <p:cNvSpPr/>
              <p:nvPr/>
            </p:nvSpPr>
            <p:spPr>
              <a:xfrm>
                <a:off x="6264883" y="2276379"/>
                <a:ext cx="352857" cy="131817"/>
              </a:xfrm>
              <a:prstGeom prst="roundRect">
                <a:avLst>
                  <a:gd name="adj" fmla="val 5000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 name="TextBox 7"/>
                <p:cNvSpPr txBox="1"/>
                <p:nvPr/>
              </p:nvSpPr>
              <p:spPr>
                <a:xfrm>
                  <a:off x="6338724" y="1500586"/>
                  <a:ext cx="6289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338724" y="1500586"/>
                  <a:ext cx="628955" cy="276999"/>
                </a:xfrm>
                <a:prstGeom prst="rect">
                  <a:avLst/>
                </a:prstGeom>
                <a:blipFill>
                  <a:blip r:embed="rId4"/>
                  <a:stretch>
                    <a:fillRect l="-12621" t="-2174" r="-8738" b="-32609"/>
                  </a:stretch>
                </a:blipFill>
              </p:spPr>
              <p:txBody>
                <a:bodyPr/>
                <a:lstStyle/>
                <a:p>
                  <a:r>
                    <a:rPr lang="en-US">
                      <a:noFill/>
                    </a:rPr>
                    <a:t> </a:t>
                  </a:r>
                </a:p>
              </p:txBody>
            </p:sp>
          </mc:Fallback>
        </mc:AlternateContent>
        <p:sp>
          <p:nvSpPr>
            <p:cNvPr id="10" name="TextBox 9"/>
            <p:cNvSpPr txBox="1"/>
            <p:nvPr/>
          </p:nvSpPr>
          <p:spPr>
            <a:xfrm>
              <a:off x="5036830" y="2789759"/>
              <a:ext cx="3232743" cy="646331"/>
            </a:xfrm>
            <a:prstGeom prst="rect">
              <a:avLst/>
            </a:prstGeom>
            <a:noFill/>
          </p:spPr>
          <p:txBody>
            <a:bodyPr wrap="square" rtlCol="0">
              <a:spAutoFit/>
            </a:bodyPr>
            <a:lstStyle/>
            <a:p>
              <a:pPr algn="ctr"/>
              <a:r>
                <a:rPr lang="en-US" dirty="0" smtClean="0"/>
                <a:t>Select three (3) increasing striker bar impact velocities</a:t>
              </a:r>
              <a:endParaRPr lang="en-US" dirty="0"/>
            </a:p>
          </p:txBody>
        </p:sp>
      </p:grpSp>
      <p:grpSp>
        <p:nvGrpSpPr>
          <p:cNvPr id="36" name="Group 35"/>
          <p:cNvGrpSpPr/>
          <p:nvPr/>
        </p:nvGrpSpPr>
        <p:grpSpPr>
          <a:xfrm>
            <a:off x="1359612" y="1527978"/>
            <a:ext cx="3434100" cy="1576611"/>
            <a:chOff x="1137900" y="1714755"/>
            <a:chExt cx="3434100" cy="1576611"/>
          </a:xfrm>
        </p:grpSpPr>
        <p:grpSp>
          <p:nvGrpSpPr>
            <p:cNvPr id="20" name="Group 19"/>
            <p:cNvGrpSpPr/>
            <p:nvPr/>
          </p:nvGrpSpPr>
          <p:grpSpPr>
            <a:xfrm>
              <a:off x="1137900" y="1714755"/>
              <a:ext cx="914400" cy="1564714"/>
              <a:chOff x="1701925" y="1679930"/>
              <a:chExt cx="914400" cy="1564714"/>
            </a:xfrm>
          </p:grpSpPr>
          <p:sp>
            <p:nvSpPr>
              <p:cNvPr id="15" name="Rectangle 14"/>
              <p:cNvSpPr/>
              <p:nvPr/>
            </p:nvSpPr>
            <p:spPr>
              <a:xfrm>
                <a:off x="1726245" y="1679930"/>
                <a:ext cx="865761" cy="31893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726245" y="2925711"/>
                <a:ext cx="865761" cy="31893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rot="16200000">
                <a:off x="1701925" y="2003169"/>
                <a:ext cx="914400" cy="914400"/>
                <a:chOff x="3851563" y="3672857"/>
                <a:chExt cx="914400" cy="914400"/>
              </a:xfrm>
            </p:grpSpPr>
            <p:sp>
              <p:nvSpPr>
                <p:cNvPr id="81" name="Oval 80"/>
                <p:cNvSpPr/>
                <p:nvPr/>
              </p:nvSpPr>
              <p:spPr>
                <a:xfrm>
                  <a:off x="3851563" y="3672857"/>
                  <a:ext cx="914400" cy="914400"/>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4132335" y="4064149"/>
                  <a:ext cx="352857" cy="131817"/>
                </a:xfrm>
                <a:prstGeom prst="roundRect">
                  <a:avLst>
                    <a:gd name="adj" fmla="val 5000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5" name="Straight Connector 24"/>
            <p:cNvCxnSpPr/>
            <p:nvPr/>
          </p:nvCxnSpPr>
          <p:spPr>
            <a:xfrm>
              <a:off x="2256817" y="1874221"/>
              <a:ext cx="313271" cy="0"/>
            </a:xfrm>
            <a:prstGeom prst="line">
              <a:avLst/>
            </a:prstGeom>
            <a:ln w="19050">
              <a:solidFill>
                <a:schemeClr val="tx1"/>
              </a:solidFill>
              <a:tailEnd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412460" y="1874221"/>
              <a:ext cx="0" cy="53397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510464" y="2068115"/>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510464" y="2068115"/>
                  <a:ext cx="184666" cy="276999"/>
                </a:xfrm>
                <a:prstGeom prst="rect">
                  <a:avLst/>
                </a:prstGeom>
                <a:blipFill>
                  <a:blip r:embed="rId5"/>
                  <a:stretch>
                    <a:fillRect l="-20000" r="-16667"/>
                  </a:stretch>
                </a:blipFill>
              </p:spPr>
              <p:txBody>
                <a:bodyPr/>
                <a:lstStyle/>
                <a:p>
                  <a:r>
                    <a:rPr lang="en-US">
                      <a:noFill/>
                    </a:rPr>
                    <a:t> </a:t>
                  </a:r>
                </a:p>
              </p:txBody>
            </p:sp>
          </mc:Fallback>
        </mc:AlternateContent>
        <p:sp>
          <p:nvSpPr>
            <p:cNvPr id="33" name="TextBox 32"/>
            <p:cNvSpPr txBox="1"/>
            <p:nvPr/>
          </p:nvSpPr>
          <p:spPr>
            <a:xfrm>
              <a:off x="2776336" y="1998704"/>
              <a:ext cx="1386918" cy="923330"/>
            </a:xfrm>
            <a:prstGeom prst="rect">
              <a:avLst/>
            </a:prstGeom>
            <a:noFill/>
          </p:spPr>
          <p:txBody>
            <a:bodyPr wrap="none" rtlCol="0">
              <a:spAutoFit/>
            </a:bodyPr>
            <a:lstStyle/>
            <a:p>
              <a:r>
                <a:rPr lang="en-US" dirty="0" smtClean="0"/>
                <a:t>0.5 in/min</a:t>
              </a:r>
            </a:p>
            <a:p>
              <a:r>
                <a:rPr lang="en-US" dirty="0" smtClean="0"/>
                <a:t>0.05 in/min</a:t>
              </a:r>
            </a:p>
            <a:p>
              <a:r>
                <a:rPr lang="en-US" dirty="0" smtClean="0"/>
                <a:t>0.005 in/min</a:t>
              </a:r>
              <a:endParaRPr lang="en-US" dirty="0"/>
            </a:p>
          </p:txBody>
        </p:sp>
        <p:sp>
          <p:nvSpPr>
            <p:cNvPr id="35" name="TextBox 34"/>
            <p:cNvSpPr txBox="1"/>
            <p:nvPr/>
          </p:nvSpPr>
          <p:spPr>
            <a:xfrm>
              <a:off x="2196542" y="2922034"/>
              <a:ext cx="2375458" cy="369332"/>
            </a:xfrm>
            <a:prstGeom prst="rect">
              <a:avLst/>
            </a:prstGeom>
            <a:noFill/>
          </p:spPr>
          <p:txBody>
            <a:bodyPr wrap="none" rtlCol="0">
              <a:spAutoFit/>
            </a:bodyPr>
            <a:lstStyle/>
            <a:p>
              <a:r>
                <a:rPr lang="en-US" dirty="0" smtClean="0"/>
                <a:t>Data on course website</a:t>
              </a:r>
              <a:endParaRPr lang="en-US" dirty="0"/>
            </a:p>
          </p:txBody>
        </p:sp>
      </p:grpSp>
      <p:pic>
        <p:nvPicPr>
          <p:cNvPr id="1026" name="Picture 2"/>
          <p:cNvPicPr>
            <a:picLocks noChangeAspect="1" noChangeArrowheads="1"/>
          </p:cNvPicPr>
          <p:nvPr/>
        </p:nvPicPr>
        <p:blipFill>
          <a:blip r:embed="rId6" cstate="print">
            <a:lum bright="-10000"/>
            <a:extLst>
              <a:ext uri="{28A0092B-C50C-407E-A947-70E740481C1C}">
                <a14:useLocalDpi xmlns:a14="http://schemas.microsoft.com/office/drawing/2010/main" val="0"/>
              </a:ext>
            </a:extLst>
          </a:blip>
          <a:srcRect/>
          <a:stretch>
            <a:fillRect/>
          </a:stretch>
        </p:blipFill>
        <p:spPr bwMode="auto">
          <a:xfrm>
            <a:off x="166012" y="3243646"/>
            <a:ext cx="4619997" cy="298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nvPicPr>
        <p:blipFill rotWithShape="1">
          <a:blip r:embed="rId7">
            <a:extLst>
              <a:ext uri="{28A0092B-C50C-407E-A947-70E740481C1C}">
                <a14:useLocalDpi xmlns:a14="http://schemas.microsoft.com/office/drawing/2010/main" val="0"/>
              </a:ext>
            </a:extLst>
          </a:blip>
          <a:srcRect l="5895" r="8321"/>
          <a:stretch/>
        </p:blipFill>
        <p:spPr>
          <a:xfrm>
            <a:off x="4713864" y="3633197"/>
            <a:ext cx="4212076" cy="2073839"/>
          </a:xfrm>
          <a:prstGeom prst="rect">
            <a:avLst/>
          </a:prstGeom>
        </p:spPr>
      </p:pic>
      <p:cxnSp>
        <p:nvCxnSpPr>
          <p:cNvPr id="39" name="Straight Arrow Connector 38"/>
          <p:cNvCxnSpPr/>
          <p:nvPr/>
        </p:nvCxnSpPr>
        <p:spPr>
          <a:xfrm flipV="1">
            <a:off x="6437861" y="3890842"/>
            <a:ext cx="352857" cy="395848"/>
          </a:xfrm>
          <a:prstGeom prst="straightConnector1">
            <a:avLst/>
          </a:prstGeom>
          <a:ln w="19050">
            <a:solidFill>
              <a:srgbClr val="D95319"/>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21183" y="4099874"/>
            <a:ext cx="1395163" cy="584775"/>
          </a:xfrm>
          <a:prstGeom prst="rect">
            <a:avLst/>
          </a:prstGeom>
          <a:noFill/>
        </p:spPr>
        <p:txBody>
          <a:bodyPr wrap="square" rtlCol="0">
            <a:spAutoFit/>
          </a:bodyPr>
          <a:lstStyle/>
          <a:p>
            <a:r>
              <a:rPr lang="en-US" sz="1600" dirty="0" smtClean="0"/>
              <a:t>Specimen failure</a:t>
            </a:r>
            <a:endParaRPr lang="en-US" sz="1600" dirty="0"/>
          </a:p>
        </p:txBody>
      </p:sp>
      <p:cxnSp>
        <p:nvCxnSpPr>
          <p:cNvPr id="84" name="Straight Arrow Connector 83"/>
          <p:cNvCxnSpPr/>
          <p:nvPr/>
        </p:nvCxnSpPr>
        <p:spPr>
          <a:xfrm flipH="1" flipV="1">
            <a:off x="7294504" y="4957642"/>
            <a:ext cx="166573" cy="276142"/>
          </a:xfrm>
          <a:prstGeom prst="straightConnector1">
            <a:avLst/>
          </a:prstGeom>
          <a:ln w="19050">
            <a:solidFill>
              <a:srgbClr val="EFBC40"/>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7416991" y="5046011"/>
            <a:ext cx="1395163" cy="338554"/>
          </a:xfrm>
          <a:prstGeom prst="rect">
            <a:avLst/>
          </a:prstGeom>
          <a:noFill/>
        </p:spPr>
        <p:txBody>
          <a:bodyPr wrap="square" rtlCol="0">
            <a:spAutoFit/>
          </a:bodyPr>
          <a:lstStyle/>
          <a:p>
            <a:r>
              <a:rPr lang="en-US" sz="1600" dirty="0" smtClean="0"/>
              <a:t>Trans. signal</a:t>
            </a:r>
            <a:endParaRPr lang="en-US" sz="1600" dirty="0"/>
          </a:p>
        </p:txBody>
      </p:sp>
      <p:sp>
        <p:nvSpPr>
          <p:cNvPr id="83" name="Oval 82"/>
          <p:cNvSpPr/>
          <p:nvPr/>
        </p:nvSpPr>
        <p:spPr>
          <a:xfrm rot="488263">
            <a:off x="613784" y="4816917"/>
            <a:ext cx="1115289" cy="360912"/>
          </a:xfrm>
          <a:prstGeom prst="ellipse">
            <a:avLst/>
          </a:prstGeom>
          <a:solidFill>
            <a:schemeClr val="accent1">
              <a:lumMod val="40000"/>
              <a:lumOff val="60000"/>
              <a:alpha val="25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16694736">
            <a:off x="3568980" y="3881152"/>
            <a:ext cx="1254547" cy="360912"/>
          </a:xfrm>
          <a:prstGeom prst="ellipse">
            <a:avLst/>
          </a:prstGeom>
          <a:solidFill>
            <a:srgbClr val="FFBFBF">
              <a:alpha val="25000"/>
            </a:srgb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7222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46</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925235" y="136518"/>
            <a:ext cx="3293530" cy="646331"/>
          </a:xfrm>
          <a:prstGeom prst="rect">
            <a:avLst/>
          </a:prstGeom>
          <a:noFill/>
        </p:spPr>
        <p:txBody>
          <a:bodyPr wrap="none" rtlCol="0">
            <a:spAutoFit/>
          </a:bodyPr>
          <a:lstStyle/>
          <a:p>
            <a:r>
              <a:rPr lang="en-US" sz="3600" dirty="0" smtClean="0">
                <a:solidFill>
                  <a:srgbClr val="C00000"/>
                </a:solidFill>
              </a:rPr>
              <a:t>Experiment Four</a:t>
            </a:r>
          </a:p>
        </p:txBody>
      </p:sp>
      <p:sp>
        <p:nvSpPr>
          <p:cNvPr id="2" name="Rectangle 1"/>
          <p:cNvSpPr/>
          <p:nvPr/>
        </p:nvSpPr>
        <p:spPr>
          <a:xfrm>
            <a:off x="1278554" y="706736"/>
            <a:ext cx="7713045" cy="369332"/>
          </a:xfrm>
          <a:prstGeom prst="rect">
            <a:avLst/>
          </a:prstGeom>
        </p:spPr>
        <p:txBody>
          <a:bodyPr wrap="square">
            <a:spAutoFit/>
          </a:bodyPr>
          <a:lstStyle/>
          <a:p>
            <a:r>
              <a:rPr lang="en-US" dirty="0"/>
              <a:t>2) Construct the mixed mode fracture toughness locus for a given rate</a:t>
            </a:r>
          </a:p>
        </p:txBody>
      </p:sp>
      <p:sp>
        <p:nvSpPr>
          <p:cNvPr id="12" name="TextBox 11"/>
          <p:cNvSpPr txBox="1"/>
          <p:nvPr/>
        </p:nvSpPr>
        <p:spPr>
          <a:xfrm>
            <a:off x="552332" y="706736"/>
            <a:ext cx="780983" cy="369332"/>
          </a:xfrm>
          <a:prstGeom prst="rect">
            <a:avLst/>
          </a:prstGeom>
          <a:noFill/>
        </p:spPr>
        <p:txBody>
          <a:bodyPr wrap="none" rtlCol="0">
            <a:spAutoFit/>
          </a:bodyPr>
          <a:lstStyle/>
          <a:p>
            <a:r>
              <a:rPr lang="en-US" b="1" dirty="0" smtClean="0"/>
              <a:t>Goals:</a:t>
            </a:r>
            <a:endParaRPr lang="en-US" b="1"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8742" y="2148194"/>
            <a:ext cx="5500045" cy="351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p:cNvGrpSpPr/>
          <p:nvPr/>
        </p:nvGrpSpPr>
        <p:grpSpPr>
          <a:xfrm>
            <a:off x="496347" y="1724565"/>
            <a:ext cx="2845750" cy="1237803"/>
            <a:chOff x="5230326" y="1551956"/>
            <a:chExt cx="2845750" cy="1237803"/>
          </a:xfrm>
        </p:grpSpPr>
        <p:grpSp>
          <p:nvGrpSpPr>
            <p:cNvPr id="16" name="Group 15"/>
            <p:cNvGrpSpPr/>
            <p:nvPr/>
          </p:nvGrpSpPr>
          <p:grpSpPr>
            <a:xfrm>
              <a:off x="5230326" y="1875359"/>
              <a:ext cx="2845750" cy="914400"/>
              <a:chOff x="5028164" y="1875359"/>
              <a:chExt cx="2845750" cy="914400"/>
            </a:xfrm>
          </p:grpSpPr>
          <p:grpSp>
            <p:nvGrpSpPr>
              <p:cNvPr id="19" name="Group 18"/>
              <p:cNvGrpSpPr/>
              <p:nvPr/>
            </p:nvGrpSpPr>
            <p:grpSpPr>
              <a:xfrm>
                <a:off x="5028164" y="1875359"/>
                <a:ext cx="2845750" cy="914400"/>
                <a:chOff x="1007567" y="1730934"/>
                <a:chExt cx="2845750" cy="914400"/>
              </a:xfrm>
            </p:grpSpPr>
            <p:grpSp>
              <p:nvGrpSpPr>
                <p:cNvPr id="21" name="Group 20"/>
                <p:cNvGrpSpPr/>
                <p:nvPr/>
              </p:nvGrpSpPr>
              <p:grpSpPr>
                <a:xfrm>
                  <a:off x="1007567" y="1730934"/>
                  <a:ext cx="2845750" cy="914400"/>
                  <a:chOff x="1222048" y="1625401"/>
                  <a:chExt cx="2845750" cy="914400"/>
                </a:xfrm>
              </p:grpSpPr>
              <p:grpSp>
                <p:nvGrpSpPr>
                  <p:cNvPr id="24" name="Group 23"/>
                  <p:cNvGrpSpPr/>
                  <p:nvPr/>
                </p:nvGrpSpPr>
                <p:grpSpPr>
                  <a:xfrm rot="16200000">
                    <a:off x="3330864" y="1591116"/>
                    <a:ext cx="506015" cy="967853"/>
                    <a:chOff x="1387390" y="2415255"/>
                    <a:chExt cx="330646" cy="1160044"/>
                  </a:xfrm>
                  <a:noFill/>
                </p:grpSpPr>
                <p:sp>
                  <p:nvSpPr>
                    <p:cNvPr id="29" name="Freeform 28"/>
                    <p:cNvSpPr/>
                    <p:nvPr/>
                  </p:nvSpPr>
                  <p:spPr>
                    <a:xfrm>
                      <a:off x="1387390" y="2415255"/>
                      <a:ext cx="329857" cy="1157902"/>
                    </a:xfrm>
                    <a:custGeom>
                      <a:avLst/>
                      <a:gdLst>
                        <a:gd name="connsiteX0" fmla="*/ 5316 w 239232"/>
                        <a:gd name="connsiteY0" fmla="*/ 47846 h 542260"/>
                        <a:gd name="connsiteX1" fmla="*/ 0 w 239232"/>
                        <a:gd name="connsiteY1" fmla="*/ 542260 h 542260"/>
                        <a:gd name="connsiteX2" fmla="*/ 111641 w 239232"/>
                        <a:gd name="connsiteY2" fmla="*/ 489097 h 542260"/>
                        <a:gd name="connsiteX3" fmla="*/ 239232 w 239232"/>
                        <a:gd name="connsiteY3" fmla="*/ 478465 h 542260"/>
                        <a:gd name="connsiteX4" fmla="*/ 239232 w 239232"/>
                        <a:gd name="connsiteY4" fmla="*/ 0 h 542260"/>
                        <a:gd name="connsiteX5" fmla="*/ 5316 w 239232"/>
                        <a:gd name="connsiteY5" fmla="*/ 47846 h 542260"/>
                        <a:gd name="connsiteX0" fmla="*/ 5316 w 239232"/>
                        <a:gd name="connsiteY0" fmla="*/ 47846 h 550035"/>
                        <a:gd name="connsiteX1" fmla="*/ 0 w 239232"/>
                        <a:gd name="connsiteY1" fmla="*/ 542260 h 550035"/>
                        <a:gd name="connsiteX2" fmla="*/ 111641 w 239232"/>
                        <a:gd name="connsiteY2" fmla="*/ 489097 h 550035"/>
                        <a:gd name="connsiteX3" fmla="*/ 239232 w 239232"/>
                        <a:gd name="connsiteY3" fmla="*/ 478465 h 550035"/>
                        <a:gd name="connsiteX4" fmla="*/ 239232 w 239232"/>
                        <a:gd name="connsiteY4" fmla="*/ 0 h 550035"/>
                        <a:gd name="connsiteX5" fmla="*/ 5316 w 239232"/>
                        <a:gd name="connsiteY5" fmla="*/ 47846 h 550035"/>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9828"/>
                        <a:gd name="connsiteX1" fmla="*/ 0 w 239232"/>
                        <a:gd name="connsiteY1" fmla="*/ 542260 h 569828"/>
                        <a:gd name="connsiteX2" fmla="*/ 111641 w 239232"/>
                        <a:gd name="connsiteY2" fmla="*/ 489097 h 569828"/>
                        <a:gd name="connsiteX3" fmla="*/ 239232 w 239232"/>
                        <a:gd name="connsiteY3" fmla="*/ 478465 h 569828"/>
                        <a:gd name="connsiteX4" fmla="*/ 239232 w 239232"/>
                        <a:gd name="connsiteY4" fmla="*/ 0 h 569828"/>
                        <a:gd name="connsiteX5" fmla="*/ 5316 w 239232"/>
                        <a:gd name="connsiteY5" fmla="*/ 47846 h 569828"/>
                        <a:gd name="connsiteX0" fmla="*/ 5316 w 239232"/>
                        <a:gd name="connsiteY0" fmla="*/ 47846 h 568771"/>
                        <a:gd name="connsiteX1" fmla="*/ 0 w 239232"/>
                        <a:gd name="connsiteY1" fmla="*/ 542260 h 568771"/>
                        <a:gd name="connsiteX2" fmla="*/ 111641 w 239232"/>
                        <a:gd name="connsiteY2" fmla="*/ 489097 h 568771"/>
                        <a:gd name="connsiteX3" fmla="*/ 239232 w 239232"/>
                        <a:gd name="connsiteY3" fmla="*/ 478465 h 568771"/>
                        <a:gd name="connsiteX4" fmla="*/ 239232 w 239232"/>
                        <a:gd name="connsiteY4" fmla="*/ 0 h 568771"/>
                        <a:gd name="connsiteX5" fmla="*/ 5316 w 239232"/>
                        <a:gd name="connsiteY5" fmla="*/ 47846 h 568771"/>
                        <a:gd name="connsiteX0" fmla="*/ 5316 w 239232"/>
                        <a:gd name="connsiteY0" fmla="*/ 47846 h 546759"/>
                        <a:gd name="connsiteX1" fmla="*/ 0 w 239232"/>
                        <a:gd name="connsiteY1" fmla="*/ 542260 h 546759"/>
                        <a:gd name="connsiteX2" fmla="*/ 111641 w 239232"/>
                        <a:gd name="connsiteY2" fmla="*/ 489097 h 546759"/>
                        <a:gd name="connsiteX3" fmla="*/ 239232 w 239232"/>
                        <a:gd name="connsiteY3" fmla="*/ 478465 h 546759"/>
                        <a:gd name="connsiteX4" fmla="*/ 239232 w 239232"/>
                        <a:gd name="connsiteY4" fmla="*/ 0 h 546759"/>
                        <a:gd name="connsiteX5" fmla="*/ 5316 w 239232"/>
                        <a:gd name="connsiteY5" fmla="*/ 47846 h 546759"/>
                        <a:gd name="connsiteX0" fmla="*/ 5316 w 256292"/>
                        <a:gd name="connsiteY0" fmla="*/ 47846 h 546759"/>
                        <a:gd name="connsiteX1" fmla="*/ 0 w 256292"/>
                        <a:gd name="connsiteY1" fmla="*/ 542260 h 546759"/>
                        <a:gd name="connsiteX2" fmla="*/ 111641 w 256292"/>
                        <a:gd name="connsiteY2" fmla="*/ 489097 h 546759"/>
                        <a:gd name="connsiteX3" fmla="*/ 239232 w 256292"/>
                        <a:gd name="connsiteY3" fmla="*/ 478465 h 546759"/>
                        <a:gd name="connsiteX4" fmla="*/ 256292 w 256292"/>
                        <a:gd name="connsiteY4" fmla="*/ 0 h 546759"/>
                        <a:gd name="connsiteX5" fmla="*/ 5316 w 256292"/>
                        <a:gd name="connsiteY5" fmla="*/ 47846 h 546759"/>
                        <a:gd name="connsiteX0" fmla="*/ 5316 w 249468"/>
                        <a:gd name="connsiteY0" fmla="*/ 51258 h 550171"/>
                        <a:gd name="connsiteX1" fmla="*/ 0 w 249468"/>
                        <a:gd name="connsiteY1" fmla="*/ 545672 h 550171"/>
                        <a:gd name="connsiteX2" fmla="*/ 111641 w 249468"/>
                        <a:gd name="connsiteY2" fmla="*/ 492509 h 550171"/>
                        <a:gd name="connsiteX3" fmla="*/ 239232 w 249468"/>
                        <a:gd name="connsiteY3" fmla="*/ 481877 h 550171"/>
                        <a:gd name="connsiteX4" fmla="*/ 249468 w 249468"/>
                        <a:gd name="connsiteY4" fmla="*/ 0 h 550171"/>
                        <a:gd name="connsiteX5" fmla="*/ 5316 w 249468"/>
                        <a:gd name="connsiteY5" fmla="*/ 51258 h 550171"/>
                        <a:gd name="connsiteX0" fmla="*/ 5316 w 246056"/>
                        <a:gd name="connsiteY0" fmla="*/ 51258 h 550171"/>
                        <a:gd name="connsiteX1" fmla="*/ 0 w 246056"/>
                        <a:gd name="connsiteY1" fmla="*/ 545672 h 550171"/>
                        <a:gd name="connsiteX2" fmla="*/ 111641 w 246056"/>
                        <a:gd name="connsiteY2" fmla="*/ 492509 h 550171"/>
                        <a:gd name="connsiteX3" fmla="*/ 239232 w 246056"/>
                        <a:gd name="connsiteY3" fmla="*/ 481877 h 550171"/>
                        <a:gd name="connsiteX4" fmla="*/ 246056 w 246056"/>
                        <a:gd name="connsiteY4" fmla="*/ 0 h 550171"/>
                        <a:gd name="connsiteX5" fmla="*/ 5316 w 246056"/>
                        <a:gd name="connsiteY5" fmla="*/ 51258 h 550171"/>
                        <a:gd name="connsiteX0" fmla="*/ 5316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5316 w 242644"/>
                        <a:gd name="connsiteY5" fmla="*/ 51258 h 550171"/>
                        <a:gd name="connsiteX0" fmla="*/ 1904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1904 w 242644"/>
                        <a:gd name="connsiteY5" fmla="*/ 51258 h 550171"/>
                        <a:gd name="connsiteX0" fmla="*/ 17 w 258000"/>
                        <a:gd name="connsiteY0" fmla="*/ 0 h 551043"/>
                        <a:gd name="connsiteX1" fmla="*/ 15356 w 258000"/>
                        <a:gd name="connsiteY1" fmla="*/ 546544 h 551043"/>
                        <a:gd name="connsiteX2" fmla="*/ 126997 w 258000"/>
                        <a:gd name="connsiteY2" fmla="*/ 493381 h 551043"/>
                        <a:gd name="connsiteX3" fmla="*/ 254588 w 258000"/>
                        <a:gd name="connsiteY3" fmla="*/ 482749 h 551043"/>
                        <a:gd name="connsiteX4" fmla="*/ 258000 w 258000"/>
                        <a:gd name="connsiteY4" fmla="*/ 872 h 551043"/>
                        <a:gd name="connsiteX5" fmla="*/ 17 w 258000"/>
                        <a:gd name="connsiteY5" fmla="*/ 0 h 551043"/>
                        <a:gd name="connsiteX0" fmla="*/ 17 w 258000"/>
                        <a:gd name="connsiteY0" fmla="*/ 0 h 549757"/>
                        <a:gd name="connsiteX1" fmla="*/ 15356 w 258000"/>
                        <a:gd name="connsiteY1" fmla="*/ 546544 h 549757"/>
                        <a:gd name="connsiteX2" fmla="*/ 126997 w 258000"/>
                        <a:gd name="connsiteY2" fmla="*/ 493381 h 549757"/>
                        <a:gd name="connsiteX3" fmla="*/ 250278 w 258000"/>
                        <a:gd name="connsiteY3" fmla="*/ 539924 h 549757"/>
                        <a:gd name="connsiteX4" fmla="*/ 258000 w 258000"/>
                        <a:gd name="connsiteY4" fmla="*/ 872 h 549757"/>
                        <a:gd name="connsiteX5" fmla="*/ 17 w 258000"/>
                        <a:gd name="connsiteY5" fmla="*/ 0 h 549757"/>
                        <a:gd name="connsiteX0" fmla="*/ 17 w 258000"/>
                        <a:gd name="connsiteY0" fmla="*/ 0 h 552276"/>
                        <a:gd name="connsiteX1" fmla="*/ 15356 w 258000"/>
                        <a:gd name="connsiteY1" fmla="*/ 546544 h 552276"/>
                        <a:gd name="connsiteX2" fmla="*/ 122687 w 258000"/>
                        <a:gd name="connsiteY2" fmla="*/ 530377 h 552276"/>
                        <a:gd name="connsiteX3" fmla="*/ 250278 w 258000"/>
                        <a:gd name="connsiteY3" fmla="*/ 539924 h 552276"/>
                        <a:gd name="connsiteX4" fmla="*/ 258000 w 258000"/>
                        <a:gd name="connsiteY4" fmla="*/ 872 h 552276"/>
                        <a:gd name="connsiteX5" fmla="*/ 17 w 258000"/>
                        <a:gd name="connsiteY5" fmla="*/ 0 h 552276"/>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39 w 248863"/>
                        <a:gd name="connsiteY0" fmla="*/ 0 h 553883"/>
                        <a:gd name="connsiteX1" fmla="*/ 6219 w 248863"/>
                        <a:gd name="connsiteY1" fmla="*/ 546543 h 553883"/>
                        <a:gd name="connsiteX2" fmla="*/ 113550 w 248863"/>
                        <a:gd name="connsiteY2" fmla="*/ 530376 h 553883"/>
                        <a:gd name="connsiteX3" fmla="*/ 241141 w 248863"/>
                        <a:gd name="connsiteY3" fmla="*/ 539923 h 553883"/>
                        <a:gd name="connsiteX4" fmla="*/ 248863 w 248863"/>
                        <a:gd name="connsiteY4" fmla="*/ 871 h 553883"/>
                        <a:gd name="connsiteX5" fmla="*/ 39 w 248863"/>
                        <a:gd name="connsiteY5" fmla="*/ 0 h 553883"/>
                        <a:gd name="connsiteX0" fmla="*/ 129 w 243457"/>
                        <a:gd name="connsiteY0" fmla="*/ 0 h 553882"/>
                        <a:gd name="connsiteX1" fmla="*/ 813 w 243457"/>
                        <a:gd name="connsiteY1" fmla="*/ 546542 h 553882"/>
                        <a:gd name="connsiteX2" fmla="*/ 108144 w 243457"/>
                        <a:gd name="connsiteY2" fmla="*/ 530375 h 553882"/>
                        <a:gd name="connsiteX3" fmla="*/ 235735 w 243457"/>
                        <a:gd name="connsiteY3" fmla="*/ 539922 h 553882"/>
                        <a:gd name="connsiteX4" fmla="*/ 243457 w 243457"/>
                        <a:gd name="connsiteY4" fmla="*/ 870 h 553882"/>
                        <a:gd name="connsiteX5" fmla="*/ 129 w 243457"/>
                        <a:gd name="connsiteY5" fmla="*/ 0 h 553882"/>
                        <a:gd name="connsiteX0" fmla="*/ 129 w 243457"/>
                        <a:gd name="connsiteY0" fmla="*/ 0 h 552274"/>
                        <a:gd name="connsiteX1" fmla="*/ 813 w 243457"/>
                        <a:gd name="connsiteY1" fmla="*/ 546542 h 552274"/>
                        <a:gd name="connsiteX2" fmla="*/ 108144 w 243457"/>
                        <a:gd name="connsiteY2" fmla="*/ 530375 h 552274"/>
                        <a:gd name="connsiteX3" fmla="*/ 239399 w 243457"/>
                        <a:gd name="connsiteY3" fmla="*/ 539922 h 552274"/>
                        <a:gd name="connsiteX4" fmla="*/ 243457 w 243457"/>
                        <a:gd name="connsiteY4" fmla="*/ 870 h 552274"/>
                        <a:gd name="connsiteX5" fmla="*/ 129 w 243457"/>
                        <a:gd name="connsiteY5" fmla="*/ 0 h 552274"/>
                        <a:gd name="connsiteX0" fmla="*/ 129 w 245419"/>
                        <a:gd name="connsiteY0" fmla="*/ 0 h 552287"/>
                        <a:gd name="connsiteX1" fmla="*/ 813 w 245419"/>
                        <a:gd name="connsiteY1" fmla="*/ 546542 h 552287"/>
                        <a:gd name="connsiteX2" fmla="*/ 108144 w 245419"/>
                        <a:gd name="connsiteY2" fmla="*/ 530375 h 552287"/>
                        <a:gd name="connsiteX3" fmla="*/ 244894 w 245419"/>
                        <a:gd name="connsiteY3" fmla="*/ 539207 h 552287"/>
                        <a:gd name="connsiteX4" fmla="*/ 243457 w 245419"/>
                        <a:gd name="connsiteY4" fmla="*/ 870 h 552287"/>
                        <a:gd name="connsiteX5" fmla="*/ 129 w 245419"/>
                        <a:gd name="connsiteY5" fmla="*/ 0 h 552287"/>
                        <a:gd name="connsiteX0" fmla="*/ 129 w 243457"/>
                        <a:gd name="connsiteY0" fmla="*/ 0 h 552287"/>
                        <a:gd name="connsiteX1" fmla="*/ 813 w 243457"/>
                        <a:gd name="connsiteY1" fmla="*/ 546542 h 552287"/>
                        <a:gd name="connsiteX2" fmla="*/ 108144 w 243457"/>
                        <a:gd name="connsiteY2" fmla="*/ 530375 h 552287"/>
                        <a:gd name="connsiteX3" fmla="*/ 239398 w 243457"/>
                        <a:gd name="connsiteY3" fmla="*/ 539207 h 552287"/>
                        <a:gd name="connsiteX4" fmla="*/ 243457 w 243457"/>
                        <a:gd name="connsiteY4" fmla="*/ 870 h 552287"/>
                        <a:gd name="connsiteX5" fmla="*/ 129 w 243457"/>
                        <a:gd name="connsiteY5" fmla="*/ 0 h 552287"/>
                        <a:gd name="connsiteX0" fmla="*/ 129 w 243457"/>
                        <a:gd name="connsiteY0" fmla="*/ 0 h 552948"/>
                        <a:gd name="connsiteX1" fmla="*/ 813 w 243457"/>
                        <a:gd name="connsiteY1" fmla="*/ 546542 h 552948"/>
                        <a:gd name="connsiteX2" fmla="*/ 108144 w 243457"/>
                        <a:gd name="connsiteY2" fmla="*/ 530375 h 552948"/>
                        <a:gd name="connsiteX3" fmla="*/ 239398 w 243457"/>
                        <a:gd name="connsiteY3" fmla="*/ 539207 h 552948"/>
                        <a:gd name="connsiteX4" fmla="*/ 243457 w 243457"/>
                        <a:gd name="connsiteY4" fmla="*/ 870 h 552948"/>
                        <a:gd name="connsiteX5" fmla="*/ 129 w 243457"/>
                        <a:gd name="connsiteY5" fmla="*/ 0 h 552948"/>
                        <a:gd name="connsiteX0" fmla="*/ 129 w 243457"/>
                        <a:gd name="connsiteY0" fmla="*/ 0 h 553707"/>
                        <a:gd name="connsiteX1" fmla="*/ 813 w 243457"/>
                        <a:gd name="connsiteY1" fmla="*/ 546542 h 553707"/>
                        <a:gd name="connsiteX2" fmla="*/ 108144 w 243457"/>
                        <a:gd name="connsiteY2" fmla="*/ 530375 h 553707"/>
                        <a:gd name="connsiteX3" fmla="*/ 239398 w 243457"/>
                        <a:gd name="connsiteY3" fmla="*/ 539207 h 553707"/>
                        <a:gd name="connsiteX4" fmla="*/ 243457 w 243457"/>
                        <a:gd name="connsiteY4" fmla="*/ 870 h 553707"/>
                        <a:gd name="connsiteX5" fmla="*/ 129 w 243457"/>
                        <a:gd name="connsiteY5" fmla="*/ 0 h 553707"/>
                        <a:gd name="connsiteX0" fmla="*/ 129 w 243457"/>
                        <a:gd name="connsiteY0" fmla="*/ 0 h 552476"/>
                        <a:gd name="connsiteX1" fmla="*/ 813 w 243457"/>
                        <a:gd name="connsiteY1" fmla="*/ 546542 h 552476"/>
                        <a:gd name="connsiteX2" fmla="*/ 108144 w 243457"/>
                        <a:gd name="connsiteY2" fmla="*/ 530375 h 552476"/>
                        <a:gd name="connsiteX3" fmla="*/ 239398 w 243457"/>
                        <a:gd name="connsiteY3" fmla="*/ 539207 h 552476"/>
                        <a:gd name="connsiteX4" fmla="*/ 243457 w 243457"/>
                        <a:gd name="connsiteY4" fmla="*/ 870 h 552476"/>
                        <a:gd name="connsiteX5" fmla="*/ 129 w 243457"/>
                        <a:gd name="connsiteY5" fmla="*/ 0 h 552476"/>
                        <a:gd name="connsiteX0" fmla="*/ 129 w 243457"/>
                        <a:gd name="connsiteY0" fmla="*/ 601853 h 1154329"/>
                        <a:gd name="connsiteX1" fmla="*/ 813 w 243457"/>
                        <a:gd name="connsiteY1" fmla="*/ 1148395 h 1154329"/>
                        <a:gd name="connsiteX2" fmla="*/ 108144 w 243457"/>
                        <a:gd name="connsiteY2" fmla="*/ 1132228 h 1154329"/>
                        <a:gd name="connsiteX3" fmla="*/ 239398 w 243457"/>
                        <a:gd name="connsiteY3" fmla="*/ 1141060 h 1154329"/>
                        <a:gd name="connsiteX4" fmla="*/ 243457 w 243457"/>
                        <a:gd name="connsiteY4" fmla="*/ 0 h 1154329"/>
                        <a:gd name="connsiteX5" fmla="*/ 129 w 243457"/>
                        <a:gd name="connsiteY5" fmla="*/ 601853 h 1154329"/>
                        <a:gd name="connsiteX0" fmla="*/ 3190 w 242644"/>
                        <a:gd name="connsiteY0" fmla="*/ 0 h 1157581"/>
                        <a:gd name="connsiteX1" fmla="*/ 0 w 242644"/>
                        <a:gd name="connsiteY1" fmla="*/ 1151647 h 1157581"/>
                        <a:gd name="connsiteX2" fmla="*/ 107331 w 242644"/>
                        <a:gd name="connsiteY2" fmla="*/ 1135480 h 1157581"/>
                        <a:gd name="connsiteX3" fmla="*/ 238585 w 242644"/>
                        <a:gd name="connsiteY3" fmla="*/ 1144312 h 1157581"/>
                        <a:gd name="connsiteX4" fmla="*/ 242644 w 242644"/>
                        <a:gd name="connsiteY4" fmla="*/ 3252 h 1157581"/>
                        <a:gd name="connsiteX5" fmla="*/ 3190 w 242644"/>
                        <a:gd name="connsiteY5" fmla="*/ 0 h 1157581"/>
                        <a:gd name="connsiteX0" fmla="*/ 3190 w 242644"/>
                        <a:gd name="connsiteY0" fmla="*/ 321 h 1157902"/>
                        <a:gd name="connsiteX1" fmla="*/ 0 w 242644"/>
                        <a:gd name="connsiteY1" fmla="*/ 1151968 h 1157902"/>
                        <a:gd name="connsiteX2" fmla="*/ 107331 w 242644"/>
                        <a:gd name="connsiteY2" fmla="*/ 1135801 h 1157902"/>
                        <a:gd name="connsiteX3" fmla="*/ 238585 w 242644"/>
                        <a:gd name="connsiteY3" fmla="*/ 1144633 h 1157902"/>
                        <a:gd name="connsiteX4" fmla="*/ 242644 w 242644"/>
                        <a:gd name="connsiteY4" fmla="*/ 0 h 1157902"/>
                        <a:gd name="connsiteX5" fmla="*/ 3190 w 242644"/>
                        <a:gd name="connsiteY5" fmla="*/ 321 h 115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44" h="1157902">
                          <a:moveTo>
                            <a:pt x="3190" y="321"/>
                          </a:moveTo>
                          <a:cubicBezTo>
                            <a:pt x="2555" y="165126"/>
                            <a:pt x="635" y="987163"/>
                            <a:pt x="0" y="1151968"/>
                          </a:cubicBezTo>
                          <a:cubicBezTo>
                            <a:pt x="60817" y="1168060"/>
                            <a:pt x="69339" y="1147603"/>
                            <a:pt x="107331" y="1135801"/>
                          </a:cubicBezTo>
                          <a:cubicBezTo>
                            <a:pt x="134272" y="1127432"/>
                            <a:pt x="183124" y="1108575"/>
                            <a:pt x="238585" y="1144633"/>
                          </a:cubicBezTo>
                          <a:cubicBezTo>
                            <a:pt x="240860" y="984007"/>
                            <a:pt x="240369" y="160626"/>
                            <a:pt x="242644" y="0"/>
                          </a:cubicBezTo>
                          <a:lnTo>
                            <a:pt x="3190" y="321"/>
                          </a:lnTo>
                          <a:close/>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1576010" y="3554339"/>
                      <a:ext cx="142026" cy="20960"/>
                    </a:xfrm>
                    <a:custGeom>
                      <a:avLst/>
                      <a:gdLst>
                        <a:gd name="connsiteX0" fmla="*/ 0 w 133066"/>
                        <a:gd name="connsiteY0" fmla="*/ 0 h 3412"/>
                        <a:gd name="connsiteX1" fmla="*/ 133066 w 133066"/>
                        <a:gd name="connsiteY1" fmla="*/ 3412 h 3412"/>
                        <a:gd name="connsiteX0" fmla="*/ 0 w 10000"/>
                        <a:gd name="connsiteY0" fmla="*/ 0 h 68945"/>
                        <a:gd name="connsiteX1" fmla="*/ 10000 w 10000"/>
                        <a:gd name="connsiteY1" fmla="*/ 10000 h 68945"/>
                        <a:gd name="connsiteX0" fmla="*/ 0 w 10000"/>
                        <a:gd name="connsiteY0" fmla="*/ 0 h 113752"/>
                        <a:gd name="connsiteX1" fmla="*/ 10000 w 10000"/>
                        <a:gd name="connsiteY1" fmla="*/ 10000 h 113752"/>
                        <a:gd name="connsiteX0" fmla="*/ 0 w 10000"/>
                        <a:gd name="connsiteY0" fmla="*/ 0 h 129277"/>
                        <a:gd name="connsiteX1" fmla="*/ 10000 w 10000"/>
                        <a:gd name="connsiteY1" fmla="*/ 10000 h 129277"/>
                      </a:gdLst>
                      <a:ahLst/>
                      <a:cxnLst>
                        <a:cxn ang="0">
                          <a:pos x="connsiteX0" y="connsiteY0"/>
                        </a:cxn>
                        <a:cxn ang="0">
                          <a:pos x="connsiteX1" y="connsiteY1"/>
                        </a:cxn>
                      </a:cxnLst>
                      <a:rect l="l" t="t" r="r" b="b"/>
                      <a:pathLst>
                        <a:path w="10000" h="129277">
                          <a:moveTo>
                            <a:pt x="0" y="0"/>
                          </a:moveTo>
                          <a:cubicBezTo>
                            <a:pt x="3589" y="153330"/>
                            <a:pt x="7436" y="186666"/>
                            <a:pt x="10000" y="10000"/>
                          </a:cubicBezTo>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rot="5400000">
                    <a:off x="1449203" y="1591003"/>
                    <a:ext cx="504808" cy="959118"/>
                    <a:chOff x="1390713" y="2415255"/>
                    <a:chExt cx="329857" cy="1160044"/>
                  </a:xfrm>
                  <a:noFill/>
                </p:grpSpPr>
                <p:sp>
                  <p:nvSpPr>
                    <p:cNvPr id="27" name="Freeform 26"/>
                    <p:cNvSpPr/>
                    <p:nvPr/>
                  </p:nvSpPr>
                  <p:spPr>
                    <a:xfrm>
                      <a:off x="1390713" y="2415255"/>
                      <a:ext cx="329857" cy="1157902"/>
                    </a:xfrm>
                    <a:custGeom>
                      <a:avLst/>
                      <a:gdLst>
                        <a:gd name="connsiteX0" fmla="*/ 5316 w 239232"/>
                        <a:gd name="connsiteY0" fmla="*/ 47846 h 542260"/>
                        <a:gd name="connsiteX1" fmla="*/ 0 w 239232"/>
                        <a:gd name="connsiteY1" fmla="*/ 542260 h 542260"/>
                        <a:gd name="connsiteX2" fmla="*/ 111641 w 239232"/>
                        <a:gd name="connsiteY2" fmla="*/ 489097 h 542260"/>
                        <a:gd name="connsiteX3" fmla="*/ 239232 w 239232"/>
                        <a:gd name="connsiteY3" fmla="*/ 478465 h 542260"/>
                        <a:gd name="connsiteX4" fmla="*/ 239232 w 239232"/>
                        <a:gd name="connsiteY4" fmla="*/ 0 h 542260"/>
                        <a:gd name="connsiteX5" fmla="*/ 5316 w 239232"/>
                        <a:gd name="connsiteY5" fmla="*/ 47846 h 542260"/>
                        <a:gd name="connsiteX0" fmla="*/ 5316 w 239232"/>
                        <a:gd name="connsiteY0" fmla="*/ 47846 h 550035"/>
                        <a:gd name="connsiteX1" fmla="*/ 0 w 239232"/>
                        <a:gd name="connsiteY1" fmla="*/ 542260 h 550035"/>
                        <a:gd name="connsiteX2" fmla="*/ 111641 w 239232"/>
                        <a:gd name="connsiteY2" fmla="*/ 489097 h 550035"/>
                        <a:gd name="connsiteX3" fmla="*/ 239232 w 239232"/>
                        <a:gd name="connsiteY3" fmla="*/ 478465 h 550035"/>
                        <a:gd name="connsiteX4" fmla="*/ 239232 w 239232"/>
                        <a:gd name="connsiteY4" fmla="*/ 0 h 550035"/>
                        <a:gd name="connsiteX5" fmla="*/ 5316 w 239232"/>
                        <a:gd name="connsiteY5" fmla="*/ 47846 h 550035"/>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9828"/>
                        <a:gd name="connsiteX1" fmla="*/ 0 w 239232"/>
                        <a:gd name="connsiteY1" fmla="*/ 542260 h 569828"/>
                        <a:gd name="connsiteX2" fmla="*/ 111641 w 239232"/>
                        <a:gd name="connsiteY2" fmla="*/ 489097 h 569828"/>
                        <a:gd name="connsiteX3" fmla="*/ 239232 w 239232"/>
                        <a:gd name="connsiteY3" fmla="*/ 478465 h 569828"/>
                        <a:gd name="connsiteX4" fmla="*/ 239232 w 239232"/>
                        <a:gd name="connsiteY4" fmla="*/ 0 h 569828"/>
                        <a:gd name="connsiteX5" fmla="*/ 5316 w 239232"/>
                        <a:gd name="connsiteY5" fmla="*/ 47846 h 569828"/>
                        <a:gd name="connsiteX0" fmla="*/ 5316 w 239232"/>
                        <a:gd name="connsiteY0" fmla="*/ 47846 h 568771"/>
                        <a:gd name="connsiteX1" fmla="*/ 0 w 239232"/>
                        <a:gd name="connsiteY1" fmla="*/ 542260 h 568771"/>
                        <a:gd name="connsiteX2" fmla="*/ 111641 w 239232"/>
                        <a:gd name="connsiteY2" fmla="*/ 489097 h 568771"/>
                        <a:gd name="connsiteX3" fmla="*/ 239232 w 239232"/>
                        <a:gd name="connsiteY3" fmla="*/ 478465 h 568771"/>
                        <a:gd name="connsiteX4" fmla="*/ 239232 w 239232"/>
                        <a:gd name="connsiteY4" fmla="*/ 0 h 568771"/>
                        <a:gd name="connsiteX5" fmla="*/ 5316 w 239232"/>
                        <a:gd name="connsiteY5" fmla="*/ 47846 h 568771"/>
                        <a:gd name="connsiteX0" fmla="*/ 5316 w 239232"/>
                        <a:gd name="connsiteY0" fmla="*/ 47846 h 546759"/>
                        <a:gd name="connsiteX1" fmla="*/ 0 w 239232"/>
                        <a:gd name="connsiteY1" fmla="*/ 542260 h 546759"/>
                        <a:gd name="connsiteX2" fmla="*/ 111641 w 239232"/>
                        <a:gd name="connsiteY2" fmla="*/ 489097 h 546759"/>
                        <a:gd name="connsiteX3" fmla="*/ 239232 w 239232"/>
                        <a:gd name="connsiteY3" fmla="*/ 478465 h 546759"/>
                        <a:gd name="connsiteX4" fmla="*/ 239232 w 239232"/>
                        <a:gd name="connsiteY4" fmla="*/ 0 h 546759"/>
                        <a:gd name="connsiteX5" fmla="*/ 5316 w 239232"/>
                        <a:gd name="connsiteY5" fmla="*/ 47846 h 546759"/>
                        <a:gd name="connsiteX0" fmla="*/ 5316 w 256292"/>
                        <a:gd name="connsiteY0" fmla="*/ 47846 h 546759"/>
                        <a:gd name="connsiteX1" fmla="*/ 0 w 256292"/>
                        <a:gd name="connsiteY1" fmla="*/ 542260 h 546759"/>
                        <a:gd name="connsiteX2" fmla="*/ 111641 w 256292"/>
                        <a:gd name="connsiteY2" fmla="*/ 489097 h 546759"/>
                        <a:gd name="connsiteX3" fmla="*/ 239232 w 256292"/>
                        <a:gd name="connsiteY3" fmla="*/ 478465 h 546759"/>
                        <a:gd name="connsiteX4" fmla="*/ 256292 w 256292"/>
                        <a:gd name="connsiteY4" fmla="*/ 0 h 546759"/>
                        <a:gd name="connsiteX5" fmla="*/ 5316 w 256292"/>
                        <a:gd name="connsiteY5" fmla="*/ 47846 h 546759"/>
                        <a:gd name="connsiteX0" fmla="*/ 5316 w 249468"/>
                        <a:gd name="connsiteY0" fmla="*/ 51258 h 550171"/>
                        <a:gd name="connsiteX1" fmla="*/ 0 w 249468"/>
                        <a:gd name="connsiteY1" fmla="*/ 545672 h 550171"/>
                        <a:gd name="connsiteX2" fmla="*/ 111641 w 249468"/>
                        <a:gd name="connsiteY2" fmla="*/ 492509 h 550171"/>
                        <a:gd name="connsiteX3" fmla="*/ 239232 w 249468"/>
                        <a:gd name="connsiteY3" fmla="*/ 481877 h 550171"/>
                        <a:gd name="connsiteX4" fmla="*/ 249468 w 249468"/>
                        <a:gd name="connsiteY4" fmla="*/ 0 h 550171"/>
                        <a:gd name="connsiteX5" fmla="*/ 5316 w 249468"/>
                        <a:gd name="connsiteY5" fmla="*/ 51258 h 550171"/>
                        <a:gd name="connsiteX0" fmla="*/ 5316 w 246056"/>
                        <a:gd name="connsiteY0" fmla="*/ 51258 h 550171"/>
                        <a:gd name="connsiteX1" fmla="*/ 0 w 246056"/>
                        <a:gd name="connsiteY1" fmla="*/ 545672 h 550171"/>
                        <a:gd name="connsiteX2" fmla="*/ 111641 w 246056"/>
                        <a:gd name="connsiteY2" fmla="*/ 492509 h 550171"/>
                        <a:gd name="connsiteX3" fmla="*/ 239232 w 246056"/>
                        <a:gd name="connsiteY3" fmla="*/ 481877 h 550171"/>
                        <a:gd name="connsiteX4" fmla="*/ 246056 w 246056"/>
                        <a:gd name="connsiteY4" fmla="*/ 0 h 550171"/>
                        <a:gd name="connsiteX5" fmla="*/ 5316 w 246056"/>
                        <a:gd name="connsiteY5" fmla="*/ 51258 h 550171"/>
                        <a:gd name="connsiteX0" fmla="*/ 5316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5316 w 242644"/>
                        <a:gd name="connsiteY5" fmla="*/ 51258 h 550171"/>
                        <a:gd name="connsiteX0" fmla="*/ 1904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1904 w 242644"/>
                        <a:gd name="connsiteY5" fmla="*/ 51258 h 550171"/>
                        <a:gd name="connsiteX0" fmla="*/ 17 w 258000"/>
                        <a:gd name="connsiteY0" fmla="*/ 0 h 551043"/>
                        <a:gd name="connsiteX1" fmla="*/ 15356 w 258000"/>
                        <a:gd name="connsiteY1" fmla="*/ 546544 h 551043"/>
                        <a:gd name="connsiteX2" fmla="*/ 126997 w 258000"/>
                        <a:gd name="connsiteY2" fmla="*/ 493381 h 551043"/>
                        <a:gd name="connsiteX3" fmla="*/ 254588 w 258000"/>
                        <a:gd name="connsiteY3" fmla="*/ 482749 h 551043"/>
                        <a:gd name="connsiteX4" fmla="*/ 258000 w 258000"/>
                        <a:gd name="connsiteY4" fmla="*/ 872 h 551043"/>
                        <a:gd name="connsiteX5" fmla="*/ 17 w 258000"/>
                        <a:gd name="connsiteY5" fmla="*/ 0 h 551043"/>
                        <a:gd name="connsiteX0" fmla="*/ 17 w 258000"/>
                        <a:gd name="connsiteY0" fmla="*/ 0 h 549757"/>
                        <a:gd name="connsiteX1" fmla="*/ 15356 w 258000"/>
                        <a:gd name="connsiteY1" fmla="*/ 546544 h 549757"/>
                        <a:gd name="connsiteX2" fmla="*/ 126997 w 258000"/>
                        <a:gd name="connsiteY2" fmla="*/ 493381 h 549757"/>
                        <a:gd name="connsiteX3" fmla="*/ 250278 w 258000"/>
                        <a:gd name="connsiteY3" fmla="*/ 539924 h 549757"/>
                        <a:gd name="connsiteX4" fmla="*/ 258000 w 258000"/>
                        <a:gd name="connsiteY4" fmla="*/ 872 h 549757"/>
                        <a:gd name="connsiteX5" fmla="*/ 17 w 258000"/>
                        <a:gd name="connsiteY5" fmla="*/ 0 h 549757"/>
                        <a:gd name="connsiteX0" fmla="*/ 17 w 258000"/>
                        <a:gd name="connsiteY0" fmla="*/ 0 h 552276"/>
                        <a:gd name="connsiteX1" fmla="*/ 15356 w 258000"/>
                        <a:gd name="connsiteY1" fmla="*/ 546544 h 552276"/>
                        <a:gd name="connsiteX2" fmla="*/ 122687 w 258000"/>
                        <a:gd name="connsiteY2" fmla="*/ 530377 h 552276"/>
                        <a:gd name="connsiteX3" fmla="*/ 250278 w 258000"/>
                        <a:gd name="connsiteY3" fmla="*/ 539924 h 552276"/>
                        <a:gd name="connsiteX4" fmla="*/ 258000 w 258000"/>
                        <a:gd name="connsiteY4" fmla="*/ 872 h 552276"/>
                        <a:gd name="connsiteX5" fmla="*/ 17 w 258000"/>
                        <a:gd name="connsiteY5" fmla="*/ 0 h 552276"/>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39 w 248863"/>
                        <a:gd name="connsiteY0" fmla="*/ 0 h 553883"/>
                        <a:gd name="connsiteX1" fmla="*/ 6219 w 248863"/>
                        <a:gd name="connsiteY1" fmla="*/ 546543 h 553883"/>
                        <a:gd name="connsiteX2" fmla="*/ 113550 w 248863"/>
                        <a:gd name="connsiteY2" fmla="*/ 530376 h 553883"/>
                        <a:gd name="connsiteX3" fmla="*/ 241141 w 248863"/>
                        <a:gd name="connsiteY3" fmla="*/ 539923 h 553883"/>
                        <a:gd name="connsiteX4" fmla="*/ 248863 w 248863"/>
                        <a:gd name="connsiteY4" fmla="*/ 871 h 553883"/>
                        <a:gd name="connsiteX5" fmla="*/ 39 w 248863"/>
                        <a:gd name="connsiteY5" fmla="*/ 0 h 553883"/>
                        <a:gd name="connsiteX0" fmla="*/ 129 w 243457"/>
                        <a:gd name="connsiteY0" fmla="*/ 0 h 553882"/>
                        <a:gd name="connsiteX1" fmla="*/ 813 w 243457"/>
                        <a:gd name="connsiteY1" fmla="*/ 546542 h 553882"/>
                        <a:gd name="connsiteX2" fmla="*/ 108144 w 243457"/>
                        <a:gd name="connsiteY2" fmla="*/ 530375 h 553882"/>
                        <a:gd name="connsiteX3" fmla="*/ 235735 w 243457"/>
                        <a:gd name="connsiteY3" fmla="*/ 539922 h 553882"/>
                        <a:gd name="connsiteX4" fmla="*/ 243457 w 243457"/>
                        <a:gd name="connsiteY4" fmla="*/ 870 h 553882"/>
                        <a:gd name="connsiteX5" fmla="*/ 129 w 243457"/>
                        <a:gd name="connsiteY5" fmla="*/ 0 h 553882"/>
                        <a:gd name="connsiteX0" fmla="*/ 129 w 243457"/>
                        <a:gd name="connsiteY0" fmla="*/ 0 h 552274"/>
                        <a:gd name="connsiteX1" fmla="*/ 813 w 243457"/>
                        <a:gd name="connsiteY1" fmla="*/ 546542 h 552274"/>
                        <a:gd name="connsiteX2" fmla="*/ 108144 w 243457"/>
                        <a:gd name="connsiteY2" fmla="*/ 530375 h 552274"/>
                        <a:gd name="connsiteX3" fmla="*/ 239399 w 243457"/>
                        <a:gd name="connsiteY3" fmla="*/ 539922 h 552274"/>
                        <a:gd name="connsiteX4" fmla="*/ 243457 w 243457"/>
                        <a:gd name="connsiteY4" fmla="*/ 870 h 552274"/>
                        <a:gd name="connsiteX5" fmla="*/ 129 w 243457"/>
                        <a:gd name="connsiteY5" fmla="*/ 0 h 552274"/>
                        <a:gd name="connsiteX0" fmla="*/ 129 w 245419"/>
                        <a:gd name="connsiteY0" fmla="*/ 0 h 552287"/>
                        <a:gd name="connsiteX1" fmla="*/ 813 w 245419"/>
                        <a:gd name="connsiteY1" fmla="*/ 546542 h 552287"/>
                        <a:gd name="connsiteX2" fmla="*/ 108144 w 245419"/>
                        <a:gd name="connsiteY2" fmla="*/ 530375 h 552287"/>
                        <a:gd name="connsiteX3" fmla="*/ 244894 w 245419"/>
                        <a:gd name="connsiteY3" fmla="*/ 539207 h 552287"/>
                        <a:gd name="connsiteX4" fmla="*/ 243457 w 245419"/>
                        <a:gd name="connsiteY4" fmla="*/ 870 h 552287"/>
                        <a:gd name="connsiteX5" fmla="*/ 129 w 245419"/>
                        <a:gd name="connsiteY5" fmla="*/ 0 h 552287"/>
                        <a:gd name="connsiteX0" fmla="*/ 129 w 243457"/>
                        <a:gd name="connsiteY0" fmla="*/ 0 h 552287"/>
                        <a:gd name="connsiteX1" fmla="*/ 813 w 243457"/>
                        <a:gd name="connsiteY1" fmla="*/ 546542 h 552287"/>
                        <a:gd name="connsiteX2" fmla="*/ 108144 w 243457"/>
                        <a:gd name="connsiteY2" fmla="*/ 530375 h 552287"/>
                        <a:gd name="connsiteX3" fmla="*/ 239398 w 243457"/>
                        <a:gd name="connsiteY3" fmla="*/ 539207 h 552287"/>
                        <a:gd name="connsiteX4" fmla="*/ 243457 w 243457"/>
                        <a:gd name="connsiteY4" fmla="*/ 870 h 552287"/>
                        <a:gd name="connsiteX5" fmla="*/ 129 w 243457"/>
                        <a:gd name="connsiteY5" fmla="*/ 0 h 552287"/>
                        <a:gd name="connsiteX0" fmla="*/ 129 w 243457"/>
                        <a:gd name="connsiteY0" fmla="*/ 0 h 552948"/>
                        <a:gd name="connsiteX1" fmla="*/ 813 w 243457"/>
                        <a:gd name="connsiteY1" fmla="*/ 546542 h 552948"/>
                        <a:gd name="connsiteX2" fmla="*/ 108144 w 243457"/>
                        <a:gd name="connsiteY2" fmla="*/ 530375 h 552948"/>
                        <a:gd name="connsiteX3" fmla="*/ 239398 w 243457"/>
                        <a:gd name="connsiteY3" fmla="*/ 539207 h 552948"/>
                        <a:gd name="connsiteX4" fmla="*/ 243457 w 243457"/>
                        <a:gd name="connsiteY4" fmla="*/ 870 h 552948"/>
                        <a:gd name="connsiteX5" fmla="*/ 129 w 243457"/>
                        <a:gd name="connsiteY5" fmla="*/ 0 h 552948"/>
                        <a:gd name="connsiteX0" fmla="*/ 129 w 243457"/>
                        <a:gd name="connsiteY0" fmla="*/ 0 h 553707"/>
                        <a:gd name="connsiteX1" fmla="*/ 813 w 243457"/>
                        <a:gd name="connsiteY1" fmla="*/ 546542 h 553707"/>
                        <a:gd name="connsiteX2" fmla="*/ 108144 w 243457"/>
                        <a:gd name="connsiteY2" fmla="*/ 530375 h 553707"/>
                        <a:gd name="connsiteX3" fmla="*/ 239398 w 243457"/>
                        <a:gd name="connsiteY3" fmla="*/ 539207 h 553707"/>
                        <a:gd name="connsiteX4" fmla="*/ 243457 w 243457"/>
                        <a:gd name="connsiteY4" fmla="*/ 870 h 553707"/>
                        <a:gd name="connsiteX5" fmla="*/ 129 w 243457"/>
                        <a:gd name="connsiteY5" fmla="*/ 0 h 553707"/>
                        <a:gd name="connsiteX0" fmla="*/ 129 w 243457"/>
                        <a:gd name="connsiteY0" fmla="*/ 0 h 552476"/>
                        <a:gd name="connsiteX1" fmla="*/ 813 w 243457"/>
                        <a:gd name="connsiteY1" fmla="*/ 546542 h 552476"/>
                        <a:gd name="connsiteX2" fmla="*/ 108144 w 243457"/>
                        <a:gd name="connsiteY2" fmla="*/ 530375 h 552476"/>
                        <a:gd name="connsiteX3" fmla="*/ 239398 w 243457"/>
                        <a:gd name="connsiteY3" fmla="*/ 539207 h 552476"/>
                        <a:gd name="connsiteX4" fmla="*/ 243457 w 243457"/>
                        <a:gd name="connsiteY4" fmla="*/ 870 h 552476"/>
                        <a:gd name="connsiteX5" fmla="*/ 129 w 243457"/>
                        <a:gd name="connsiteY5" fmla="*/ 0 h 552476"/>
                        <a:gd name="connsiteX0" fmla="*/ 129 w 243457"/>
                        <a:gd name="connsiteY0" fmla="*/ 601853 h 1154329"/>
                        <a:gd name="connsiteX1" fmla="*/ 813 w 243457"/>
                        <a:gd name="connsiteY1" fmla="*/ 1148395 h 1154329"/>
                        <a:gd name="connsiteX2" fmla="*/ 108144 w 243457"/>
                        <a:gd name="connsiteY2" fmla="*/ 1132228 h 1154329"/>
                        <a:gd name="connsiteX3" fmla="*/ 239398 w 243457"/>
                        <a:gd name="connsiteY3" fmla="*/ 1141060 h 1154329"/>
                        <a:gd name="connsiteX4" fmla="*/ 243457 w 243457"/>
                        <a:gd name="connsiteY4" fmla="*/ 0 h 1154329"/>
                        <a:gd name="connsiteX5" fmla="*/ 129 w 243457"/>
                        <a:gd name="connsiteY5" fmla="*/ 601853 h 1154329"/>
                        <a:gd name="connsiteX0" fmla="*/ 3190 w 242644"/>
                        <a:gd name="connsiteY0" fmla="*/ 0 h 1157581"/>
                        <a:gd name="connsiteX1" fmla="*/ 0 w 242644"/>
                        <a:gd name="connsiteY1" fmla="*/ 1151647 h 1157581"/>
                        <a:gd name="connsiteX2" fmla="*/ 107331 w 242644"/>
                        <a:gd name="connsiteY2" fmla="*/ 1135480 h 1157581"/>
                        <a:gd name="connsiteX3" fmla="*/ 238585 w 242644"/>
                        <a:gd name="connsiteY3" fmla="*/ 1144312 h 1157581"/>
                        <a:gd name="connsiteX4" fmla="*/ 242644 w 242644"/>
                        <a:gd name="connsiteY4" fmla="*/ 3252 h 1157581"/>
                        <a:gd name="connsiteX5" fmla="*/ 3190 w 242644"/>
                        <a:gd name="connsiteY5" fmla="*/ 0 h 1157581"/>
                        <a:gd name="connsiteX0" fmla="*/ 3190 w 242644"/>
                        <a:gd name="connsiteY0" fmla="*/ 321 h 1157902"/>
                        <a:gd name="connsiteX1" fmla="*/ 0 w 242644"/>
                        <a:gd name="connsiteY1" fmla="*/ 1151968 h 1157902"/>
                        <a:gd name="connsiteX2" fmla="*/ 107331 w 242644"/>
                        <a:gd name="connsiteY2" fmla="*/ 1135801 h 1157902"/>
                        <a:gd name="connsiteX3" fmla="*/ 238585 w 242644"/>
                        <a:gd name="connsiteY3" fmla="*/ 1144633 h 1157902"/>
                        <a:gd name="connsiteX4" fmla="*/ 242644 w 242644"/>
                        <a:gd name="connsiteY4" fmla="*/ 0 h 1157902"/>
                        <a:gd name="connsiteX5" fmla="*/ 3190 w 242644"/>
                        <a:gd name="connsiteY5" fmla="*/ 321 h 115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44" h="1157902">
                          <a:moveTo>
                            <a:pt x="3190" y="321"/>
                          </a:moveTo>
                          <a:cubicBezTo>
                            <a:pt x="2555" y="165126"/>
                            <a:pt x="635" y="987163"/>
                            <a:pt x="0" y="1151968"/>
                          </a:cubicBezTo>
                          <a:cubicBezTo>
                            <a:pt x="60817" y="1168060"/>
                            <a:pt x="69339" y="1147603"/>
                            <a:pt x="107331" y="1135801"/>
                          </a:cubicBezTo>
                          <a:cubicBezTo>
                            <a:pt x="134272" y="1127432"/>
                            <a:pt x="183124" y="1108575"/>
                            <a:pt x="238585" y="1144633"/>
                          </a:cubicBezTo>
                          <a:cubicBezTo>
                            <a:pt x="240860" y="984007"/>
                            <a:pt x="240369" y="160626"/>
                            <a:pt x="242644" y="0"/>
                          </a:cubicBezTo>
                          <a:lnTo>
                            <a:pt x="3190" y="321"/>
                          </a:lnTo>
                          <a:close/>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1576010" y="3554339"/>
                      <a:ext cx="142026" cy="20960"/>
                    </a:xfrm>
                    <a:custGeom>
                      <a:avLst/>
                      <a:gdLst>
                        <a:gd name="connsiteX0" fmla="*/ 0 w 133066"/>
                        <a:gd name="connsiteY0" fmla="*/ 0 h 3412"/>
                        <a:gd name="connsiteX1" fmla="*/ 133066 w 133066"/>
                        <a:gd name="connsiteY1" fmla="*/ 3412 h 3412"/>
                        <a:gd name="connsiteX0" fmla="*/ 0 w 10000"/>
                        <a:gd name="connsiteY0" fmla="*/ 0 h 68945"/>
                        <a:gd name="connsiteX1" fmla="*/ 10000 w 10000"/>
                        <a:gd name="connsiteY1" fmla="*/ 10000 h 68945"/>
                        <a:gd name="connsiteX0" fmla="*/ 0 w 10000"/>
                        <a:gd name="connsiteY0" fmla="*/ 0 h 113752"/>
                        <a:gd name="connsiteX1" fmla="*/ 10000 w 10000"/>
                        <a:gd name="connsiteY1" fmla="*/ 10000 h 113752"/>
                        <a:gd name="connsiteX0" fmla="*/ 0 w 10000"/>
                        <a:gd name="connsiteY0" fmla="*/ 0 h 129277"/>
                        <a:gd name="connsiteX1" fmla="*/ 10000 w 10000"/>
                        <a:gd name="connsiteY1" fmla="*/ 10000 h 129277"/>
                      </a:gdLst>
                      <a:ahLst/>
                      <a:cxnLst>
                        <a:cxn ang="0">
                          <a:pos x="connsiteX0" y="connsiteY0"/>
                        </a:cxn>
                        <a:cxn ang="0">
                          <a:pos x="connsiteX1" y="connsiteY1"/>
                        </a:cxn>
                      </a:cxnLst>
                      <a:rect l="l" t="t" r="r" b="b"/>
                      <a:pathLst>
                        <a:path w="10000" h="129277">
                          <a:moveTo>
                            <a:pt x="0" y="0"/>
                          </a:moveTo>
                          <a:cubicBezTo>
                            <a:pt x="3589" y="153330"/>
                            <a:pt x="7436" y="186666"/>
                            <a:pt x="10000" y="10000"/>
                          </a:cubicBezTo>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Oval 25"/>
                  <p:cNvSpPr/>
                  <p:nvPr/>
                </p:nvSpPr>
                <p:spPr>
                  <a:xfrm>
                    <a:off x="2181166" y="1625401"/>
                    <a:ext cx="914400" cy="914400"/>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p:cNvSpPr/>
                <p:nvPr/>
              </p:nvSpPr>
              <p:spPr>
                <a:xfrm>
                  <a:off x="1920448" y="2131060"/>
                  <a:ext cx="91440" cy="91440"/>
                </a:xfrm>
                <a:prstGeom prst="ellipse">
                  <a:avLst/>
                </a:prstGeom>
                <a:solidFill>
                  <a:srgbClr val="FFBFB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40261" y="2131060"/>
                  <a:ext cx="91440" cy="91440"/>
                </a:xfrm>
                <a:prstGeom prst="ellipse">
                  <a:avLst/>
                </a:prstGeom>
                <a:solidFill>
                  <a:srgbClr val="FFBFB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ounded Rectangle 19"/>
              <p:cNvSpPr/>
              <p:nvPr/>
            </p:nvSpPr>
            <p:spPr>
              <a:xfrm rot="20400000">
                <a:off x="6264883" y="2276379"/>
                <a:ext cx="352857" cy="131817"/>
              </a:xfrm>
              <a:prstGeom prst="roundRect">
                <a:avLst>
                  <a:gd name="adj" fmla="val 5000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 name="TextBox 16"/>
                <p:cNvSpPr txBox="1"/>
                <p:nvPr/>
              </p:nvSpPr>
              <p:spPr>
                <a:xfrm>
                  <a:off x="6338724" y="1551956"/>
                  <a:ext cx="8698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20</m:t>
                            </m:r>
                          </m:e>
                          <m:sup>
                            <m:r>
                              <a:rPr lang="en-US" b="0" i="1" smtClean="0">
                                <a:latin typeface="Cambria Math" panose="02040503050406030204" pitchFamily="18" charset="0"/>
                              </a:rPr>
                              <m:t>𝑜</m:t>
                            </m:r>
                          </m:sup>
                        </m:sSup>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338724" y="1551956"/>
                  <a:ext cx="869854" cy="276999"/>
                </a:xfrm>
                <a:prstGeom prst="rect">
                  <a:avLst/>
                </a:prstGeom>
                <a:blipFill>
                  <a:blip r:embed="rId4"/>
                  <a:stretch>
                    <a:fillRect l="-9091" t="-2222" r="-699" b="-35556"/>
                  </a:stretch>
                </a:blipFill>
              </p:spPr>
              <p:txBody>
                <a:bodyPr/>
                <a:lstStyle/>
                <a:p>
                  <a:r>
                    <a:rPr lang="en-US">
                      <a:noFill/>
                    </a:rPr>
                    <a:t> </a:t>
                  </a:r>
                </a:p>
              </p:txBody>
            </p:sp>
          </mc:Fallback>
        </mc:AlternateContent>
      </p:grpSp>
      <p:sp>
        <p:nvSpPr>
          <p:cNvPr id="3" name="TextBox 2"/>
          <p:cNvSpPr txBox="1"/>
          <p:nvPr/>
        </p:nvSpPr>
        <p:spPr>
          <a:xfrm>
            <a:off x="1266277" y="1177662"/>
            <a:ext cx="6298391" cy="369332"/>
          </a:xfrm>
          <a:prstGeom prst="rect">
            <a:avLst/>
          </a:prstGeom>
          <a:noFill/>
        </p:spPr>
        <p:txBody>
          <a:bodyPr wrap="none" rtlCol="0">
            <a:spAutoFit/>
          </a:bodyPr>
          <a:lstStyle/>
          <a:p>
            <a:r>
              <a:rPr lang="en-US" dirty="0" smtClean="0"/>
              <a:t>For the same gas gun pressure, select 6 inclinations to investigate</a:t>
            </a:r>
            <a:endParaRPr lang="en-US" dirty="0"/>
          </a:p>
        </p:txBody>
      </p:sp>
      <p:grpSp>
        <p:nvGrpSpPr>
          <p:cNvPr id="31" name="Group 30"/>
          <p:cNvGrpSpPr/>
          <p:nvPr/>
        </p:nvGrpSpPr>
        <p:grpSpPr>
          <a:xfrm>
            <a:off x="486619" y="3148535"/>
            <a:ext cx="2845750" cy="1289173"/>
            <a:chOff x="5230326" y="1500586"/>
            <a:chExt cx="2845750" cy="1289173"/>
          </a:xfrm>
        </p:grpSpPr>
        <p:grpSp>
          <p:nvGrpSpPr>
            <p:cNvPr id="32" name="Group 31"/>
            <p:cNvGrpSpPr/>
            <p:nvPr/>
          </p:nvGrpSpPr>
          <p:grpSpPr>
            <a:xfrm>
              <a:off x="5230326" y="1875359"/>
              <a:ext cx="2845750" cy="914400"/>
              <a:chOff x="5028164" y="1875359"/>
              <a:chExt cx="2845750" cy="914400"/>
            </a:xfrm>
          </p:grpSpPr>
          <p:grpSp>
            <p:nvGrpSpPr>
              <p:cNvPr id="34" name="Group 33"/>
              <p:cNvGrpSpPr/>
              <p:nvPr/>
            </p:nvGrpSpPr>
            <p:grpSpPr>
              <a:xfrm>
                <a:off x="5028164" y="1875359"/>
                <a:ext cx="2845750" cy="914400"/>
                <a:chOff x="1007567" y="1730934"/>
                <a:chExt cx="2845750" cy="914400"/>
              </a:xfrm>
            </p:grpSpPr>
            <p:grpSp>
              <p:nvGrpSpPr>
                <p:cNvPr id="36" name="Group 35"/>
                <p:cNvGrpSpPr/>
                <p:nvPr/>
              </p:nvGrpSpPr>
              <p:grpSpPr>
                <a:xfrm>
                  <a:off x="1007567" y="1730934"/>
                  <a:ext cx="2845750" cy="914400"/>
                  <a:chOff x="1222048" y="1625401"/>
                  <a:chExt cx="2845750" cy="914400"/>
                </a:xfrm>
              </p:grpSpPr>
              <p:grpSp>
                <p:nvGrpSpPr>
                  <p:cNvPr id="39" name="Group 38"/>
                  <p:cNvGrpSpPr/>
                  <p:nvPr/>
                </p:nvGrpSpPr>
                <p:grpSpPr>
                  <a:xfrm rot="16200000">
                    <a:off x="3330864" y="1591116"/>
                    <a:ext cx="506015" cy="967853"/>
                    <a:chOff x="1387390" y="2415255"/>
                    <a:chExt cx="330646" cy="1160044"/>
                  </a:xfrm>
                  <a:noFill/>
                </p:grpSpPr>
                <p:sp>
                  <p:nvSpPr>
                    <p:cNvPr id="44" name="Freeform 43"/>
                    <p:cNvSpPr/>
                    <p:nvPr/>
                  </p:nvSpPr>
                  <p:spPr>
                    <a:xfrm>
                      <a:off x="1387390" y="2415255"/>
                      <a:ext cx="329857" cy="1157902"/>
                    </a:xfrm>
                    <a:custGeom>
                      <a:avLst/>
                      <a:gdLst>
                        <a:gd name="connsiteX0" fmla="*/ 5316 w 239232"/>
                        <a:gd name="connsiteY0" fmla="*/ 47846 h 542260"/>
                        <a:gd name="connsiteX1" fmla="*/ 0 w 239232"/>
                        <a:gd name="connsiteY1" fmla="*/ 542260 h 542260"/>
                        <a:gd name="connsiteX2" fmla="*/ 111641 w 239232"/>
                        <a:gd name="connsiteY2" fmla="*/ 489097 h 542260"/>
                        <a:gd name="connsiteX3" fmla="*/ 239232 w 239232"/>
                        <a:gd name="connsiteY3" fmla="*/ 478465 h 542260"/>
                        <a:gd name="connsiteX4" fmla="*/ 239232 w 239232"/>
                        <a:gd name="connsiteY4" fmla="*/ 0 h 542260"/>
                        <a:gd name="connsiteX5" fmla="*/ 5316 w 239232"/>
                        <a:gd name="connsiteY5" fmla="*/ 47846 h 542260"/>
                        <a:gd name="connsiteX0" fmla="*/ 5316 w 239232"/>
                        <a:gd name="connsiteY0" fmla="*/ 47846 h 550035"/>
                        <a:gd name="connsiteX1" fmla="*/ 0 w 239232"/>
                        <a:gd name="connsiteY1" fmla="*/ 542260 h 550035"/>
                        <a:gd name="connsiteX2" fmla="*/ 111641 w 239232"/>
                        <a:gd name="connsiteY2" fmla="*/ 489097 h 550035"/>
                        <a:gd name="connsiteX3" fmla="*/ 239232 w 239232"/>
                        <a:gd name="connsiteY3" fmla="*/ 478465 h 550035"/>
                        <a:gd name="connsiteX4" fmla="*/ 239232 w 239232"/>
                        <a:gd name="connsiteY4" fmla="*/ 0 h 550035"/>
                        <a:gd name="connsiteX5" fmla="*/ 5316 w 239232"/>
                        <a:gd name="connsiteY5" fmla="*/ 47846 h 550035"/>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9828"/>
                        <a:gd name="connsiteX1" fmla="*/ 0 w 239232"/>
                        <a:gd name="connsiteY1" fmla="*/ 542260 h 569828"/>
                        <a:gd name="connsiteX2" fmla="*/ 111641 w 239232"/>
                        <a:gd name="connsiteY2" fmla="*/ 489097 h 569828"/>
                        <a:gd name="connsiteX3" fmla="*/ 239232 w 239232"/>
                        <a:gd name="connsiteY3" fmla="*/ 478465 h 569828"/>
                        <a:gd name="connsiteX4" fmla="*/ 239232 w 239232"/>
                        <a:gd name="connsiteY4" fmla="*/ 0 h 569828"/>
                        <a:gd name="connsiteX5" fmla="*/ 5316 w 239232"/>
                        <a:gd name="connsiteY5" fmla="*/ 47846 h 569828"/>
                        <a:gd name="connsiteX0" fmla="*/ 5316 w 239232"/>
                        <a:gd name="connsiteY0" fmla="*/ 47846 h 568771"/>
                        <a:gd name="connsiteX1" fmla="*/ 0 w 239232"/>
                        <a:gd name="connsiteY1" fmla="*/ 542260 h 568771"/>
                        <a:gd name="connsiteX2" fmla="*/ 111641 w 239232"/>
                        <a:gd name="connsiteY2" fmla="*/ 489097 h 568771"/>
                        <a:gd name="connsiteX3" fmla="*/ 239232 w 239232"/>
                        <a:gd name="connsiteY3" fmla="*/ 478465 h 568771"/>
                        <a:gd name="connsiteX4" fmla="*/ 239232 w 239232"/>
                        <a:gd name="connsiteY4" fmla="*/ 0 h 568771"/>
                        <a:gd name="connsiteX5" fmla="*/ 5316 w 239232"/>
                        <a:gd name="connsiteY5" fmla="*/ 47846 h 568771"/>
                        <a:gd name="connsiteX0" fmla="*/ 5316 w 239232"/>
                        <a:gd name="connsiteY0" fmla="*/ 47846 h 546759"/>
                        <a:gd name="connsiteX1" fmla="*/ 0 w 239232"/>
                        <a:gd name="connsiteY1" fmla="*/ 542260 h 546759"/>
                        <a:gd name="connsiteX2" fmla="*/ 111641 w 239232"/>
                        <a:gd name="connsiteY2" fmla="*/ 489097 h 546759"/>
                        <a:gd name="connsiteX3" fmla="*/ 239232 w 239232"/>
                        <a:gd name="connsiteY3" fmla="*/ 478465 h 546759"/>
                        <a:gd name="connsiteX4" fmla="*/ 239232 w 239232"/>
                        <a:gd name="connsiteY4" fmla="*/ 0 h 546759"/>
                        <a:gd name="connsiteX5" fmla="*/ 5316 w 239232"/>
                        <a:gd name="connsiteY5" fmla="*/ 47846 h 546759"/>
                        <a:gd name="connsiteX0" fmla="*/ 5316 w 256292"/>
                        <a:gd name="connsiteY0" fmla="*/ 47846 h 546759"/>
                        <a:gd name="connsiteX1" fmla="*/ 0 w 256292"/>
                        <a:gd name="connsiteY1" fmla="*/ 542260 h 546759"/>
                        <a:gd name="connsiteX2" fmla="*/ 111641 w 256292"/>
                        <a:gd name="connsiteY2" fmla="*/ 489097 h 546759"/>
                        <a:gd name="connsiteX3" fmla="*/ 239232 w 256292"/>
                        <a:gd name="connsiteY3" fmla="*/ 478465 h 546759"/>
                        <a:gd name="connsiteX4" fmla="*/ 256292 w 256292"/>
                        <a:gd name="connsiteY4" fmla="*/ 0 h 546759"/>
                        <a:gd name="connsiteX5" fmla="*/ 5316 w 256292"/>
                        <a:gd name="connsiteY5" fmla="*/ 47846 h 546759"/>
                        <a:gd name="connsiteX0" fmla="*/ 5316 w 249468"/>
                        <a:gd name="connsiteY0" fmla="*/ 51258 h 550171"/>
                        <a:gd name="connsiteX1" fmla="*/ 0 w 249468"/>
                        <a:gd name="connsiteY1" fmla="*/ 545672 h 550171"/>
                        <a:gd name="connsiteX2" fmla="*/ 111641 w 249468"/>
                        <a:gd name="connsiteY2" fmla="*/ 492509 h 550171"/>
                        <a:gd name="connsiteX3" fmla="*/ 239232 w 249468"/>
                        <a:gd name="connsiteY3" fmla="*/ 481877 h 550171"/>
                        <a:gd name="connsiteX4" fmla="*/ 249468 w 249468"/>
                        <a:gd name="connsiteY4" fmla="*/ 0 h 550171"/>
                        <a:gd name="connsiteX5" fmla="*/ 5316 w 249468"/>
                        <a:gd name="connsiteY5" fmla="*/ 51258 h 550171"/>
                        <a:gd name="connsiteX0" fmla="*/ 5316 w 246056"/>
                        <a:gd name="connsiteY0" fmla="*/ 51258 h 550171"/>
                        <a:gd name="connsiteX1" fmla="*/ 0 w 246056"/>
                        <a:gd name="connsiteY1" fmla="*/ 545672 h 550171"/>
                        <a:gd name="connsiteX2" fmla="*/ 111641 w 246056"/>
                        <a:gd name="connsiteY2" fmla="*/ 492509 h 550171"/>
                        <a:gd name="connsiteX3" fmla="*/ 239232 w 246056"/>
                        <a:gd name="connsiteY3" fmla="*/ 481877 h 550171"/>
                        <a:gd name="connsiteX4" fmla="*/ 246056 w 246056"/>
                        <a:gd name="connsiteY4" fmla="*/ 0 h 550171"/>
                        <a:gd name="connsiteX5" fmla="*/ 5316 w 246056"/>
                        <a:gd name="connsiteY5" fmla="*/ 51258 h 550171"/>
                        <a:gd name="connsiteX0" fmla="*/ 5316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5316 w 242644"/>
                        <a:gd name="connsiteY5" fmla="*/ 51258 h 550171"/>
                        <a:gd name="connsiteX0" fmla="*/ 1904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1904 w 242644"/>
                        <a:gd name="connsiteY5" fmla="*/ 51258 h 550171"/>
                        <a:gd name="connsiteX0" fmla="*/ 17 w 258000"/>
                        <a:gd name="connsiteY0" fmla="*/ 0 h 551043"/>
                        <a:gd name="connsiteX1" fmla="*/ 15356 w 258000"/>
                        <a:gd name="connsiteY1" fmla="*/ 546544 h 551043"/>
                        <a:gd name="connsiteX2" fmla="*/ 126997 w 258000"/>
                        <a:gd name="connsiteY2" fmla="*/ 493381 h 551043"/>
                        <a:gd name="connsiteX3" fmla="*/ 254588 w 258000"/>
                        <a:gd name="connsiteY3" fmla="*/ 482749 h 551043"/>
                        <a:gd name="connsiteX4" fmla="*/ 258000 w 258000"/>
                        <a:gd name="connsiteY4" fmla="*/ 872 h 551043"/>
                        <a:gd name="connsiteX5" fmla="*/ 17 w 258000"/>
                        <a:gd name="connsiteY5" fmla="*/ 0 h 551043"/>
                        <a:gd name="connsiteX0" fmla="*/ 17 w 258000"/>
                        <a:gd name="connsiteY0" fmla="*/ 0 h 549757"/>
                        <a:gd name="connsiteX1" fmla="*/ 15356 w 258000"/>
                        <a:gd name="connsiteY1" fmla="*/ 546544 h 549757"/>
                        <a:gd name="connsiteX2" fmla="*/ 126997 w 258000"/>
                        <a:gd name="connsiteY2" fmla="*/ 493381 h 549757"/>
                        <a:gd name="connsiteX3" fmla="*/ 250278 w 258000"/>
                        <a:gd name="connsiteY3" fmla="*/ 539924 h 549757"/>
                        <a:gd name="connsiteX4" fmla="*/ 258000 w 258000"/>
                        <a:gd name="connsiteY4" fmla="*/ 872 h 549757"/>
                        <a:gd name="connsiteX5" fmla="*/ 17 w 258000"/>
                        <a:gd name="connsiteY5" fmla="*/ 0 h 549757"/>
                        <a:gd name="connsiteX0" fmla="*/ 17 w 258000"/>
                        <a:gd name="connsiteY0" fmla="*/ 0 h 552276"/>
                        <a:gd name="connsiteX1" fmla="*/ 15356 w 258000"/>
                        <a:gd name="connsiteY1" fmla="*/ 546544 h 552276"/>
                        <a:gd name="connsiteX2" fmla="*/ 122687 w 258000"/>
                        <a:gd name="connsiteY2" fmla="*/ 530377 h 552276"/>
                        <a:gd name="connsiteX3" fmla="*/ 250278 w 258000"/>
                        <a:gd name="connsiteY3" fmla="*/ 539924 h 552276"/>
                        <a:gd name="connsiteX4" fmla="*/ 258000 w 258000"/>
                        <a:gd name="connsiteY4" fmla="*/ 872 h 552276"/>
                        <a:gd name="connsiteX5" fmla="*/ 17 w 258000"/>
                        <a:gd name="connsiteY5" fmla="*/ 0 h 552276"/>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39 w 248863"/>
                        <a:gd name="connsiteY0" fmla="*/ 0 h 553883"/>
                        <a:gd name="connsiteX1" fmla="*/ 6219 w 248863"/>
                        <a:gd name="connsiteY1" fmla="*/ 546543 h 553883"/>
                        <a:gd name="connsiteX2" fmla="*/ 113550 w 248863"/>
                        <a:gd name="connsiteY2" fmla="*/ 530376 h 553883"/>
                        <a:gd name="connsiteX3" fmla="*/ 241141 w 248863"/>
                        <a:gd name="connsiteY3" fmla="*/ 539923 h 553883"/>
                        <a:gd name="connsiteX4" fmla="*/ 248863 w 248863"/>
                        <a:gd name="connsiteY4" fmla="*/ 871 h 553883"/>
                        <a:gd name="connsiteX5" fmla="*/ 39 w 248863"/>
                        <a:gd name="connsiteY5" fmla="*/ 0 h 553883"/>
                        <a:gd name="connsiteX0" fmla="*/ 129 w 243457"/>
                        <a:gd name="connsiteY0" fmla="*/ 0 h 553882"/>
                        <a:gd name="connsiteX1" fmla="*/ 813 w 243457"/>
                        <a:gd name="connsiteY1" fmla="*/ 546542 h 553882"/>
                        <a:gd name="connsiteX2" fmla="*/ 108144 w 243457"/>
                        <a:gd name="connsiteY2" fmla="*/ 530375 h 553882"/>
                        <a:gd name="connsiteX3" fmla="*/ 235735 w 243457"/>
                        <a:gd name="connsiteY3" fmla="*/ 539922 h 553882"/>
                        <a:gd name="connsiteX4" fmla="*/ 243457 w 243457"/>
                        <a:gd name="connsiteY4" fmla="*/ 870 h 553882"/>
                        <a:gd name="connsiteX5" fmla="*/ 129 w 243457"/>
                        <a:gd name="connsiteY5" fmla="*/ 0 h 553882"/>
                        <a:gd name="connsiteX0" fmla="*/ 129 w 243457"/>
                        <a:gd name="connsiteY0" fmla="*/ 0 h 552274"/>
                        <a:gd name="connsiteX1" fmla="*/ 813 w 243457"/>
                        <a:gd name="connsiteY1" fmla="*/ 546542 h 552274"/>
                        <a:gd name="connsiteX2" fmla="*/ 108144 w 243457"/>
                        <a:gd name="connsiteY2" fmla="*/ 530375 h 552274"/>
                        <a:gd name="connsiteX3" fmla="*/ 239399 w 243457"/>
                        <a:gd name="connsiteY3" fmla="*/ 539922 h 552274"/>
                        <a:gd name="connsiteX4" fmla="*/ 243457 w 243457"/>
                        <a:gd name="connsiteY4" fmla="*/ 870 h 552274"/>
                        <a:gd name="connsiteX5" fmla="*/ 129 w 243457"/>
                        <a:gd name="connsiteY5" fmla="*/ 0 h 552274"/>
                        <a:gd name="connsiteX0" fmla="*/ 129 w 245419"/>
                        <a:gd name="connsiteY0" fmla="*/ 0 h 552287"/>
                        <a:gd name="connsiteX1" fmla="*/ 813 w 245419"/>
                        <a:gd name="connsiteY1" fmla="*/ 546542 h 552287"/>
                        <a:gd name="connsiteX2" fmla="*/ 108144 w 245419"/>
                        <a:gd name="connsiteY2" fmla="*/ 530375 h 552287"/>
                        <a:gd name="connsiteX3" fmla="*/ 244894 w 245419"/>
                        <a:gd name="connsiteY3" fmla="*/ 539207 h 552287"/>
                        <a:gd name="connsiteX4" fmla="*/ 243457 w 245419"/>
                        <a:gd name="connsiteY4" fmla="*/ 870 h 552287"/>
                        <a:gd name="connsiteX5" fmla="*/ 129 w 245419"/>
                        <a:gd name="connsiteY5" fmla="*/ 0 h 552287"/>
                        <a:gd name="connsiteX0" fmla="*/ 129 w 243457"/>
                        <a:gd name="connsiteY0" fmla="*/ 0 h 552287"/>
                        <a:gd name="connsiteX1" fmla="*/ 813 w 243457"/>
                        <a:gd name="connsiteY1" fmla="*/ 546542 h 552287"/>
                        <a:gd name="connsiteX2" fmla="*/ 108144 w 243457"/>
                        <a:gd name="connsiteY2" fmla="*/ 530375 h 552287"/>
                        <a:gd name="connsiteX3" fmla="*/ 239398 w 243457"/>
                        <a:gd name="connsiteY3" fmla="*/ 539207 h 552287"/>
                        <a:gd name="connsiteX4" fmla="*/ 243457 w 243457"/>
                        <a:gd name="connsiteY4" fmla="*/ 870 h 552287"/>
                        <a:gd name="connsiteX5" fmla="*/ 129 w 243457"/>
                        <a:gd name="connsiteY5" fmla="*/ 0 h 552287"/>
                        <a:gd name="connsiteX0" fmla="*/ 129 w 243457"/>
                        <a:gd name="connsiteY0" fmla="*/ 0 h 552948"/>
                        <a:gd name="connsiteX1" fmla="*/ 813 w 243457"/>
                        <a:gd name="connsiteY1" fmla="*/ 546542 h 552948"/>
                        <a:gd name="connsiteX2" fmla="*/ 108144 w 243457"/>
                        <a:gd name="connsiteY2" fmla="*/ 530375 h 552948"/>
                        <a:gd name="connsiteX3" fmla="*/ 239398 w 243457"/>
                        <a:gd name="connsiteY3" fmla="*/ 539207 h 552948"/>
                        <a:gd name="connsiteX4" fmla="*/ 243457 w 243457"/>
                        <a:gd name="connsiteY4" fmla="*/ 870 h 552948"/>
                        <a:gd name="connsiteX5" fmla="*/ 129 w 243457"/>
                        <a:gd name="connsiteY5" fmla="*/ 0 h 552948"/>
                        <a:gd name="connsiteX0" fmla="*/ 129 w 243457"/>
                        <a:gd name="connsiteY0" fmla="*/ 0 h 553707"/>
                        <a:gd name="connsiteX1" fmla="*/ 813 w 243457"/>
                        <a:gd name="connsiteY1" fmla="*/ 546542 h 553707"/>
                        <a:gd name="connsiteX2" fmla="*/ 108144 w 243457"/>
                        <a:gd name="connsiteY2" fmla="*/ 530375 h 553707"/>
                        <a:gd name="connsiteX3" fmla="*/ 239398 w 243457"/>
                        <a:gd name="connsiteY3" fmla="*/ 539207 h 553707"/>
                        <a:gd name="connsiteX4" fmla="*/ 243457 w 243457"/>
                        <a:gd name="connsiteY4" fmla="*/ 870 h 553707"/>
                        <a:gd name="connsiteX5" fmla="*/ 129 w 243457"/>
                        <a:gd name="connsiteY5" fmla="*/ 0 h 553707"/>
                        <a:gd name="connsiteX0" fmla="*/ 129 w 243457"/>
                        <a:gd name="connsiteY0" fmla="*/ 0 h 552476"/>
                        <a:gd name="connsiteX1" fmla="*/ 813 w 243457"/>
                        <a:gd name="connsiteY1" fmla="*/ 546542 h 552476"/>
                        <a:gd name="connsiteX2" fmla="*/ 108144 w 243457"/>
                        <a:gd name="connsiteY2" fmla="*/ 530375 h 552476"/>
                        <a:gd name="connsiteX3" fmla="*/ 239398 w 243457"/>
                        <a:gd name="connsiteY3" fmla="*/ 539207 h 552476"/>
                        <a:gd name="connsiteX4" fmla="*/ 243457 w 243457"/>
                        <a:gd name="connsiteY4" fmla="*/ 870 h 552476"/>
                        <a:gd name="connsiteX5" fmla="*/ 129 w 243457"/>
                        <a:gd name="connsiteY5" fmla="*/ 0 h 552476"/>
                        <a:gd name="connsiteX0" fmla="*/ 129 w 243457"/>
                        <a:gd name="connsiteY0" fmla="*/ 601853 h 1154329"/>
                        <a:gd name="connsiteX1" fmla="*/ 813 w 243457"/>
                        <a:gd name="connsiteY1" fmla="*/ 1148395 h 1154329"/>
                        <a:gd name="connsiteX2" fmla="*/ 108144 w 243457"/>
                        <a:gd name="connsiteY2" fmla="*/ 1132228 h 1154329"/>
                        <a:gd name="connsiteX3" fmla="*/ 239398 w 243457"/>
                        <a:gd name="connsiteY3" fmla="*/ 1141060 h 1154329"/>
                        <a:gd name="connsiteX4" fmla="*/ 243457 w 243457"/>
                        <a:gd name="connsiteY4" fmla="*/ 0 h 1154329"/>
                        <a:gd name="connsiteX5" fmla="*/ 129 w 243457"/>
                        <a:gd name="connsiteY5" fmla="*/ 601853 h 1154329"/>
                        <a:gd name="connsiteX0" fmla="*/ 3190 w 242644"/>
                        <a:gd name="connsiteY0" fmla="*/ 0 h 1157581"/>
                        <a:gd name="connsiteX1" fmla="*/ 0 w 242644"/>
                        <a:gd name="connsiteY1" fmla="*/ 1151647 h 1157581"/>
                        <a:gd name="connsiteX2" fmla="*/ 107331 w 242644"/>
                        <a:gd name="connsiteY2" fmla="*/ 1135480 h 1157581"/>
                        <a:gd name="connsiteX3" fmla="*/ 238585 w 242644"/>
                        <a:gd name="connsiteY3" fmla="*/ 1144312 h 1157581"/>
                        <a:gd name="connsiteX4" fmla="*/ 242644 w 242644"/>
                        <a:gd name="connsiteY4" fmla="*/ 3252 h 1157581"/>
                        <a:gd name="connsiteX5" fmla="*/ 3190 w 242644"/>
                        <a:gd name="connsiteY5" fmla="*/ 0 h 1157581"/>
                        <a:gd name="connsiteX0" fmla="*/ 3190 w 242644"/>
                        <a:gd name="connsiteY0" fmla="*/ 321 h 1157902"/>
                        <a:gd name="connsiteX1" fmla="*/ 0 w 242644"/>
                        <a:gd name="connsiteY1" fmla="*/ 1151968 h 1157902"/>
                        <a:gd name="connsiteX2" fmla="*/ 107331 w 242644"/>
                        <a:gd name="connsiteY2" fmla="*/ 1135801 h 1157902"/>
                        <a:gd name="connsiteX3" fmla="*/ 238585 w 242644"/>
                        <a:gd name="connsiteY3" fmla="*/ 1144633 h 1157902"/>
                        <a:gd name="connsiteX4" fmla="*/ 242644 w 242644"/>
                        <a:gd name="connsiteY4" fmla="*/ 0 h 1157902"/>
                        <a:gd name="connsiteX5" fmla="*/ 3190 w 242644"/>
                        <a:gd name="connsiteY5" fmla="*/ 321 h 115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44" h="1157902">
                          <a:moveTo>
                            <a:pt x="3190" y="321"/>
                          </a:moveTo>
                          <a:cubicBezTo>
                            <a:pt x="2555" y="165126"/>
                            <a:pt x="635" y="987163"/>
                            <a:pt x="0" y="1151968"/>
                          </a:cubicBezTo>
                          <a:cubicBezTo>
                            <a:pt x="60817" y="1168060"/>
                            <a:pt x="69339" y="1147603"/>
                            <a:pt x="107331" y="1135801"/>
                          </a:cubicBezTo>
                          <a:cubicBezTo>
                            <a:pt x="134272" y="1127432"/>
                            <a:pt x="183124" y="1108575"/>
                            <a:pt x="238585" y="1144633"/>
                          </a:cubicBezTo>
                          <a:cubicBezTo>
                            <a:pt x="240860" y="984007"/>
                            <a:pt x="240369" y="160626"/>
                            <a:pt x="242644" y="0"/>
                          </a:cubicBezTo>
                          <a:lnTo>
                            <a:pt x="3190" y="321"/>
                          </a:lnTo>
                          <a:close/>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1576010" y="3554339"/>
                      <a:ext cx="142026" cy="20960"/>
                    </a:xfrm>
                    <a:custGeom>
                      <a:avLst/>
                      <a:gdLst>
                        <a:gd name="connsiteX0" fmla="*/ 0 w 133066"/>
                        <a:gd name="connsiteY0" fmla="*/ 0 h 3412"/>
                        <a:gd name="connsiteX1" fmla="*/ 133066 w 133066"/>
                        <a:gd name="connsiteY1" fmla="*/ 3412 h 3412"/>
                        <a:gd name="connsiteX0" fmla="*/ 0 w 10000"/>
                        <a:gd name="connsiteY0" fmla="*/ 0 h 68945"/>
                        <a:gd name="connsiteX1" fmla="*/ 10000 w 10000"/>
                        <a:gd name="connsiteY1" fmla="*/ 10000 h 68945"/>
                        <a:gd name="connsiteX0" fmla="*/ 0 w 10000"/>
                        <a:gd name="connsiteY0" fmla="*/ 0 h 113752"/>
                        <a:gd name="connsiteX1" fmla="*/ 10000 w 10000"/>
                        <a:gd name="connsiteY1" fmla="*/ 10000 h 113752"/>
                        <a:gd name="connsiteX0" fmla="*/ 0 w 10000"/>
                        <a:gd name="connsiteY0" fmla="*/ 0 h 129277"/>
                        <a:gd name="connsiteX1" fmla="*/ 10000 w 10000"/>
                        <a:gd name="connsiteY1" fmla="*/ 10000 h 129277"/>
                      </a:gdLst>
                      <a:ahLst/>
                      <a:cxnLst>
                        <a:cxn ang="0">
                          <a:pos x="connsiteX0" y="connsiteY0"/>
                        </a:cxn>
                        <a:cxn ang="0">
                          <a:pos x="connsiteX1" y="connsiteY1"/>
                        </a:cxn>
                      </a:cxnLst>
                      <a:rect l="l" t="t" r="r" b="b"/>
                      <a:pathLst>
                        <a:path w="10000" h="129277">
                          <a:moveTo>
                            <a:pt x="0" y="0"/>
                          </a:moveTo>
                          <a:cubicBezTo>
                            <a:pt x="3589" y="153330"/>
                            <a:pt x="7436" y="186666"/>
                            <a:pt x="10000" y="10000"/>
                          </a:cubicBezTo>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rot="5400000">
                    <a:off x="1449203" y="1591003"/>
                    <a:ext cx="504808" cy="959118"/>
                    <a:chOff x="1390713" y="2415255"/>
                    <a:chExt cx="329857" cy="1160044"/>
                  </a:xfrm>
                  <a:noFill/>
                </p:grpSpPr>
                <p:sp>
                  <p:nvSpPr>
                    <p:cNvPr id="42" name="Freeform 41"/>
                    <p:cNvSpPr/>
                    <p:nvPr/>
                  </p:nvSpPr>
                  <p:spPr>
                    <a:xfrm>
                      <a:off x="1390713" y="2415255"/>
                      <a:ext cx="329857" cy="1157902"/>
                    </a:xfrm>
                    <a:custGeom>
                      <a:avLst/>
                      <a:gdLst>
                        <a:gd name="connsiteX0" fmla="*/ 5316 w 239232"/>
                        <a:gd name="connsiteY0" fmla="*/ 47846 h 542260"/>
                        <a:gd name="connsiteX1" fmla="*/ 0 w 239232"/>
                        <a:gd name="connsiteY1" fmla="*/ 542260 h 542260"/>
                        <a:gd name="connsiteX2" fmla="*/ 111641 w 239232"/>
                        <a:gd name="connsiteY2" fmla="*/ 489097 h 542260"/>
                        <a:gd name="connsiteX3" fmla="*/ 239232 w 239232"/>
                        <a:gd name="connsiteY3" fmla="*/ 478465 h 542260"/>
                        <a:gd name="connsiteX4" fmla="*/ 239232 w 239232"/>
                        <a:gd name="connsiteY4" fmla="*/ 0 h 542260"/>
                        <a:gd name="connsiteX5" fmla="*/ 5316 w 239232"/>
                        <a:gd name="connsiteY5" fmla="*/ 47846 h 542260"/>
                        <a:gd name="connsiteX0" fmla="*/ 5316 w 239232"/>
                        <a:gd name="connsiteY0" fmla="*/ 47846 h 550035"/>
                        <a:gd name="connsiteX1" fmla="*/ 0 w 239232"/>
                        <a:gd name="connsiteY1" fmla="*/ 542260 h 550035"/>
                        <a:gd name="connsiteX2" fmla="*/ 111641 w 239232"/>
                        <a:gd name="connsiteY2" fmla="*/ 489097 h 550035"/>
                        <a:gd name="connsiteX3" fmla="*/ 239232 w 239232"/>
                        <a:gd name="connsiteY3" fmla="*/ 478465 h 550035"/>
                        <a:gd name="connsiteX4" fmla="*/ 239232 w 239232"/>
                        <a:gd name="connsiteY4" fmla="*/ 0 h 550035"/>
                        <a:gd name="connsiteX5" fmla="*/ 5316 w 239232"/>
                        <a:gd name="connsiteY5" fmla="*/ 47846 h 550035"/>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9828"/>
                        <a:gd name="connsiteX1" fmla="*/ 0 w 239232"/>
                        <a:gd name="connsiteY1" fmla="*/ 542260 h 569828"/>
                        <a:gd name="connsiteX2" fmla="*/ 111641 w 239232"/>
                        <a:gd name="connsiteY2" fmla="*/ 489097 h 569828"/>
                        <a:gd name="connsiteX3" fmla="*/ 239232 w 239232"/>
                        <a:gd name="connsiteY3" fmla="*/ 478465 h 569828"/>
                        <a:gd name="connsiteX4" fmla="*/ 239232 w 239232"/>
                        <a:gd name="connsiteY4" fmla="*/ 0 h 569828"/>
                        <a:gd name="connsiteX5" fmla="*/ 5316 w 239232"/>
                        <a:gd name="connsiteY5" fmla="*/ 47846 h 569828"/>
                        <a:gd name="connsiteX0" fmla="*/ 5316 w 239232"/>
                        <a:gd name="connsiteY0" fmla="*/ 47846 h 568771"/>
                        <a:gd name="connsiteX1" fmla="*/ 0 w 239232"/>
                        <a:gd name="connsiteY1" fmla="*/ 542260 h 568771"/>
                        <a:gd name="connsiteX2" fmla="*/ 111641 w 239232"/>
                        <a:gd name="connsiteY2" fmla="*/ 489097 h 568771"/>
                        <a:gd name="connsiteX3" fmla="*/ 239232 w 239232"/>
                        <a:gd name="connsiteY3" fmla="*/ 478465 h 568771"/>
                        <a:gd name="connsiteX4" fmla="*/ 239232 w 239232"/>
                        <a:gd name="connsiteY4" fmla="*/ 0 h 568771"/>
                        <a:gd name="connsiteX5" fmla="*/ 5316 w 239232"/>
                        <a:gd name="connsiteY5" fmla="*/ 47846 h 568771"/>
                        <a:gd name="connsiteX0" fmla="*/ 5316 w 239232"/>
                        <a:gd name="connsiteY0" fmla="*/ 47846 h 546759"/>
                        <a:gd name="connsiteX1" fmla="*/ 0 w 239232"/>
                        <a:gd name="connsiteY1" fmla="*/ 542260 h 546759"/>
                        <a:gd name="connsiteX2" fmla="*/ 111641 w 239232"/>
                        <a:gd name="connsiteY2" fmla="*/ 489097 h 546759"/>
                        <a:gd name="connsiteX3" fmla="*/ 239232 w 239232"/>
                        <a:gd name="connsiteY3" fmla="*/ 478465 h 546759"/>
                        <a:gd name="connsiteX4" fmla="*/ 239232 w 239232"/>
                        <a:gd name="connsiteY4" fmla="*/ 0 h 546759"/>
                        <a:gd name="connsiteX5" fmla="*/ 5316 w 239232"/>
                        <a:gd name="connsiteY5" fmla="*/ 47846 h 546759"/>
                        <a:gd name="connsiteX0" fmla="*/ 5316 w 256292"/>
                        <a:gd name="connsiteY0" fmla="*/ 47846 h 546759"/>
                        <a:gd name="connsiteX1" fmla="*/ 0 w 256292"/>
                        <a:gd name="connsiteY1" fmla="*/ 542260 h 546759"/>
                        <a:gd name="connsiteX2" fmla="*/ 111641 w 256292"/>
                        <a:gd name="connsiteY2" fmla="*/ 489097 h 546759"/>
                        <a:gd name="connsiteX3" fmla="*/ 239232 w 256292"/>
                        <a:gd name="connsiteY3" fmla="*/ 478465 h 546759"/>
                        <a:gd name="connsiteX4" fmla="*/ 256292 w 256292"/>
                        <a:gd name="connsiteY4" fmla="*/ 0 h 546759"/>
                        <a:gd name="connsiteX5" fmla="*/ 5316 w 256292"/>
                        <a:gd name="connsiteY5" fmla="*/ 47846 h 546759"/>
                        <a:gd name="connsiteX0" fmla="*/ 5316 w 249468"/>
                        <a:gd name="connsiteY0" fmla="*/ 51258 h 550171"/>
                        <a:gd name="connsiteX1" fmla="*/ 0 w 249468"/>
                        <a:gd name="connsiteY1" fmla="*/ 545672 h 550171"/>
                        <a:gd name="connsiteX2" fmla="*/ 111641 w 249468"/>
                        <a:gd name="connsiteY2" fmla="*/ 492509 h 550171"/>
                        <a:gd name="connsiteX3" fmla="*/ 239232 w 249468"/>
                        <a:gd name="connsiteY3" fmla="*/ 481877 h 550171"/>
                        <a:gd name="connsiteX4" fmla="*/ 249468 w 249468"/>
                        <a:gd name="connsiteY4" fmla="*/ 0 h 550171"/>
                        <a:gd name="connsiteX5" fmla="*/ 5316 w 249468"/>
                        <a:gd name="connsiteY5" fmla="*/ 51258 h 550171"/>
                        <a:gd name="connsiteX0" fmla="*/ 5316 w 246056"/>
                        <a:gd name="connsiteY0" fmla="*/ 51258 h 550171"/>
                        <a:gd name="connsiteX1" fmla="*/ 0 w 246056"/>
                        <a:gd name="connsiteY1" fmla="*/ 545672 h 550171"/>
                        <a:gd name="connsiteX2" fmla="*/ 111641 w 246056"/>
                        <a:gd name="connsiteY2" fmla="*/ 492509 h 550171"/>
                        <a:gd name="connsiteX3" fmla="*/ 239232 w 246056"/>
                        <a:gd name="connsiteY3" fmla="*/ 481877 h 550171"/>
                        <a:gd name="connsiteX4" fmla="*/ 246056 w 246056"/>
                        <a:gd name="connsiteY4" fmla="*/ 0 h 550171"/>
                        <a:gd name="connsiteX5" fmla="*/ 5316 w 246056"/>
                        <a:gd name="connsiteY5" fmla="*/ 51258 h 550171"/>
                        <a:gd name="connsiteX0" fmla="*/ 5316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5316 w 242644"/>
                        <a:gd name="connsiteY5" fmla="*/ 51258 h 550171"/>
                        <a:gd name="connsiteX0" fmla="*/ 1904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1904 w 242644"/>
                        <a:gd name="connsiteY5" fmla="*/ 51258 h 550171"/>
                        <a:gd name="connsiteX0" fmla="*/ 17 w 258000"/>
                        <a:gd name="connsiteY0" fmla="*/ 0 h 551043"/>
                        <a:gd name="connsiteX1" fmla="*/ 15356 w 258000"/>
                        <a:gd name="connsiteY1" fmla="*/ 546544 h 551043"/>
                        <a:gd name="connsiteX2" fmla="*/ 126997 w 258000"/>
                        <a:gd name="connsiteY2" fmla="*/ 493381 h 551043"/>
                        <a:gd name="connsiteX3" fmla="*/ 254588 w 258000"/>
                        <a:gd name="connsiteY3" fmla="*/ 482749 h 551043"/>
                        <a:gd name="connsiteX4" fmla="*/ 258000 w 258000"/>
                        <a:gd name="connsiteY4" fmla="*/ 872 h 551043"/>
                        <a:gd name="connsiteX5" fmla="*/ 17 w 258000"/>
                        <a:gd name="connsiteY5" fmla="*/ 0 h 551043"/>
                        <a:gd name="connsiteX0" fmla="*/ 17 w 258000"/>
                        <a:gd name="connsiteY0" fmla="*/ 0 h 549757"/>
                        <a:gd name="connsiteX1" fmla="*/ 15356 w 258000"/>
                        <a:gd name="connsiteY1" fmla="*/ 546544 h 549757"/>
                        <a:gd name="connsiteX2" fmla="*/ 126997 w 258000"/>
                        <a:gd name="connsiteY2" fmla="*/ 493381 h 549757"/>
                        <a:gd name="connsiteX3" fmla="*/ 250278 w 258000"/>
                        <a:gd name="connsiteY3" fmla="*/ 539924 h 549757"/>
                        <a:gd name="connsiteX4" fmla="*/ 258000 w 258000"/>
                        <a:gd name="connsiteY4" fmla="*/ 872 h 549757"/>
                        <a:gd name="connsiteX5" fmla="*/ 17 w 258000"/>
                        <a:gd name="connsiteY5" fmla="*/ 0 h 549757"/>
                        <a:gd name="connsiteX0" fmla="*/ 17 w 258000"/>
                        <a:gd name="connsiteY0" fmla="*/ 0 h 552276"/>
                        <a:gd name="connsiteX1" fmla="*/ 15356 w 258000"/>
                        <a:gd name="connsiteY1" fmla="*/ 546544 h 552276"/>
                        <a:gd name="connsiteX2" fmla="*/ 122687 w 258000"/>
                        <a:gd name="connsiteY2" fmla="*/ 530377 h 552276"/>
                        <a:gd name="connsiteX3" fmla="*/ 250278 w 258000"/>
                        <a:gd name="connsiteY3" fmla="*/ 539924 h 552276"/>
                        <a:gd name="connsiteX4" fmla="*/ 258000 w 258000"/>
                        <a:gd name="connsiteY4" fmla="*/ 872 h 552276"/>
                        <a:gd name="connsiteX5" fmla="*/ 17 w 258000"/>
                        <a:gd name="connsiteY5" fmla="*/ 0 h 552276"/>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39 w 248863"/>
                        <a:gd name="connsiteY0" fmla="*/ 0 h 553883"/>
                        <a:gd name="connsiteX1" fmla="*/ 6219 w 248863"/>
                        <a:gd name="connsiteY1" fmla="*/ 546543 h 553883"/>
                        <a:gd name="connsiteX2" fmla="*/ 113550 w 248863"/>
                        <a:gd name="connsiteY2" fmla="*/ 530376 h 553883"/>
                        <a:gd name="connsiteX3" fmla="*/ 241141 w 248863"/>
                        <a:gd name="connsiteY3" fmla="*/ 539923 h 553883"/>
                        <a:gd name="connsiteX4" fmla="*/ 248863 w 248863"/>
                        <a:gd name="connsiteY4" fmla="*/ 871 h 553883"/>
                        <a:gd name="connsiteX5" fmla="*/ 39 w 248863"/>
                        <a:gd name="connsiteY5" fmla="*/ 0 h 553883"/>
                        <a:gd name="connsiteX0" fmla="*/ 129 w 243457"/>
                        <a:gd name="connsiteY0" fmla="*/ 0 h 553882"/>
                        <a:gd name="connsiteX1" fmla="*/ 813 w 243457"/>
                        <a:gd name="connsiteY1" fmla="*/ 546542 h 553882"/>
                        <a:gd name="connsiteX2" fmla="*/ 108144 w 243457"/>
                        <a:gd name="connsiteY2" fmla="*/ 530375 h 553882"/>
                        <a:gd name="connsiteX3" fmla="*/ 235735 w 243457"/>
                        <a:gd name="connsiteY3" fmla="*/ 539922 h 553882"/>
                        <a:gd name="connsiteX4" fmla="*/ 243457 w 243457"/>
                        <a:gd name="connsiteY4" fmla="*/ 870 h 553882"/>
                        <a:gd name="connsiteX5" fmla="*/ 129 w 243457"/>
                        <a:gd name="connsiteY5" fmla="*/ 0 h 553882"/>
                        <a:gd name="connsiteX0" fmla="*/ 129 w 243457"/>
                        <a:gd name="connsiteY0" fmla="*/ 0 h 552274"/>
                        <a:gd name="connsiteX1" fmla="*/ 813 w 243457"/>
                        <a:gd name="connsiteY1" fmla="*/ 546542 h 552274"/>
                        <a:gd name="connsiteX2" fmla="*/ 108144 w 243457"/>
                        <a:gd name="connsiteY2" fmla="*/ 530375 h 552274"/>
                        <a:gd name="connsiteX3" fmla="*/ 239399 w 243457"/>
                        <a:gd name="connsiteY3" fmla="*/ 539922 h 552274"/>
                        <a:gd name="connsiteX4" fmla="*/ 243457 w 243457"/>
                        <a:gd name="connsiteY4" fmla="*/ 870 h 552274"/>
                        <a:gd name="connsiteX5" fmla="*/ 129 w 243457"/>
                        <a:gd name="connsiteY5" fmla="*/ 0 h 552274"/>
                        <a:gd name="connsiteX0" fmla="*/ 129 w 245419"/>
                        <a:gd name="connsiteY0" fmla="*/ 0 h 552287"/>
                        <a:gd name="connsiteX1" fmla="*/ 813 w 245419"/>
                        <a:gd name="connsiteY1" fmla="*/ 546542 h 552287"/>
                        <a:gd name="connsiteX2" fmla="*/ 108144 w 245419"/>
                        <a:gd name="connsiteY2" fmla="*/ 530375 h 552287"/>
                        <a:gd name="connsiteX3" fmla="*/ 244894 w 245419"/>
                        <a:gd name="connsiteY3" fmla="*/ 539207 h 552287"/>
                        <a:gd name="connsiteX4" fmla="*/ 243457 w 245419"/>
                        <a:gd name="connsiteY4" fmla="*/ 870 h 552287"/>
                        <a:gd name="connsiteX5" fmla="*/ 129 w 245419"/>
                        <a:gd name="connsiteY5" fmla="*/ 0 h 552287"/>
                        <a:gd name="connsiteX0" fmla="*/ 129 w 243457"/>
                        <a:gd name="connsiteY0" fmla="*/ 0 h 552287"/>
                        <a:gd name="connsiteX1" fmla="*/ 813 w 243457"/>
                        <a:gd name="connsiteY1" fmla="*/ 546542 h 552287"/>
                        <a:gd name="connsiteX2" fmla="*/ 108144 w 243457"/>
                        <a:gd name="connsiteY2" fmla="*/ 530375 h 552287"/>
                        <a:gd name="connsiteX3" fmla="*/ 239398 w 243457"/>
                        <a:gd name="connsiteY3" fmla="*/ 539207 h 552287"/>
                        <a:gd name="connsiteX4" fmla="*/ 243457 w 243457"/>
                        <a:gd name="connsiteY4" fmla="*/ 870 h 552287"/>
                        <a:gd name="connsiteX5" fmla="*/ 129 w 243457"/>
                        <a:gd name="connsiteY5" fmla="*/ 0 h 552287"/>
                        <a:gd name="connsiteX0" fmla="*/ 129 w 243457"/>
                        <a:gd name="connsiteY0" fmla="*/ 0 h 552948"/>
                        <a:gd name="connsiteX1" fmla="*/ 813 w 243457"/>
                        <a:gd name="connsiteY1" fmla="*/ 546542 h 552948"/>
                        <a:gd name="connsiteX2" fmla="*/ 108144 w 243457"/>
                        <a:gd name="connsiteY2" fmla="*/ 530375 h 552948"/>
                        <a:gd name="connsiteX3" fmla="*/ 239398 w 243457"/>
                        <a:gd name="connsiteY3" fmla="*/ 539207 h 552948"/>
                        <a:gd name="connsiteX4" fmla="*/ 243457 w 243457"/>
                        <a:gd name="connsiteY4" fmla="*/ 870 h 552948"/>
                        <a:gd name="connsiteX5" fmla="*/ 129 w 243457"/>
                        <a:gd name="connsiteY5" fmla="*/ 0 h 552948"/>
                        <a:gd name="connsiteX0" fmla="*/ 129 w 243457"/>
                        <a:gd name="connsiteY0" fmla="*/ 0 h 553707"/>
                        <a:gd name="connsiteX1" fmla="*/ 813 w 243457"/>
                        <a:gd name="connsiteY1" fmla="*/ 546542 h 553707"/>
                        <a:gd name="connsiteX2" fmla="*/ 108144 w 243457"/>
                        <a:gd name="connsiteY2" fmla="*/ 530375 h 553707"/>
                        <a:gd name="connsiteX3" fmla="*/ 239398 w 243457"/>
                        <a:gd name="connsiteY3" fmla="*/ 539207 h 553707"/>
                        <a:gd name="connsiteX4" fmla="*/ 243457 w 243457"/>
                        <a:gd name="connsiteY4" fmla="*/ 870 h 553707"/>
                        <a:gd name="connsiteX5" fmla="*/ 129 w 243457"/>
                        <a:gd name="connsiteY5" fmla="*/ 0 h 553707"/>
                        <a:gd name="connsiteX0" fmla="*/ 129 w 243457"/>
                        <a:gd name="connsiteY0" fmla="*/ 0 h 552476"/>
                        <a:gd name="connsiteX1" fmla="*/ 813 w 243457"/>
                        <a:gd name="connsiteY1" fmla="*/ 546542 h 552476"/>
                        <a:gd name="connsiteX2" fmla="*/ 108144 w 243457"/>
                        <a:gd name="connsiteY2" fmla="*/ 530375 h 552476"/>
                        <a:gd name="connsiteX3" fmla="*/ 239398 w 243457"/>
                        <a:gd name="connsiteY3" fmla="*/ 539207 h 552476"/>
                        <a:gd name="connsiteX4" fmla="*/ 243457 w 243457"/>
                        <a:gd name="connsiteY4" fmla="*/ 870 h 552476"/>
                        <a:gd name="connsiteX5" fmla="*/ 129 w 243457"/>
                        <a:gd name="connsiteY5" fmla="*/ 0 h 552476"/>
                        <a:gd name="connsiteX0" fmla="*/ 129 w 243457"/>
                        <a:gd name="connsiteY0" fmla="*/ 601853 h 1154329"/>
                        <a:gd name="connsiteX1" fmla="*/ 813 w 243457"/>
                        <a:gd name="connsiteY1" fmla="*/ 1148395 h 1154329"/>
                        <a:gd name="connsiteX2" fmla="*/ 108144 w 243457"/>
                        <a:gd name="connsiteY2" fmla="*/ 1132228 h 1154329"/>
                        <a:gd name="connsiteX3" fmla="*/ 239398 w 243457"/>
                        <a:gd name="connsiteY3" fmla="*/ 1141060 h 1154329"/>
                        <a:gd name="connsiteX4" fmla="*/ 243457 w 243457"/>
                        <a:gd name="connsiteY4" fmla="*/ 0 h 1154329"/>
                        <a:gd name="connsiteX5" fmla="*/ 129 w 243457"/>
                        <a:gd name="connsiteY5" fmla="*/ 601853 h 1154329"/>
                        <a:gd name="connsiteX0" fmla="*/ 3190 w 242644"/>
                        <a:gd name="connsiteY0" fmla="*/ 0 h 1157581"/>
                        <a:gd name="connsiteX1" fmla="*/ 0 w 242644"/>
                        <a:gd name="connsiteY1" fmla="*/ 1151647 h 1157581"/>
                        <a:gd name="connsiteX2" fmla="*/ 107331 w 242644"/>
                        <a:gd name="connsiteY2" fmla="*/ 1135480 h 1157581"/>
                        <a:gd name="connsiteX3" fmla="*/ 238585 w 242644"/>
                        <a:gd name="connsiteY3" fmla="*/ 1144312 h 1157581"/>
                        <a:gd name="connsiteX4" fmla="*/ 242644 w 242644"/>
                        <a:gd name="connsiteY4" fmla="*/ 3252 h 1157581"/>
                        <a:gd name="connsiteX5" fmla="*/ 3190 w 242644"/>
                        <a:gd name="connsiteY5" fmla="*/ 0 h 1157581"/>
                        <a:gd name="connsiteX0" fmla="*/ 3190 w 242644"/>
                        <a:gd name="connsiteY0" fmla="*/ 321 h 1157902"/>
                        <a:gd name="connsiteX1" fmla="*/ 0 w 242644"/>
                        <a:gd name="connsiteY1" fmla="*/ 1151968 h 1157902"/>
                        <a:gd name="connsiteX2" fmla="*/ 107331 w 242644"/>
                        <a:gd name="connsiteY2" fmla="*/ 1135801 h 1157902"/>
                        <a:gd name="connsiteX3" fmla="*/ 238585 w 242644"/>
                        <a:gd name="connsiteY3" fmla="*/ 1144633 h 1157902"/>
                        <a:gd name="connsiteX4" fmla="*/ 242644 w 242644"/>
                        <a:gd name="connsiteY4" fmla="*/ 0 h 1157902"/>
                        <a:gd name="connsiteX5" fmla="*/ 3190 w 242644"/>
                        <a:gd name="connsiteY5" fmla="*/ 321 h 115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44" h="1157902">
                          <a:moveTo>
                            <a:pt x="3190" y="321"/>
                          </a:moveTo>
                          <a:cubicBezTo>
                            <a:pt x="2555" y="165126"/>
                            <a:pt x="635" y="987163"/>
                            <a:pt x="0" y="1151968"/>
                          </a:cubicBezTo>
                          <a:cubicBezTo>
                            <a:pt x="60817" y="1168060"/>
                            <a:pt x="69339" y="1147603"/>
                            <a:pt x="107331" y="1135801"/>
                          </a:cubicBezTo>
                          <a:cubicBezTo>
                            <a:pt x="134272" y="1127432"/>
                            <a:pt x="183124" y="1108575"/>
                            <a:pt x="238585" y="1144633"/>
                          </a:cubicBezTo>
                          <a:cubicBezTo>
                            <a:pt x="240860" y="984007"/>
                            <a:pt x="240369" y="160626"/>
                            <a:pt x="242644" y="0"/>
                          </a:cubicBezTo>
                          <a:lnTo>
                            <a:pt x="3190" y="321"/>
                          </a:lnTo>
                          <a:close/>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576010" y="3554339"/>
                      <a:ext cx="142026" cy="20960"/>
                    </a:xfrm>
                    <a:custGeom>
                      <a:avLst/>
                      <a:gdLst>
                        <a:gd name="connsiteX0" fmla="*/ 0 w 133066"/>
                        <a:gd name="connsiteY0" fmla="*/ 0 h 3412"/>
                        <a:gd name="connsiteX1" fmla="*/ 133066 w 133066"/>
                        <a:gd name="connsiteY1" fmla="*/ 3412 h 3412"/>
                        <a:gd name="connsiteX0" fmla="*/ 0 w 10000"/>
                        <a:gd name="connsiteY0" fmla="*/ 0 h 68945"/>
                        <a:gd name="connsiteX1" fmla="*/ 10000 w 10000"/>
                        <a:gd name="connsiteY1" fmla="*/ 10000 h 68945"/>
                        <a:gd name="connsiteX0" fmla="*/ 0 w 10000"/>
                        <a:gd name="connsiteY0" fmla="*/ 0 h 113752"/>
                        <a:gd name="connsiteX1" fmla="*/ 10000 w 10000"/>
                        <a:gd name="connsiteY1" fmla="*/ 10000 h 113752"/>
                        <a:gd name="connsiteX0" fmla="*/ 0 w 10000"/>
                        <a:gd name="connsiteY0" fmla="*/ 0 h 129277"/>
                        <a:gd name="connsiteX1" fmla="*/ 10000 w 10000"/>
                        <a:gd name="connsiteY1" fmla="*/ 10000 h 129277"/>
                      </a:gdLst>
                      <a:ahLst/>
                      <a:cxnLst>
                        <a:cxn ang="0">
                          <a:pos x="connsiteX0" y="connsiteY0"/>
                        </a:cxn>
                        <a:cxn ang="0">
                          <a:pos x="connsiteX1" y="connsiteY1"/>
                        </a:cxn>
                      </a:cxnLst>
                      <a:rect l="l" t="t" r="r" b="b"/>
                      <a:pathLst>
                        <a:path w="10000" h="129277">
                          <a:moveTo>
                            <a:pt x="0" y="0"/>
                          </a:moveTo>
                          <a:cubicBezTo>
                            <a:pt x="3589" y="153330"/>
                            <a:pt x="7436" y="186666"/>
                            <a:pt x="10000" y="10000"/>
                          </a:cubicBezTo>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Oval 40"/>
                  <p:cNvSpPr/>
                  <p:nvPr/>
                </p:nvSpPr>
                <p:spPr>
                  <a:xfrm>
                    <a:off x="2181166" y="1625401"/>
                    <a:ext cx="914400" cy="914400"/>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Oval 36"/>
                <p:cNvSpPr/>
                <p:nvPr/>
              </p:nvSpPr>
              <p:spPr>
                <a:xfrm>
                  <a:off x="1920448" y="2131060"/>
                  <a:ext cx="91440" cy="91440"/>
                </a:xfrm>
                <a:prstGeom prst="ellipse">
                  <a:avLst/>
                </a:prstGeom>
                <a:solidFill>
                  <a:srgbClr val="FFBFB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840261" y="2131060"/>
                  <a:ext cx="91440" cy="91440"/>
                </a:xfrm>
                <a:prstGeom prst="ellipse">
                  <a:avLst/>
                </a:prstGeom>
                <a:solidFill>
                  <a:srgbClr val="FFBFB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ounded Rectangle 34"/>
              <p:cNvSpPr/>
              <p:nvPr/>
            </p:nvSpPr>
            <p:spPr>
              <a:xfrm rot="19800000">
                <a:off x="6264883" y="2276379"/>
                <a:ext cx="352857" cy="131817"/>
              </a:xfrm>
              <a:prstGeom prst="roundRect">
                <a:avLst>
                  <a:gd name="adj" fmla="val 5000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3" name="TextBox 32"/>
                <p:cNvSpPr txBox="1"/>
                <p:nvPr/>
              </p:nvSpPr>
              <p:spPr>
                <a:xfrm>
                  <a:off x="6338724" y="1500586"/>
                  <a:ext cx="8698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30</m:t>
                            </m:r>
                          </m:e>
                          <m:sup>
                            <m:r>
                              <a:rPr lang="en-US" b="0" i="1" smtClean="0">
                                <a:latin typeface="Cambria Math" panose="02040503050406030204" pitchFamily="18" charset="0"/>
                              </a:rPr>
                              <m:t>𝑜</m:t>
                            </m:r>
                          </m:sup>
                        </m:sSup>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6338724" y="1500586"/>
                  <a:ext cx="869854" cy="276999"/>
                </a:xfrm>
                <a:prstGeom prst="rect">
                  <a:avLst/>
                </a:prstGeom>
                <a:blipFill>
                  <a:blip r:embed="rId5"/>
                  <a:stretch>
                    <a:fillRect l="-9155" t="-2174" r="-704" b="-32609"/>
                  </a:stretch>
                </a:blipFill>
              </p:spPr>
              <p:txBody>
                <a:bodyPr/>
                <a:lstStyle/>
                <a:p>
                  <a:r>
                    <a:rPr lang="en-US">
                      <a:noFill/>
                    </a:rPr>
                    <a:t> </a:t>
                  </a:r>
                </a:p>
              </p:txBody>
            </p:sp>
          </mc:Fallback>
        </mc:AlternateContent>
      </p:grpSp>
      <p:grpSp>
        <p:nvGrpSpPr>
          <p:cNvPr id="46" name="Group 45"/>
          <p:cNvGrpSpPr/>
          <p:nvPr/>
        </p:nvGrpSpPr>
        <p:grpSpPr>
          <a:xfrm>
            <a:off x="469131" y="4531995"/>
            <a:ext cx="2845750" cy="1289173"/>
            <a:chOff x="5230326" y="1500586"/>
            <a:chExt cx="2845750" cy="1289173"/>
          </a:xfrm>
        </p:grpSpPr>
        <p:grpSp>
          <p:nvGrpSpPr>
            <p:cNvPr id="47" name="Group 46"/>
            <p:cNvGrpSpPr/>
            <p:nvPr/>
          </p:nvGrpSpPr>
          <p:grpSpPr>
            <a:xfrm>
              <a:off x="5230326" y="1875359"/>
              <a:ext cx="2845750" cy="914400"/>
              <a:chOff x="5028164" y="1875359"/>
              <a:chExt cx="2845750" cy="914400"/>
            </a:xfrm>
          </p:grpSpPr>
          <p:grpSp>
            <p:nvGrpSpPr>
              <p:cNvPr id="49" name="Group 48"/>
              <p:cNvGrpSpPr/>
              <p:nvPr/>
            </p:nvGrpSpPr>
            <p:grpSpPr>
              <a:xfrm>
                <a:off x="5028164" y="1875359"/>
                <a:ext cx="2845750" cy="914400"/>
                <a:chOff x="1007567" y="1730934"/>
                <a:chExt cx="2845750" cy="914400"/>
              </a:xfrm>
            </p:grpSpPr>
            <p:grpSp>
              <p:nvGrpSpPr>
                <p:cNvPr id="51" name="Group 50"/>
                <p:cNvGrpSpPr/>
                <p:nvPr/>
              </p:nvGrpSpPr>
              <p:grpSpPr>
                <a:xfrm>
                  <a:off x="1007567" y="1730934"/>
                  <a:ext cx="2845750" cy="914400"/>
                  <a:chOff x="1222048" y="1625401"/>
                  <a:chExt cx="2845750" cy="914400"/>
                </a:xfrm>
              </p:grpSpPr>
              <p:grpSp>
                <p:nvGrpSpPr>
                  <p:cNvPr id="54" name="Group 53"/>
                  <p:cNvGrpSpPr/>
                  <p:nvPr/>
                </p:nvGrpSpPr>
                <p:grpSpPr>
                  <a:xfrm rot="16200000">
                    <a:off x="3330864" y="1591116"/>
                    <a:ext cx="506015" cy="967853"/>
                    <a:chOff x="1387390" y="2415255"/>
                    <a:chExt cx="330646" cy="1160044"/>
                  </a:xfrm>
                  <a:noFill/>
                </p:grpSpPr>
                <p:sp>
                  <p:nvSpPr>
                    <p:cNvPr id="59" name="Freeform 58"/>
                    <p:cNvSpPr/>
                    <p:nvPr/>
                  </p:nvSpPr>
                  <p:spPr>
                    <a:xfrm>
                      <a:off x="1387390" y="2415255"/>
                      <a:ext cx="329857" cy="1157902"/>
                    </a:xfrm>
                    <a:custGeom>
                      <a:avLst/>
                      <a:gdLst>
                        <a:gd name="connsiteX0" fmla="*/ 5316 w 239232"/>
                        <a:gd name="connsiteY0" fmla="*/ 47846 h 542260"/>
                        <a:gd name="connsiteX1" fmla="*/ 0 w 239232"/>
                        <a:gd name="connsiteY1" fmla="*/ 542260 h 542260"/>
                        <a:gd name="connsiteX2" fmla="*/ 111641 w 239232"/>
                        <a:gd name="connsiteY2" fmla="*/ 489097 h 542260"/>
                        <a:gd name="connsiteX3" fmla="*/ 239232 w 239232"/>
                        <a:gd name="connsiteY3" fmla="*/ 478465 h 542260"/>
                        <a:gd name="connsiteX4" fmla="*/ 239232 w 239232"/>
                        <a:gd name="connsiteY4" fmla="*/ 0 h 542260"/>
                        <a:gd name="connsiteX5" fmla="*/ 5316 w 239232"/>
                        <a:gd name="connsiteY5" fmla="*/ 47846 h 542260"/>
                        <a:gd name="connsiteX0" fmla="*/ 5316 w 239232"/>
                        <a:gd name="connsiteY0" fmla="*/ 47846 h 550035"/>
                        <a:gd name="connsiteX1" fmla="*/ 0 w 239232"/>
                        <a:gd name="connsiteY1" fmla="*/ 542260 h 550035"/>
                        <a:gd name="connsiteX2" fmla="*/ 111641 w 239232"/>
                        <a:gd name="connsiteY2" fmla="*/ 489097 h 550035"/>
                        <a:gd name="connsiteX3" fmla="*/ 239232 w 239232"/>
                        <a:gd name="connsiteY3" fmla="*/ 478465 h 550035"/>
                        <a:gd name="connsiteX4" fmla="*/ 239232 w 239232"/>
                        <a:gd name="connsiteY4" fmla="*/ 0 h 550035"/>
                        <a:gd name="connsiteX5" fmla="*/ 5316 w 239232"/>
                        <a:gd name="connsiteY5" fmla="*/ 47846 h 550035"/>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9828"/>
                        <a:gd name="connsiteX1" fmla="*/ 0 w 239232"/>
                        <a:gd name="connsiteY1" fmla="*/ 542260 h 569828"/>
                        <a:gd name="connsiteX2" fmla="*/ 111641 w 239232"/>
                        <a:gd name="connsiteY2" fmla="*/ 489097 h 569828"/>
                        <a:gd name="connsiteX3" fmla="*/ 239232 w 239232"/>
                        <a:gd name="connsiteY3" fmla="*/ 478465 h 569828"/>
                        <a:gd name="connsiteX4" fmla="*/ 239232 w 239232"/>
                        <a:gd name="connsiteY4" fmla="*/ 0 h 569828"/>
                        <a:gd name="connsiteX5" fmla="*/ 5316 w 239232"/>
                        <a:gd name="connsiteY5" fmla="*/ 47846 h 569828"/>
                        <a:gd name="connsiteX0" fmla="*/ 5316 w 239232"/>
                        <a:gd name="connsiteY0" fmla="*/ 47846 h 568771"/>
                        <a:gd name="connsiteX1" fmla="*/ 0 w 239232"/>
                        <a:gd name="connsiteY1" fmla="*/ 542260 h 568771"/>
                        <a:gd name="connsiteX2" fmla="*/ 111641 w 239232"/>
                        <a:gd name="connsiteY2" fmla="*/ 489097 h 568771"/>
                        <a:gd name="connsiteX3" fmla="*/ 239232 w 239232"/>
                        <a:gd name="connsiteY3" fmla="*/ 478465 h 568771"/>
                        <a:gd name="connsiteX4" fmla="*/ 239232 w 239232"/>
                        <a:gd name="connsiteY4" fmla="*/ 0 h 568771"/>
                        <a:gd name="connsiteX5" fmla="*/ 5316 w 239232"/>
                        <a:gd name="connsiteY5" fmla="*/ 47846 h 568771"/>
                        <a:gd name="connsiteX0" fmla="*/ 5316 w 239232"/>
                        <a:gd name="connsiteY0" fmla="*/ 47846 h 546759"/>
                        <a:gd name="connsiteX1" fmla="*/ 0 w 239232"/>
                        <a:gd name="connsiteY1" fmla="*/ 542260 h 546759"/>
                        <a:gd name="connsiteX2" fmla="*/ 111641 w 239232"/>
                        <a:gd name="connsiteY2" fmla="*/ 489097 h 546759"/>
                        <a:gd name="connsiteX3" fmla="*/ 239232 w 239232"/>
                        <a:gd name="connsiteY3" fmla="*/ 478465 h 546759"/>
                        <a:gd name="connsiteX4" fmla="*/ 239232 w 239232"/>
                        <a:gd name="connsiteY4" fmla="*/ 0 h 546759"/>
                        <a:gd name="connsiteX5" fmla="*/ 5316 w 239232"/>
                        <a:gd name="connsiteY5" fmla="*/ 47846 h 546759"/>
                        <a:gd name="connsiteX0" fmla="*/ 5316 w 256292"/>
                        <a:gd name="connsiteY0" fmla="*/ 47846 h 546759"/>
                        <a:gd name="connsiteX1" fmla="*/ 0 w 256292"/>
                        <a:gd name="connsiteY1" fmla="*/ 542260 h 546759"/>
                        <a:gd name="connsiteX2" fmla="*/ 111641 w 256292"/>
                        <a:gd name="connsiteY2" fmla="*/ 489097 h 546759"/>
                        <a:gd name="connsiteX3" fmla="*/ 239232 w 256292"/>
                        <a:gd name="connsiteY3" fmla="*/ 478465 h 546759"/>
                        <a:gd name="connsiteX4" fmla="*/ 256292 w 256292"/>
                        <a:gd name="connsiteY4" fmla="*/ 0 h 546759"/>
                        <a:gd name="connsiteX5" fmla="*/ 5316 w 256292"/>
                        <a:gd name="connsiteY5" fmla="*/ 47846 h 546759"/>
                        <a:gd name="connsiteX0" fmla="*/ 5316 w 249468"/>
                        <a:gd name="connsiteY0" fmla="*/ 51258 h 550171"/>
                        <a:gd name="connsiteX1" fmla="*/ 0 w 249468"/>
                        <a:gd name="connsiteY1" fmla="*/ 545672 h 550171"/>
                        <a:gd name="connsiteX2" fmla="*/ 111641 w 249468"/>
                        <a:gd name="connsiteY2" fmla="*/ 492509 h 550171"/>
                        <a:gd name="connsiteX3" fmla="*/ 239232 w 249468"/>
                        <a:gd name="connsiteY3" fmla="*/ 481877 h 550171"/>
                        <a:gd name="connsiteX4" fmla="*/ 249468 w 249468"/>
                        <a:gd name="connsiteY4" fmla="*/ 0 h 550171"/>
                        <a:gd name="connsiteX5" fmla="*/ 5316 w 249468"/>
                        <a:gd name="connsiteY5" fmla="*/ 51258 h 550171"/>
                        <a:gd name="connsiteX0" fmla="*/ 5316 w 246056"/>
                        <a:gd name="connsiteY0" fmla="*/ 51258 h 550171"/>
                        <a:gd name="connsiteX1" fmla="*/ 0 w 246056"/>
                        <a:gd name="connsiteY1" fmla="*/ 545672 h 550171"/>
                        <a:gd name="connsiteX2" fmla="*/ 111641 w 246056"/>
                        <a:gd name="connsiteY2" fmla="*/ 492509 h 550171"/>
                        <a:gd name="connsiteX3" fmla="*/ 239232 w 246056"/>
                        <a:gd name="connsiteY3" fmla="*/ 481877 h 550171"/>
                        <a:gd name="connsiteX4" fmla="*/ 246056 w 246056"/>
                        <a:gd name="connsiteY4" fmla="*/ 0 h 550171"/>
                        <a:gd name="connsiteX5" fmla="*/ 5316 w 246056"/>
                        <a:gd name="connsiteY5" fmla="*/ 51258 h 550171"/>
                        <a:gd name="connsiteX0" fmla="*/ 5316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5316 w 242644"/>
                        <a:gd name="connsiteY5" fmla="*/ 51258 h 550171"/>
                        <a:gd name="connsiteX0" fmla="*/ 1904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1904 w 242644"/>
                        <a:gd name="connsiteY5" fmla="*/ 51258 h 550171"/>
                        <a:gd name="connsiteX0" fmla="*/ 17 w 258000"/>
                        <a:gd name="connsiteY0" fmla="*/ 0 h 551043"/>
                        <a:gd name="connsiteX1" fmla="*/ 15356 w 258000"/>
                        <a:gd name="connsiteY1" fmla="*/ 546544 h 551043"/>
                        <a:gd name="connsiteX2" fmla="*/ 126997 w 258000"/>
                        <a:gd name="connsiteY2" fmla="*/ 493381 h 551043"/>
                        <a:gd name="connsiteX3" fmla="*/ 254588 w 258000"/>
                        <a:gd name="connsiteY3" fmla="*/ 482749 h 551043"/>
                        <a:gd name="connsiteX4" fmla="*/ 258000 w 258000"/>
                        <a:gd name="connsiteY4" fmla="*/ 872 h 551043"/>
                        <a:gd name="connsiteX5" fmla="*/ 17 w 258000"/>
                        <a:gd name="connsiteY5" fmla="*/ 0 h 551043"/>
                        <a:gd name="connsiteX0" fmla="*/ 17 w 258000"/>
                        <a:gd name="connsiteY0" fmla="*/ 0 h 549757"/>
                        <a:gd name="connsiteX1" fmla="*/ 15356 w 258000"/>
                        <a:gd name="connsiteY1" fmla="*/ 546544 h 549757"/>
                        <a:gd name="connsiteX2" fmla="*/ 126997 w 258000"/>
                        <a:gd name="connsiteY2" fmla="*/ 493381 h 549757"/>
                        <a:gd name="connsiteX3" fmla="*/ 250278 w 258000"/>
                        <a:gd name="connsiteY3" fmla="*/ 539924 h 549757"/>
                        <a:gd name="connsiteX4" fmla="*/ 258000 w 258000"/>
                        <a:gd name="connsiteY4" fmla="*/ 872 h 549757"/>
                        <a:gd name="connsiteX5" fmla="*/ 17 w 258000"/>
                        <a:gd name="connsiteY5" fmla="*/ 0 h 549757"/>
                        <a:gd name="connsiteX0" fmla="*/ 17 w 258000"/>
                        <a:gd name="connsiteY0" fmla="*/ 0 h 552276"/>
                        <a:gd name="connsiteX1" fmla="*/ 15356 w 258000"/>
                        <a:gd name="connsiteY1" fmla="*/ 546544 h 552276"/>
                        <a:gd name="connsiteX2" fmla="*/ 122687 w 258000"/>
                        <a:gd name="connsiteY2" fmla="*/ 530377 h 552276"/>
                        <a:gd name="connsiteX3" fmla="*/ 250278 w 258000"/>
                        <a:gd name="connsiteY3" fmla="*/ 539924 h 552276"/>
                        <a:gd name="connsiteX4" fmla="*/ 258000 w 258000"/>
                        <a:gd name="connsiteY4" fmla="*/ 872 h 552276"/>
                        <a:gd name="connsiteX5" fmla="*/ 17 w 258000"/>
                        <a:gd name="connsiteY5" fmla="*/ 0 h 552276"/>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39 w 248863"/>
                        <a:gd name="connsiteY0" fmla="*/ 0 h 553883"/>
                        <a:gd name="connsiteX1" fmla="*/ 6219 w 248863"/>
                        <a:gd name="connsiteY1" fmla="*/ 546543 h 553883"/>
                        <a:gd name="connsiteX2" fmla="*/ 113550 w 248863"/>
                        <a:gd name="connsiteY2" fmla="*/ 530376 h 553883"/>
                        <a:gd name="connsiteX3" fmla="*/ 241141 w 248863"/>
                        <a:gd name="connsiteY3" fmla="*/ 539923 h 553883"/>
                        <a:gd name="connsiteX4" fmla="*/ 248863 w 248863"/>
                        <a:gd name="connsiteY4" fmla="*/ 871 h 553883"/>
                        <a:gd name="connsiteX5" fmla="*/ 39 w 248863"/>
                        <a:gd name="connsiteY5" fmla="*/ 0 h 553883"/>
                        <a:gd name="connsiteX0" fmla="*/ 129 w 243457"/>
                        <a:gd name="connsiteY0" fmla="*/ 0 h 553882"/>
                        <a:gd name="connsiteX1" fmla="*/ 813 w 243457"/>
                        <a:gd name="connsiteY1" fmla="*/ 546542 h 553882"/>
                        <a:gd name="connsiteX2" fmla="*/ 108144 w 243457"/>
                        <a:gd name="connsiteY2" fmla="*/ 530375 h 553882"/>
                        <a:gd name="connsiteX3" fmla="*/ 235735 w 243457"/>
                        <a:gd name="connsiteY3" fmla="*/ 539922 h 553882"/>
                        <a:gd name="connsiteX4" fmla="*/ 243457 w 243457"/>
                        <a:gd name="connsiteY4" fmla="*/ 870 h 553882"/>
                        <a:gd name="connsiteX5" fmla="*/ 129 w 243457"/>
                        <a:gd name="connsiteY5" fmla="*/ 0 h 553882"/>
                        <a:gd name="connsiteX0" fmla="*/ 129 w 243457"/>
                        <a:gd name="connsiteY0" fmla="*/ 0 h 552274"/>
                        <a:gd name="connsiteX1" fmla="*/ 813 w 243457"/>
                        <a:gd name="connsiteY1" fmla="*/ 546542 h 552274"/>
                        <a:gd name="connsiteX2" fmla="*/ 108144 w 243457"/>
                        <a:gd name="connsiteY2" fmla="*/ 530375 h 552274"/>
                        <a:gd name="connsiteX3" fmla="*/ 239399 w 243457"/>
                        <a:gd name="connsiteY3" fmla="*/ 539922 h 552274"/>
                        <a:gd name="connsiteX4" fmla="*/ 243457 w 243457"/>
                        <a:gd name="connsiteY4" fmla="*/ 870 h 552274"/>
                        <a:gd name="connsiteX5" fmla="*/ 129 w 243457"/>
                        <a:gd name="connsiteY5" fmla="*/ 0 h 552274"/>
                        <a:gd name="connsiteX0" fmla="*/ 129 w 245419"/>
                        <a:gd name="connsiteY0" fmla="*/ 0 h 552287"/>
                        <a:gd name="connsiteX1" fmla="*/ 813 w 245419"/>
                        <a:gd name="connsiteY1" fmla="*/ 546542 h 552287"/>
                        <a:gd name="connsiteX2" fmla="*/ 108144 w 245419"/>
                        <a:gd name="connsiteY2" fmla="*/ 530375 h 552287"/>
                        <a:gd name="connsiteX3" fmla="*/ 244894 w 245419"/>
                        <a:gd name="connsiteY3" fmla="*/ 539207 h 552287"/>
                        <a:gd name="connsiteX4" fmla="*/ 243457 w 245419"/>
                        <a:gd name="connsiteY4" fmla="*/ 870 h 552287"/>
                        <a:gd name="connsiteX5" fmla="*/ 129 w 245419"/>
                        <a:gd name="connsiteY5" fmla="*/ 0 h 552287"/>
                        <a:gd name="connsiteX0" fmla="*/ 129 w 243457"/>
                        <a:gd name="connsiteY0" fmla="*/ 0 h 552287"/>
                        <a:gd name="connsiteX1" fmla="*/ 813 w 243457"/>
                        <a:gd name="connsiteY1" fmla="*/ 546542 h 552287"/>
                        <a:gd name="connsiteX2" fmla="*/ 108144 w 243457"/>
                        <a:gd name="connsiteY2" fmla="*/ 530375 h 552287"/>
                        <a:gd name="connsiteX3" fmla="*/ 239398 w 243457"/>
                        <a:gd name="connsiteY3" fmla="*/ 539207 h 552287"/>
                        <a:gd name="connsiteX4" fmla="*/ 243457 w 243457"/>
                        <a:gd name="connsiteY4" fmla="*/ 870 h 552287"/>
                        <a:gd name="connsiteX5" fmla="*/ 129 w 243457"/>
                        <a:gd name="connsiteY5" fmla="*/ 0 h 552287"/>
                        <a:gd name="connsiteX0" fmla="*/ 129 w 243457"/>
                        <a:gd name="connsiteY0" fmla="*/ 0 h 552948"/>
                        <a:gd name="connsiteX1" fmla="*/ 813 w 243457"/>
                        <a:gd name="connsiteY1" fmla="*/ 546542 h 552948"/>
                        <a:gd name="connsiteX2" fmla="*/ 108144 w 243457"/>
                        <a:gd name="connsiteY2" fmla="*/ 530375 h 552948"/>
                        <a:gd name="connsiteX3" fmla="*/ 239398 w 243457"/>
                        <a:gd name="connsiteY3" fmla="*/ 539207 h 552948"/>
                        <a:gd name="connsiteX4" fmla="*/ 243457 w 243457"/>
                        <a:gd name="connsiteY4" fmla="*/ 870 h 552948"/>
                        <a:gd name="connsiteX5" fmla="*/ 129 w 243457"/>
                        <a:gd name="connsiteY5" fmla="*/ 0 h 552948"/>
                        <a:gd name="connsiteX0" fmla="*/ 129 w 243457"/>
                        <a:gd name="connsiteY0" fmla="*/ 0 h 553707"/>
                        <a:gd name="connsiteX1" fmla="*/ 813 w 243457"/>
                        <a:gd name="connsiteY1" fmla="*/ 546542 h 553707"/>
                        <a:gd name="connsiteX2" fmla="*/ 108144 w 243457"/>
                        <a:gd name="connsiteY2" fmla="*/ 530375 h 553707"/>
                        <a:gd name="connsiteX3" fmla="*/ 239398 w 243457"/>
                        <a:gd name="connsiteY3" fmla="*/ 539207 h 553707"/>
                        <a:gd name="connsiteX4" fmla="*/ 243457 w 243457"/>
                        <a:gd name="connsiteY4" fmla="*/ 870 h 553707"/>
                        <a:gd name="connsiteX5" fmla="*/ 129 w 243457"/>
                        <a:gd name="connsiteY5" fmla="*/ 0 h 553707"/>
                        <a:gd name="connsiteX0" fmla="*/ 129 w 243457"/>
                        <a:gd name="connsiteY0" fmla="*/ 0 h 552476"/>
                        <a:gd name="connsiteX1" fmla="*/ 813 w 243457"/>
                        <a:gd name="connsiteY1" fmla="*/ 546542 h 552476"/>
                        <a:gd name="connsiteX2" fmla="*/ 108144 w 243457"/>
                        <a:gd name="connsiteY2" fmla="*/ 530375 h 552476"/>
                        <a:gd name="connsiteX3" fmla="*/ 239398 w 243457"/>
                        <a:gd name="connsiteY3" fmla="*/ 539207 h 552476"/>
                        <a:gd name="connsiteX4" fmla="*/ 243457 w 243457"/>
                        <a:gd name="connsiteY4" fmla="*/ 870 h 552476"/>
                        <a:gd name="connsiteX5" fmla="*/ 129 w 243457"/>
                        <a:gd name="connsiteY5" fmla="*/ 0 h 552476"/>
                        <a:gd name="connsiteX0" fmla="*/ 129 w 243457"/>
                        <a:gd name="connsiteY0" fmla="*/ 601853 h 1154329"/>
                        <a:gd name="connsiteX1" fmla="*/ 813 w 243457"/>
                        <a:gd name="connsiteY1" fmla="*/ 1148395 h 1154329"/>
                        <a:gd name="connsiteX2" fmla="*/ 108144 w 243457"/>
                        <a:gd name="connsiteY2" fmla="*/ 1132228 h 1154329"/>
                        <a:gd name="connsiteX3" fmla="*/ 239398 w 243457"/>
                        <a:gd name="connsiteY3" fmla="*/ 1141060 h 1154329"/>
                        <a:gd name="connsiteX4" fmla="*/ 243457 w 243457"/>
                        <a:gd name="connsiteY4" fmla="*/ 0 h 1154329"/>
                        <a:gd name="connsiteX5" fmla="*/ 129 w 243457"/>
                        <a:gd name="connsiteY5" fmla="*/ 601853 h 1154329"/>
                        <a:gd name="connsiteX0" fmla="*/ 3190 w 242644"/>
                        <a:gd name="connsiteY0" fmla="*/ 0 h 1157581"/>
                        <a:gd name="connsiteX1" fmla="*/ 0 w 242644"/>
                        <a:gd name="connsiteY1" fmla="*/ 1151647 h 1157581"/>
                        <a:gd name="connsiteX2" fmla="*/ 107331 w 242644"/>
                        <a:gd name="connsiteY2" fmla="*/ 1135480 h 1157581"/>
                        <a:gd name="connsiteX3" fmla="*/ 238585 w 242644"/>
                        <a:gd name="connsiteY3" fmla="*/ 1144312 h 1157581"/>
                        <a:gd name="connsiteX4" fmla="*/ 242644 w 242644"/>
                        <a:gd name="connsiteY4" fmla="*/ 3252 h 1157581"/>
                        <a:gd name="connsiteX5" fmla="*/ 3190 w 242644"/>
                        <a:gd name="connsiteY5" fmla="*/ 0 h 1157581"/>
                        <a:gd name="connsiteX0" fmla="*/ 3190 w 242644"/>
                        <a:gd name="connsiteY0" fmla="*/ 321 h 1157902"/>
                        <a:gd name="connsiteX1" fmla="*/ 0 w 242644"/>
                        <a:gd name="connsiteY1" fmla="*/ 1151968 h 1157902"/>
                        <a:gd name="connsiteX2" fmla="*/ 107331 w 242644"/>
                        <a:gd name="connsiteY2" fmla="*/ 1135801 h 1157902"/>
                        <a:gd name="connsiteX3" fmla="*/ 238585 w 242644"/>
                        <a:gd name="connsiteY3" fmla="*/ 1144633 h 1157902"/>
                        <a:gd name="connsiteX4" fmla="*/ 242644 w 242644"/>
                        <a:gd name="connsiteY4" fmla="*/ 0 h 1157902"/>
                        <a:gd name="connsiteX5" fmla="*/ 3190 w 242644"/>
                        <a:gd name="connsiteY5" fmla="*/ 321 h 115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44" h="1157902">
                          <a:moveTo>
                            <a:pt x="3190" y="321"/>
                          </a:moveTo>
                          <a:cubicBezTo>
                            <a:pt x="2555" y="165126"/>
                            <a:pt x="635" y="987163"/>
                            <a:pt x="0" y="1151968"/>
                          </a:cubicBezTo>
                          <a:cubicBezTo>
                            <a:pt x="60817" y="1168060"/>
                            <a:pt x="69339" y="1147603"/>
                            <a:pt x="107331" y="1135801"/>
                          </a:cubicBezTo>
                          <a:cubicBezTo>
                            <a:pt x="134272" y="1127432"/>
                            <a:pt x="183124" y="1108575"/>
                            <a:pt x="238585" y="1144633"/>
                          </a:cubicBezTo>
                          <a:cubicBezTo>
                            <a:pt x="240860" y="984007"/>
                            <a:pt x="240369" y="160626"/>
                            <a:pt x="242644" y="0"/>
                          </a:cubicBezTo>
                          <a:lnTo>
                            <a:pt x="3190" y="321"/>
                          </a:lnTo>
                          <a:close/>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1576010" y="3554339"/>
                      <a:ext cx="142026" cy="20960"/>
                    </a:xfrm>
                    <a:custGeom>
                      <a:avLst/>
                      <a:gdLst>
                        <a:gd name="connsiteX0" fmla="*/ 0 w 133066"/>
                        <a:gd name="connsiteY0" fmla="*/ 0 h 3412"/>
                        <a:gd name="connsiteX1" fmla="*/ 133066 w 133066"/>
                        <a:gd name="connsiteY1" fmla="*/ 3412 h 3412"/>
                        <a:gd name="connsiteX0" fmla="*/ 0 w 10000"/>
                        <a:gd name="connsiteY0" fmla="*/ 0 h 68945"/>
                        <a:gd name="connsiteX1" fmla="*/ 10000 w 10000"/>
                        <a:gd name="connsiteY1" fmla="*/ 10000 h 68945"/>
                        <a:gd name="connsiteX0" fmla="*/ 0 w 10000"/>
                        <a:gd name="connsiteY0" fmla="*/ 0 h 113752"/>
                        <a:gd name="connsiteX1" fmla="*/ 10000 w 10000"/>
                        <a:gd name="connsiteY1" fmla="*/ 10000 h 113752"/>
                        <a:gd name="connsiteX0" fmla="*/ 0 w 10000"/>
                        <a:gd name="connsiteY0" fmla="*/ 0 h 129277"/>
                        <a:gd name="connsiteX1" fmla="*/ 10000 w 10000"/>
                        <a:gd name="connsiteY1" fmla="*/ 10000 h 129277"/>
                      </a:gdLst>
                      <a:ahLst/>
                      <a:cxnLst>
                        <a:cxn ang="0">
                          <a:pos x="connsiteX0" y="connsiteY0"/>
                        </a:cxn>
                        <a:cxn ang="0">
                          <a:pos x="connsiteX1" y="connsiteY1"/>
                        </a:cxn>
                      </a:cxnLst>
                      <a:rect l="l" t="t" r="r" b="b"/>
                      <a:pathLst>
                        <a:path w="10000" h="129277">
                          <a:moveTo>
                            <a:pt x="0" y="0"/>
                          </a:moveTo>
                          <a:cubicBezTo>
                            <a:pt x="3589" y="153330"/>
                            <a:pt x="7436" y="186666"/>
                            <a:pt x="10000" y="10000"/>
                          </a:cubicBezTo>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rot="5400000">
                    <a:off x="1449203" y="1591003"/>
                    <a:ext cx="504808" cy="959118"/>
                    <a:chOff x="1390713" y="2415255"/>
                    <a:chExt cx="329857" cy="1160044"/>
                  </a:xfrm>
                  <a:noFill/>
                </p:grpSpPr>
                <p:sp>
                  <p:nvSpPr>
                    <p:cNvPr id="57" name="Freeform 56"/>
                    <p:cNvSpPr/>
                    <p:nvPr/>
                  </p:nvSpPr>
                  <p:spPr>
                    <a:xfrm>
                      <a:off x="1390713" y="2415255"/>
                      <a:ext cx="329857" cy="1157902"/>
                    </a:xfrm>
                    <a:custGeom>
                      <a:avLst/>
                      <a:gdLst>
                        <a:gd name="connsiteX0" fmla="*/ 5316 w 239232"/>
                        <a:gd name="connsiteY0" fmla="*/ 47846 h 542260"/>
                        <a:gd name="connsiteX1" fmla="*/ 0 w 239232"/>
                        <a:gd name="connsiteY1" fmla="*/ 542260 h 542260"/>
                        <a:gd name="connsiteX2" fmla="*/ 111641 w 239232"/>
                        <a:gd name="connsiteY2" fmla="*/ 489097 h 542260"/>
                        <a:gd name="connsiteX3" fmla="*/ 239232 w 239232"/>
                        <a:gd name="connsiteY3" fmla="*/ 478465 h 542260"/>
                        <a:gd name="connsiteX4" fmla="*/ 239232 w 239232"/>
                        <a:gd name="connsiteY4" fmla="*/ 0 h 542260"/>
                        <a:gd name="connsiteX5" fmla="*/ 5316 w 239232"/>
                        <a:gd name="connsiteY5" fmla="*/ 47846 h 542260"/>
                        <a:gd name="connsiteX0" fmla="*/ 5316 w 239232"/>
                        <a:gd name="connsiteY0" fmla="*/ 47846 h 550035"/>
                        <a:gd name="connsiteX1" fmla="*/ 0 w 239232"/>
                        <a:gd name="connsiteY1" fmla="*/ 542260 h 550035"/>
                        <a:gd name="connsiteX2" fmla="*/ 111641 w 239232"/>
                        <a:gd name="connsiteY2" fmla="*/ 489097 h 550035"/>
                        <a:gd name="connsiteX3" fmla="*/ 239232 w 239232"/>
                        <a:gd name="connsiteY3" fmla="*/ 478465 h 550035"/>
                        <a:gd name="connsiteX4" fmla="*/ 239232 w 239232"/>
                        <a:gd name="connsiteY4" fmla="*/ 0 h 550035"/>
                        <a:gd name="connsiteX5" fmla="*/ 5316 w 239232"/>
                        <a:gd name="connsiteY5" fmla="*/ 47846 h 550035"/>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5621"/>
                        <a:gd name="connsiteX1" fmla="*/ 0 w 239232"/>
                        <a:gd name="connsiteY1" fmla="*/ 542260 h 565621"/>
                        <a:gd name="connsiteX2" fmla="*/ 111641 w 239232"/>
                        <a:gd name="connsiteY2" fmla="*/ 489097 h 565621"/>
                        <a:gd name="connsiteX3" fmla="*/ 239232 w 239232"/>
                        <a:gd name="connsiteY3" fmla="*/ 478465 h 565621"/>
                        <a:gd name="connsiteX4" fmla="*/ 239232 w 239232"/>
                        <a:gd name="connsiteY4" fmla="*/ 0 h 565621"/>
                        <a:gd name="connsiteX5" fmla="*/ 5316 w 239232"/>
                        <a:gd name="connsiteY5" fmla="*/ 47846 h 565621"/>
                        <a:gd name="connsiteX0" fmla="*/ 5316 w 239232"/>
                        <a:gd name="connsiteY0" fmla="*/ 47846 h 569828"/>
                        <a:gd name="connsiteX1" fmla="*/ 0 w 239232"/>
                        <a:gd name="connsiteY1" fmla="*/ 542260 h 569828"/>
                        <a:gd name="connsiteX2" fmla="*/ 111641 w 239232"/>
                        <a:gd name="connsiteY2" fmla="*/ 489097 h 569828"/>
                        <a:gd name="connsiteX3" fmla="*/ 239232 w 239232"/>
                        <a:gd name="connsiteY3" fmla="*/ 478465 h 569828"/>
                        <a:gd name="connsiteX4" fmla="*/ 239232 w 239232"/>
                        <a:gd name="connsiteY4" fmla="*/ 0 h 569828"/>
                        <a:gd name="connsiteX5" fmla="*/ 5316 w 239232"/>
                        <a:gd name="connsiteY5" fmla="*/ 47846 h 569828"/>
                        <a:gd name="connsiteX0" fmla="*/ 5316 w 239232"/>
                        <a:gd name="connsiteY0" fmla="*/ 47846 h 568771"/>
                        <a:gd name="connsiteX1" fmla="*/ 0 w 239232"/>
                        <a:gd name="connsiteY1" fmla="*/ 542260 h 568771"/>
                        <a:gd name="connsiteX2" fmla="*/ 111641 w 239232"/>
                        <a:gd name="connsiteY2" fmla="*/ 489097 h 568771"/>
                        <a:gd name="connsiteX3" fmla="*/ 239232 w 239232"/>
                        <a:gd name="connsiteY3" fmla="*/ 478465 h 568771"/>
                        <a:gd name="connsiteX4" fmla="*/ 239232 w 239232"/>
                        <a:gd name="connsiteY4" fmla="*/ 0 h 568771"/>
                        <a:gd name="connsiteX5" fmla="*/ 5316 w 239232"/>
                        <a:gd name="connsiteY5" fmla="*/ 47846 h 568771"/>
                        <a:gd name="connsiteX0" fmla="*/ 5316 w 239232"/>
                        <a:gd name="connsiteY0" fmla="*/ 47846 h 546759"/>
                        <a:gd name="connsiteX1" fmla="*/ 0 w 239232"/>
                        <a:gd name="connsiteY1" fmla="*/ 542260 h 546759"/>
                        <a:gd name="connsiteX2" fmla="*/ 111641 w 239232"/>
                        <a:gd name="connsiteY2" fmla="*/ 489097 h 546759"/>
                        <a:gd name="connsiteX3" fmla="*/ 239232 w 239232"/>
                        <a:gd name="connsiteY3" fmla="*/ 478465 h 546759"/>
                        <a:gd name="connsiteX4" fmla="*/ 239232 w 239232"/>
                        <a:gd name="connsiteY4" fmla="*/ 0 h 546759"/>
                        <a:gd name="connsiteX5" fmla="*/ 5316 w 239232"/>
                        <a:gd name="connsiteY5" fmla="*/ 47846 h 546759"/>
                        <a:gd name="connsiteX0" fmla="*/ 5316 w 256292"/>
                        <a:gd name="connsiteY0" fmla="*/ 47846 h 546759"/>
                        <a:gd name="connsiteX1" fmla="*/ 0 w 256292"/>
                        <a:gd name="connsiteY1" fmla="*/ 542260 h 546759"/>
                        <a:gd name="connsiteX2" fmla="*/ 111641 w 256292"/>
                        <a:gd name="connsiteY2" fmla="*/ 489097 h 546759"/>
                        <a:gd name="connsiteX3" fmla="*/ 239232 w 256292"/>
                        <a:gd name="connsiteY3" fmla="*/ 478465 h 546759"/>
                        <a:gd name="connsiteX4" fmla="*/ 256292 w 256292"/>
                        <a:gd name="connsiteY4" fmla="*/ 0 h 546759"/>
                        <a:gd name="connsiteX5" fmla="*/ 5316 w 256292"/>
                        <a:gd name="connsiteY5" fmla="*/ 47846 h 546759"/>
                        <a:gd name="connsiteX0" fmla="*/ 5316 w 249468"/>
                        <a:gd name="connsiteY0" fmla="*/ 51258 h 550171"/>
                        <a:gd name="connsiteX1" fmla="*/ 0 w 249468"/>
                        <a:gd name="connsiteY1" fmla="*/ 545672 h 550171"/>
                        <a:gd name="connsiteX2" fmla="*/ 111641 w 249468"/>
                        <a:gd name="connsiteY2" fmla="*/ 492509 h 550171"/>
                        <a:gd name="connsiteX3" fmla="*/ 239232 w 249468"/>
                        <a:gd name="connsiteY3" fmla="*/ 481877 h 550171"/>
                        <a:gd name="connsiteX4" fmla="*/ 249468 w 249468"/>
                        <a:gd name="connsiteY4" fmla="*/ 0 h 550171"/>
                        <a:gd name="connsiteX5" fmla="*/ 5316 w 249468"/>
                        <a:gd name="connsiteY5" fmla="*/ 51258 h 550171"/>
                        <a:gd name="connsiteX0" fmla="*/ 5316 w 246056"/>
                        <a:gd name="connsiteY0" fmla="*/ 51258 h 550171"/>
                        <a:gd name="connsiteX1" fmla="*/ 0 w 246056"/>
                        <a:gd name="connsiteY1" fmla="*/ 545672 h 550171"/>
                        <a:gd name="connsiteX2" fmla="*/ 111641 w 246056"/>
                        <a:gd name="connsiteY2" fmla="*/ 492509 h 550171"/>
                        <a:gd name="connsiteX3" fmla="*/ 239232 w 246056"/>
                        <a:gd name="connsiteY3" fmla="*/ 481877 h 550171"/>
                        <a:gd name="connsiteX4" fmla="*/ 246056 w 246056"/>
                        <a:gd name="connsiteY4" fmla="*/ 0 h 550171"/>
                        <a:gd name="connsiteX5" fmla="*/ 5316 w 246056"/>
                        <a:gd name="connsiteY5" fmla="*/ 51258 h 550171"/>
                        <a:gd name="connsiteX0" fmla="*/ 5316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5316 w 242644"/>
                        <a:gd name="connsiteY5" fmla="*/ 51258 h 550171"/>
                        <a:gd name="connsiteX0" fmla="*/ 1904 w 242644"/>
                        <a:gd name="connsiteY0" fmla="*/ 51258 h 550171"/>
                        <a:gd name="connsiteX1" fmla="*/ 0 w 242644"/>
                        <a:gd name="connsiteY1" fmla="*/ 545672 h 550171"/>
                        <a:gd name="connsiteX2" fmla="*/ 111641 w 242644"/>
                        <a:gd name="connsiteY2" fmla="*/ 492509 h 550171"/>
                        <a:gd name="connsiteX3" fmla="*/ 239232 w 242644"/>
                        <a:gd name="connsiteY3" fmla="*/ 481877 h 550171"/>
                        <a:gd name="connsiteX4" fmla="*/ 242644 w 242644"/>
                        <a:gd name="connsiteY4" fmla="*/ 0 h 550171"/>
                        <a:gd name="connsiteX5" fmla="*/ 1904 w 242644"/>
                        <a:gd name="connsiteY5" fmla="*/ 51258 h 550171"/>
                        <a:gd name="connsiteX0" fmla="*/ 17 w 258000"/>
                        <a:gd name="connsiteY0" fmla="*/ 0 h 551043"/>
                        <a:gd name="connsiteX1" fmla="*/ 15356 w 258000"/>
                        <a:gd name="connsiteY1" fmla="*/ 546544 h 551043"/>
                        <a:gd name="connsiteX2" fmla="*/ 126997 w 258000"/>
                        <a:gd name="connsiteY2" fmla="*/ 493381 h 551043"/>
                        <a:gd name="connsiteX3" fmla="*/ 254588 w 258000"/>
                        <a:gd name="connsiteY3" fmla="*/ 482749 h 551043"/>
                        <a:gd name="connsiteX4" fmla="*/ 258000 w 258000"/>
                        <a:gd name="connsiteY4" fmla="*/ 872 h 551043"/>
                        <a:gd name="connsiteX5" fmla="*/ 17 w 258000"/>
                        <a:gd name="connsiteY5" fmla="*/ 0 h 551043"/>
                        <a:gd name="connsiteX0" fmla="*/ 17 w 258000"/>
                        <a:gd name="connsiteY0" fmla="*/ 0 h 549757"/>
                        <a:gd name="connsiteX1" fmla="*/ 15356 w 258000"/>
                        <a:gd name="connsiteY1" fmla="*/ 546544 h 549757"/>
                        <a:gd name="connsiteX2" fmla="*/ 126997 w 258000"/>
                        <a:gd name="connsiteY2" fmla="*/ 493381 h 549757"/>
                        <a:gd name="connsiteX3" fmla="*/ 250278 w 258000"/>
                        <a:gd name="connsiteY3" fmla="*/ 539924 h 549757"/>
                        <a:gd name="connsiteX4" fmla="*/ 258000 w 258000"/>
                        <a:gd name="connsiteY4" fmla="*/ 872 h 549757"/>
                        <a:gd name="connsiteX5" fmla="*/ 17 w 258000"/>
                        <a:gd name="connsiteY5" fmla="*/ 0 h 549757"/>
                        <a:gd name="connsiteX0" fmla="*/ 17 w 258000"/>
                        <a:gd name="connsiteY0" fmla="*/ 0 h 552276"/>
                        <a:gd name="connsiteX1" fmla="*/ 15356 w 258000"/>
                        <a:gd name="connsiteY1" fmla="*/ 546544 h 552276"/>
                        <a:gd name="connsiteX2" fmla="*/ 122687 w 258000"/>
                        <a:gd name="connsiteY2" fmla="*/ 530377 h 552276"/>
                        <a:gd name="connsiteX3" fmla="*/ 250278 w 258000"/>
                        <a:gd name="connsiteY3" fmla="*/ 539924 h 552276"/>
                        <a:gd name="connsiteX4" fmla="*/ 258000 w 258000"/>
                        <a:gd name="connsiteY4" fmla="*/ 872 h 552276"/>
                        <a:gd name="connsiteX5" fmla="*/ 17 w 258000"/>
                        <a:gd name="connsiteY5" fmla="*/ 0 h 552276"/>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17 w 258000"/>
                        <a:gd name="connsiteY0" fmla="*/ 0 h 553884"/>
                        <a:gd name="connsiteX1" fmla="*/ 15356 w 258000"/>
                        <a:gd name="connsiteY1" fmla="*/ 546544 h 553884"/>
                        <a:gd name="connsiteX2" fmla="*/ 122687 w 258000"/>
                        <a:gd name="connsiteY2" fmla="*/ 530377 h 553884"/>
                        <a:gd name="connsiteX3" fmla="*/ 250278 w 258000"/>
                        <a:gd name="connsiteY3" fmla="*/ 539924 h 553884"/>
                        <a:gd name="connsiteX4" fmla="*/ 258000 w 258000"/>
                        <a:gd name="connsiteY4" fmla="*/ 872 h 553884"/>
                        <a:gd name="connsiteX5" fmla="*/ 17 w 258000"/>
                        <a:gd name="connsiteY5" fmla="*/ 0 h 553884"/>
                        <a:gd name="connsiteX0" fmla="*/ 39 w 248863"/>
                        <a:gd name="connsiteY0" fmla="*/ 0 h 553883"/>
                        <a:gd name="connsiteX1" fmla="*/ 6219 w 248863"/>
                        <a:gd name="connsiteY1" fmla="*/ 546543 h 553883"/>
                        <a:gd name="connsiteX2" fmla="*/ 113550 w 248863"/>
                        <a:gd name="connsiteY2" fmla="*/ 530376 h 553883"/>
                        <a:gd name="connsiteX3" fmla="*/ 241141 w 248863"/>
                        <a:gd name="connsiteY3" fmla="*/ 539923 h 553883"/>
                        <a:gd name="connsiteX4" fmla="*/ 248863 w 248863"/>
                        <a:gd name="connsiteY4" fmla="*/ 871 h 553883"/>
                        <a:gd name="connsiteX5" fmla="*/ 39 w 248863"/>
                        <a:gd name="connsiteY5" fmla="*/ 0 h 553883"/>
                        <a:gd name="connsiteX0" fmla="*/ 129 w 243457"/>
                        <a:gd name="connsiteY0" fmla="*/ 0 h 553882"/>
                        <a:gd name="connsiteX1" fmla="*/ 813 w 243457"/>
                        <a:gd name="connsiteY1" fmla="*/ 546542 h 553882"/>
                        <a:gd name="connsiteX2" fmla="*/ 108144 w 243457"/>
                        <a:gd name="connsiteY2" fmla="*/ 530375 h 553882"/>
                        <a:gd name="connsiteX3" fmla="*/ 235735 w 243457"/>
                        <a:gd name="connsiteY3" fmla="*/ 539922 h 553882"/>
                        <a:gd name="connsiteX4" fmla="*/ 243457 w 243457"/>
                        <a:gd name="connsiteY4" fmla="*/ 870 h 553882"/>
                        <a:gd name="connsiteX5" fmla="*/ 129 w 243457"/>
                        <a:gd name="connsiteY5" fmla="*/ 0 h 553882"/>
                        <a:gd name="connsiteX0" fmla="*/ 129 w 243457"/>
                        <a:gd name="connsiteY0" fmla="*/ 0 h 552274"/>
                        <a:gd name="connsiteX1" fmla="*/ 813 w 243457"/>
                        <a:gd name="connsiteY1" fmla="*/ 546542 h 552274"/>
                        <a:gd name="connsiteX2" fmla="*/ 108144 w 243457"/>
                        <a:gd name="connsiteY2" fmla="*/ 530375 h 552274"/>
                        <a:gd name="connsiteX3" fmla="*/ 239399 w 243457"/>
                        <a:gd name="connsiteY3" fmla="*/ 539922 h 552274"/>
                        <a:gd name="connsiteX4" fmla="*/ 243457 w 243457"/>
                        <a:gd name="connsiteY4" fmla="*/ 870 h 552274"/>
                        <a:gd name="connsiteX5" fmla="*/ 129 w 243457"/>
                        <a:gd name="connsiteY5" fmla="*/ 0 h 552274"/>
                        <a:gd name="connsiteX0" fmla="*/ 129 w 245419"/>
                        <a:gd name="connsiteY0" fmla="*/ 0 h 552287"/>
                        <a:gd name="connsiteX1" fmla="*/ 813 w 245419"/>
                        <a:gd name="connsiteY1" fmla="*/ 546542 h 552287"/>
                        <a:gd name="connsiteX2" fmla="*/ 108144 w 245419"/>
                        <a:gd name="connsiteY2" fmla="*/ 530375 h 552287"/>
                        <a:gd name="connsiteX3" fmla="*/ 244894 w 245419"/>
                        <a:gd name="connsiteY3" fmla="*/ 539207 h 552287"/>
                        <a:gd name="connsiteX4" fmla="*/ 243457 w 245419"/>
                        <a:gd name="connsiteY4" fmla="*/ 870 h 552287"/>
                        <a:gd name="connsiteX5" fmla="*/ 129 w 245419"/>
                        <a:gd name="connsiteY5" fmla="*/ 0 h 552287"/>
                        <a:gd name="connsiteX0" fmla="*/ 129 w 243457"/>
                        <a:gd name="connsiteY0" fmla="*/ 0 h 552287"/>
                        <a:gd name="connsiteX1" fmla="*/ 813 w 243457"/>
                        <a:gd name="connsiteY1" fmla="*/ 546542 h 552287"/>
                        <a:gd name="connsiteX2" fmla="*/ 108144 w 243457"/>
                        <a:gd name="connsiteY2" fmla="*/ 530375 h 552287"/>
                        <a:gd name="connsiteX3" fmla="*/ 239398 w 243457"/>
                        <a:gd name="connsiteY3" fmla="*/ 539207 h 552287"/>
                        <a:gd name="connsiteX4" fmla="*/ 243457 w 243457"/>
                        <a:gd name="connsiteY4" fmla="*/ 870 h 552287"/>
                        <a:gd name="connsiteX5" fmla="*/ 129 w 243457"/>
                        <a:gd name="connsiteY5" fmla="*/ 0 h 552287"/>
                        <a:gd name="connsiteX0" fmla="*/ 129 w 243457"/>
                        <a:gd name="connsiteY0" fmla="*/ 0 h 552948"/>
                        <a:gd name="connsiteX1" fmla="*/ 813 w 243457"/>
                        <a:gd name="connsiteY1" fmla="*/ 546542 h 552948"/>
                        <a:gd name="connsiteX2" fmla="*/ 108144 w 243457"/>
                        <a:gd name="connsiteY2" fmla="*/ 530375 h 552948"/>
                        <a:gd name="connsiteX3" fmla="*/ 239398 w 243457"/>
                        <a:gd name="connsiteY3" fmla="*/ 539207 h 552948"/>
                        <a:gd name="connsiteX4" fmla="*/ 243457 w 243457"/>
                        <a:gd name="connsiteY4" fmla="*/ 870 h 552948"/>
                        <a:gd name="connsiteX5" fmla="*/ 129 w 243457"/>
                        <a:gd name="connsiteY5" fmla="*/ 0 h 552948"/>
                        <a:gd name="connsiteX0" fmla="*/ 129 w 243457"/>
                        <a:gd name="connsiteY0" fmla="*/ 0 h 553707"/>
                        <a:gd name="connsiteX1" fmla="*/ 813 w 243457"/>
                        <a:gd name="connsiteY1" fmla="*/ 546542 h 553707"/>
                        <a:gd name="connsiteX2" fmla="*/ 108144 w 243457"/>
                        <a:gd name="connsiteY2" fmla="*/ 530375 h 553707"/>
                        <a:gd name="connsiteX3" fmla="*/ 239398 w 243457"/>
                        <a:gd name="connsiteY3" fmla="*/ 539207 h 553707"/>
                        <a:gd name="connsiteX4" fmla="*/ 243457 w 243457"/>
                        <a:gd name="connsiteY4" fmla="*/ 870 h 553707"/>
                        <a:gd name="connsiteX5" fmla="*/ 129 w 243457"/>
                        <a:gd name="connsiteY5" fmla="*/ 0 h 553707"/>
                        <a:gd name="connsiteX0" fmla="*/ 129 w 243457"/>
                        <a:gd name="connsiteY0" fmla="*/ 0 h 552476"/>
                        <a:gd name="connsiteX1" fmla="*/ 813 w 243457"/>
                        <a:gd name="connsiteY1" fmla="*/ 546542 h 552476"/>
                        <a:gd name="connsiteX2" fmla="*/ 108144 w 243457"/>
                        <a:gd name="connsiteY2" fmla="*/ 530375 h 552476"/>
                        <a:gd name="connsiteX3" fmla="*/ 239398 w 243457"/>
                        <a:gd name="connsiteY3" fmla="*/ 539207 h 552476"/>
                        <a:gd name="connsiteX4" fmla="*/ 243457 w 243457"/>
                        <a:gd name="connsiteY4" fmla="*/ 870 h 552476"/>
                        <a:gd name="connsiteX5" fmla="*/ 129 w 243457"/>
                        <a:gd name="connsiteY5" fmla="*/ 0 h 552476"/>
                        <a:gd name="connsiteX0" fmla="*/ 129 w 243457"/>
                        <a:gd name="connsiteY0" fmla="*/ 601853 h 1154329"/>
                        <a:gd name="connsiteX1" fmla="*/ 813 w 243457"/>
                        <a:gd name="connsiteY1" fmla="*/ 1148395 h 1154329"/>
                        <a:gd name="connsiteX2" fmla="*/ 108144 w 243457"/>
                        <a:gd name="connsiteY2" fmla="*/ 1132228 h 1154329"/>
                        <a:gd name="connsiteX3" fmla="*/ 239398 w 243457"/>
                        <a:gd name="connsiteY3" fmla="*/ 1141060 h 1154329"/>
                        <a:gd name="connsiteX4" fmla="*/ 243457 w 243457"/>
                        <a:gd name="connsiteY4" fmla="*/ 0 h 1154329"/>
                        <a:gd name="connsiteX5" fmla="*/ 129 w 243457"/>
                        <a:gd name="connsiteY5" fmla="*/ 601853 h 1154329"/>
                        <a:gd name="connsiteX0" fmla="*/ 3190 w 242644"/>
                        <a:gd name="connsiteY0" fmla="*/ 0 h 1157581"/>
                        <a:gd name="connsiteX1" fmla="*/ 0 w 242644"/>
                        <a:gd name="connsiteY1" fmla="*/ 1151647 h 1157581"/>
                        <a:gd name="connsiteX2" fmla="*/ 107331 w 242644"/>
                        <a:gd name="connsiteY2" fmla="*/ 1135480 h 1157581"/>
                        <a:gd name="connsiteX3" fmla="*/ 238585 w 242644"/>
                        <a:gd name="connsiteY3" fmla="*/ 1144312 h 1157581"/>
                        <a:gd name="connsiteX4" fmla="*/ 242644 w 242644"/>
                        <a:gd name="connsiteY4" fmla="*/ 3252 h 1157581"/>
                        <a:gd name="connsiteX5" fmla="*/ 3190 w 242644"/>
                        <a:gd name="connsiteY5" fmla="*/ 0 h 1157581"/>
                        <a:gd name="connsiteX0" fmla="*/ 3190 w 242644"/>
                        <a:gd name="connsiteY0" fmla="*/ 321 h 1157902"/>
                        <a:gd name="connsiteX1" fmla="*/ 0 w 242644"/>
                        <a:gd name="connsiteY1" fmla="*/ 1151968 h 1157902"/>
                        <a:gd name="connsiteX2" fmla="*/ 107331 w 242644"/>
                        <a:gd name="connsiteY2" fmla="*/ 1135801 h 1157902"/>
                        <a:gd name="connsiteX3" fmla="*/ 238585 w 242644"/>
                        <a:gd name="connsiteY3" fmla="*/ 1144633 h 1157902"/>
                        <a:gd name="connsiteX4" fmla="*/ 242644 w 242644"/>
                        <a:gd name="connsiteY4" fmla="*/ 0 h 1157902"/>
                        <a:gd name="connsiteX5" fmla="*/ 3190 w 242644"/>
                        <a:gd name="connsiteY5" fmla="*/ 321 h 115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44" h="1157902">
                          <a:moveTo>
                            <a:pt x="3190" y="321"/>
                          </a:moveTo>
                          <a:cubicBezTo>
                            <a:pt x="2555" y="165126"/>
                            <a:pt x="635" y="987163"/>
                            <a:pt x="0" y="1151968"/>
                          </a:cubicBezTo>
                          <a:cubicBezTo>
                            <a:pt x="60817" y="1168060"/>
                            <a:pt x="69339" y="1147603"/>
                            <a:pt x="107331" y="1135801"/>
                          </a:cubicBezTo>
                          <a:cubicBezTo>
                            <a:pt x="134272" y="1127432"/>
                            <a:pt x="183124" y="1108575"/>
                            <a:pt x="238585" y="1144633"/>
                          </a:cubicBezTo>
                          <a:cubicBezTo>
                            <a:pt x="240860" y="984007"/>
                            <a:pt x="240369" y="160626"/>
                            <a:pt x="242644" y="0"/>
                          </a:cubicBezTo>
                          <a:lnTo>
                            <a:pt x="3190" y="321"/>
                          </a:lnTo>
                          <a:close/>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1576010" y="3554339"/>
                      <a:ext cx="142026" cy="20960"/>
                    </a:xfrm>
                    <a:custGeom>
                      <a:avLst/>
                      <a:gdLst>
                        <a:gd name="connsiteX0" fmla="*/ 0 w 133066"/>
                        <a:gd name="connsiteY0" fmla="*/ 0 h 3412"/>
                        <a:gd name="connsiteX1" fmla="*/ 133066 w 133066"/>
                        <a:gd name="connsiteY1" fmla="*/ 3412 h 3412"/>
                        <a:gd name="connsiteX0" fmla="*/ 0 w 10000"/>
                        <a:gd name="connsiteY0" fmla="*/ 0 h 68945"/>
                        <a:gd name="connsiteX1" fmla="*/ 10000 w 10000"/>
                        <a:gd name="connsiteY1" fmla="*/ 10000 h 68945"/>
                        <a:gd name="connsiteX0" fmla="*/ 0 w 10000"/>
                        <a:gd name="connsiteY0" fmla="*/ 0 h 113752"/>
                        <a:gd name="connsiteX1" fmla="*/ 10000 w 10000"/>
                        <a:gd name="connsiteY1" fmla="*/ 10000 h 113752"/>
                        <a:gd name="connsiteX0" fmla="*/ 0 w 10000"/>
                        <a:gd name="connsiteY0" fmla="*/ 0 h 129277"/>
                        <a:gd name="connsiteX1" fmla="*/ 10000 w 10000"/>
                        <a:gd name="connsiteY1" fmla="*/ 10000 h 129277"/>
                      </a:gdLst>
                      <a:ahLst/>
                      <a:cxnLst>
                        <a:cxn ang="0">
                          <a:pos x="connsiteX0" y="connsiteY0"/>
                        </a:cxn>
                        <a:cxn ang="0">
                          <a:pos x="connsiteX1" y="connsiteY1"/>
                        </a:cxn>
                      </a:cxnLst>
                      <a:rect l="l" t="t" r="r" b="b"/>
                      <a:pathLst>
                        <a:path w="10000" h="129277">
                          <a:moveTo>
                            <a:pt x="0" y="0"/>
                          </a:moveTo>
                          <a:cubicBezTo>
                            <a:pt x="3589" y="153330"/>
                            <a:pt x="7436" y="186666"/>
                            <a:pt x="10000" y="10000"/>
                          </a:cubicBezTo>
                        </a:path>
                      </a:pathLst>
                    </a:custGeom>
                    <a:grp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p:cNvSpPr/>
                  <p:nvPr/>
                </p:nvSpPr>
                <p:spPr>
                  <a:xfrm>
                    <a:off x="2181166" y="1625401"/>
                    <a:ext cx="914400" cy="914400"/>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p:cNvSpPr/>
                <p:nvPr/>
              </p:nvSpPr>
              <p:spPr>
                <a:xfrm>
                  <a:off x="1920448" y="2131060"/>
                  <a:ext cx="91440" cy="91440"/>
                </a:xfrm>
                <a:prstGeom prst="ellipse">
                  <a:avLst/>
                </a:prstGeom>
                <a:solidFill>
                  <a:srgbClr val="FFBFB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840261" y="2131060"/>
                  <a:ext cx="91440" cy="91440"/>
                </a:xfrm>
                <a:prstGeom prst="ellipse">
                  <a:avLst/>
                </a:prstGeom>
                <a:solidFill>
                  <a:srgbClr val="FFBFB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ounded Rectangle 49"/>
              <p:cNvSpPr/>
              <p:nvPr/>
            </p:nvSpPr>
            <p:spPr>
              <a:xfrm rot="19800000">
                <a:off x="6264883" y="2276379"/>
                <a:ext cx="352857" cy="131817"/>
              </a:xfrm>
              <a:prstGeom prst="roundRect">
                <a:avLst>
                  <a:gd name="adj" fmla="val 5000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8" name="TextBox 47"/>
                <p:cNvSpPr txBox="1"/>
                <p:nvPr/>
              </p:nvSpPr>
              <p:spPr>
                <a:xfrm>
                  <a:off x="6338724" y="1500586"/>
                  <a:ext cx="8698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45</m:t>
                            </m:r>
                          </m:e>
                          <m:sup>
                            <m:r>
                              <a:rPr lang="en-US" b="0" i="1" smtClean="0">
                                <a:latin typeface="Cambria Math" panose="02040503050406030204" pitchFamily="18" charset="0"/>
                              </a:rPr>
                              <m:t>𝑜</m:t>
                            </m:r>
                          </m:sup>
                        </m:sSup>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6338724" y="1500586"/>
                  <a:ext cx="869854" cy="276999"/>
                </a:xfrm>
                <a:prstGeom prst="rect">
                  <a:avLst/>
                </a:prstGeom>
                <a:blipFill>
                  <a:blip r:embed="rId6"/>
                  <a:stretch>
                    <a:fillRect l="-9155" t="-2174" r="-704" b="-32609"/>
                  </a:stretch>
                </a:blipFill>
              </p:spPr>
              <p:txBody>
                <a:bodyPr/>
                <a:lstStyle/>
                <a:p>
                  <a:r>
                    <a:rPr lang="en-US">
                      <a:noFill/>
                    </a:rPr>
                    <a:t> </a:t>
                  </a:r>
                </a:p>
              </p:txBody>
            </p:sp>
          </mc:Fallback>
        </mc:AlternateContent>
      </p:grpSp>
      <p:sp>
        <p:nvSpPr>
          <p:cNvPr id="5" name="TextBox 4"/>
          <p:cNvSpPr txBox="1"/>
          <p:nvPr/>
        </p:nvSpPr>
        <p:spPr>
          <a:xfrm>
            <a:off x="3541222" y="5609417"/>
            <a:ext cx="5526578" cy="369332"/>
          </a:xfrm>
          <a:prstGeom prst="rect">
            <a:avLst/>
          </a:prstGeom>
          <a:noFill/>
        </p:spPr>
        <p:txBody>
          <a:bodyPr wrap="none" rtlCol="0">
            <a:spAutoFit/>
          </a:bodyPr>
          <a:lstStyle/>
          <a:p>
            <a:r>
              <a:rPr lang="en-US" dirty="0" smtClean="0"/>
              <a:t>Note: normalize by quasi static fracture toughness values</a:t>
            </a:r>
            <a:endParaRPr lang="en-US" dirty="0"/>
          </a:p>
        </p:txBody>
      </p:sp>
    </p:spTree>
    <p:extLst>
      <p:ext uri="{BB962C8B-B14F-4D97-AF65-F5344CB8AC3E}">
        <p14:creationId xmlns:p14="http://schemas.microsoft.com/office/powerpoint/2010/main" val="9991815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2715679"/>
            <a:ext cx="4532355" cy="3894584"/>
            <a:chOff x="467272" y="2736977"/>
            <a:chExt cx="3385537" cy="3097254"/>
          </a:xfrm>
        </p:grpSpPr>
        <p:grpSp>
          <p:nvGrpSpPr>
            <p:cNvPr id="8" name="Group 7"/>
            <p:cNvGrpSpPr/>
            <p:nvPr/>
          </p:nvGrpSpPr>
          <p:grpSpPr>
            <a:xfrm>
              <a:off x="467272" y="2736977"/>
              <a:ext cx="3385537" cy="3097254"/>
              <a:chOff x="66580" y="2825392"/>
              <a:chExt cx="3385537" cy="3097254"/>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8217" t="28310" r="39479" b="10767"/>
              <a:stretch/>
            </p:blipFill>
            <p:spPr>
              <a:xfrm rot="21227320" flipH="1" flipV="1">
                <a:off x="387519" y="3202766"/>
                <a:ext cx="2681555" cy="2342508"/>
              </a:xfrm>
              <a:prstGeom prst="rect">
                <a:avLst/>
              </a:prstGeom>
            </p:spPr>
          </p:pic>
          <p:sp>
            <p:nvSpPr>
              <p:cNvPr id="7" name="Rectangle 6"/>
              <p:cNvSpPr/>
              <p:nvPr/>
            </p:nvSpPr>
            <p:spPr>
              <a:xfrm>
                <a:off x="152400" y="2825393"/>
                <a:ext cx="3299717" cy="554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1337" y="4926707"/>
                <a:ext cx="3299717" cy="995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16200000">
                <a:off x="1406510" y="3877038"/>
                <a:ext cx="3095276" cy="995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6200000">
                <a:off x="-1046872" y="3938844"/>
                <a:ext cx="3095276" cy="868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flipV="1">
              <a:off x="2054832" y="4397339"/>
              <a:ext cx="111988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065106" y="3523120"/>
              <a:ext cx="930046" cy="87421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Arc 16"/>
            <p:cNvSpPr/>
            <p:nvPr/>
          </p:nvSpPr>
          <p:spPr>
            <a:xfrm>
              <a:off x="1869767" y="3530964"/>
              <a:ext cx="914400" cy="1403591"/>
            </a:xfrm>
            <a:prstGeom prst="arc">
              <a:avLst>
                <a:gd name="adj1" fmla="val 18792114"/>
                <a:gd name="adj2" fmla="val 1161848"/>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2785992" y="3926538"/>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2785992" y="3926538"/>
                  <a:ext cx="189474" cy="276999"/>
                </a:xfrm>
                <a:prstGeom prst="rect">
                  <a:avLst/>
                </a:prstGeom>
                <a:blipFill>
                  <a:blip r:embed="rId3"/>
                  <a:stretch>
                    <a:fillRect l="-7143" r="-7143"/>
                  </a:stretch>
                </a:blipFill>
              </p:spPr>
              <p:txBody>
                <a:bodyPr/>
                <a:lstStyle/>
                <a:p>
                  <a:r>
                    <a:rPr lang="en-US">
                      <a:noFill/>
                    </a:rPr>
                    <a:t> </a:t>
                  </a:r>
                </a:p>
              </p:txBody>
            </p:sp>
          </mc:Fallback>
        </mc:AlternateContent>
      </p:grpSp>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47</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4"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925235" y="136518"/>
            <a:ext cx="3293530" cy="646331"/>
          </a:xfrm>
          <a:prstGeom prst="rect">
            <a:avLst/>
          </a:prstGeom>
          <a:noFill/>
        </p:spPr>
        <p:txBody>
          <a:bodyPr wrap="none" rtlCol="0">
            <a:spAutoFit/>
          </a:bodyPr>
          <a:lstStyle/>
          <a:p>
            <a:r>
              <a:rPr lang="en-US" sz="3600" dirty="0" smtClean="0">
                <a:solidFill>
                  <a:srgbClr val="C00000"/>
                </a:solidFill>
              </a:rPr>
              <a:t>Experiment Four</a:t>
            </a:r>
          </a:p>
        </p:txBody>
      </p:sp>
      <p:sp>
        <p:nvSpPr>
          <p:cNvPr id="3" name="Rectangle 2"/>
          <p:cNvSpPr/>
          <p:nvPr/>
        </p:nvSpPr>
        <p:spPr>
          <a:xfrm>
            <a:off x="1425469" y="909552"/>
            <a:ext cx="7457274" cy="646331"/>
          </a:xfrm>
          <a:prstGeom prst="rect">
            <a:avLst/>
          </a:prstGeom>
        </p:spPr>
        <p:txBody>
          <a:bodyPr wrap="square">
            <a:spAutoFit/>
          </a:bodyPr>
          <a:lstStyle/>
          <a:p>
            <a:r>
              <a:rPr lang="en-US" dirty="0"/>
              <a:t>3) Study the crack kinking angle as a function of mode </a:t>
            </a:r>
            <a:r>
              <a:rPr lang="en-US" dirty="0" err="1"/>
              <a:t>mixity</a:t>
            </a:r>
            <a:r>
              <a:rPr lang="en-US" dirty="0"/>
              <a:t> and determine the applicability of the maximum hoop stress criterion for crack initiation</a:t>
            </a:r>
          </a:p>
        </p:txBody>
      </p:sp>
      <p:sp>
        <p:nvSpPr>
          <p:cNvPr id="12" name="TextBox 11"/>
          <p:cNvSpPr txBox="1"/>
          <p:nvPr/>
        </p:nvSpPr>
        <p:spPr>
          <a:xfrm>
            <a:off x="786097" y="909552"/>
            <a:ext cx="689612" cy="369332"/>
          </a:xfrm>
          <a:prstGeom prst="rect">
            <a:avLst/>
          </a:prstGeom>
          <a:noFill/>
        </p:spPr>
        <p:txBody>
          <a:bodyPr wrap="none" rtlCol="0">
            <a:spAutoFit/>
          </a:bodyPr>
          <a:lstStyle/>
          <a:p>
            <a:r>
              <a:rPr lang="en-US" b="1" dirty="0" smtClean="0"/>
              <a:t>Goal:</a:t>
            </a:r>
            <a:endParaRPr lang="en-US" b="1" dirty="0"/>
          </a:p>
        </p:txBody>
      </p: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8154" y="2987198"/>
            <a:ext cx="48387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5" name="TextBox 14"/>
              <p:cNvSpPr txBox="1"/>
              <p:nvPr/>
            </p:nvSpPr>
            <p:spPr>
              <a:xfrm>
                <a:off x="1488784" y="1711709"/>
                <a:ext cx="6166432" cy="616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𝜃𝜃</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num>
                        <m:den>
                          <m:r>
                            <a:rPr lang="en-US" b="0" i="1" smtClean="0">
                              <a:latin typeface="Cambria Math" panose="02040503050406030204" pitchFamily="18" charset="0"/>
                            </a:rPr>
                            <m:t>4</m:t>
                          </m:r>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num>
                                <m:den>
                                  <m:r>
                                    <a:rPr lang="en-US" b="0" i="1" smtClean="0">
                                      <a:latin typeface="Cambria Math" panose="02040503050406030204" pitchFamily="18" charset="0"/>
                                    </a:rPr>
                                    <m:t>2</m:t>
                                  </m:r>
                                </m:den>
                              </m:f>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num>
                                <m:den>
                                  <m:r>
                                    <a:rPr lang="en-US" b="0" i="1" smtClean="0">
                                      <a:latin typeface="Cambria Math" panose="02040503050406030204" pitchFamily="18" charset="0"/>
                                    </a:rPr>
                                    <m:t>2</m:t>
                                  </m:r>
                                </m:den>
                              </m:f>
                            </m:e>
                          </m:func>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𝐼𝐼</m:t>
                              </m:r>
                            </m:sub>
                          </m:sSub>
                        </m:num>
                        <m:den>
                          <m:r>
                            <a:rPr lang="en-US" i="1">
                              <a:latin typeface="Cambria Math" panose="02040503050406030204" pitchFamily="18" charset="0"/>
                            </a:rPr>
                            <m:t>4</m:t>
                          </m:r>
                        </m:den>
                      </m:f>
                      <m:d>
                        <m:dPr>
                          <m:begChr m:val="["/>
                          <m:endChr m:val="]"/>
                          <m:ctrlPr>
                            <a:rPr lang="en-US" i="1">
                              <a:latin typeface="Cambria Math" panose="02040503050406030204" pitchFamily="18" charset="0"/>
                            </a:rPr>
                          </m:ctrlPr>
                        </m:dPr>
                        <m:e>
                          <m:r>
                            <a:rPr lang="en-US" i="1">
                              <a:latin typeface="Cambria Math" panose="02040503050406030204" pitchFamily="18" charset="0"/>
                            </a:rPr>
                            <m:t>3</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m:t>
                                      </m:r>
                                    </m:sup>
                                  </m:sSup>
                                </m:num>
                                <m:den>
                                  <m:r>
                                    <a:rPr lang="en-US" i="1">
                                      <a:latin typeface="Cambria Math" panose="02040503050406030204" pitchFamily="18" charset="0"/>
                                    </a:rPr>
                                    <m:t>2</m:t>
                                  </m:r>
                                </m:den>
                              </m:f>
                            </m:e>
                          </m:func>
                          <m:r>
                            <a:rPr lang="en-US" i="1">
                              <a:latin typeface="Cambria Math" panose="02040503050406030204" pitchFamily="18" charset="0"/>
                            </a:rPr>
                            <m:t>+3</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f>
                                <m:fPr>
                                  <m:ctrlPr>
                                    <a:rPr lang="en-US" i="1">
                                      <a:latin typeface="Cambria Math" panose="02040503050406030204" pitchFamily="18" charset="0"/>
                                    </a:rPr>
                                  </m:ctrlPr>
                                </m:fPr>
                                <m:num>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m:t>
                                      </m:r>
                                    </m:sup>
                                  </m:sSup>
                                </m:num>
                                <m:den>
                                  <m:r>
                                    <a:rPr lang="en-US" i="1">
                                      <a:latin typeface="Cambria Math" panose="02040503050406030204" pitchFamily="18" charset="0"/>
                                    </a:rPr>
                                    <m:t>2</m:t>
                                  </m:r>
                                </m:den>
                              </m:f>
                            </m:e>
                          </m:func>
                        </m:e>
                      </m:d>
                    </m:oMath>
                  </m:oMathPara>
                </a14:m>
                <a:endParaRPr lang="en-US" b="0" i="1" dirty="0" smtClean="0">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488784" y="1711709"/>
                <a:ext cx="6166432" cy="616387"/>
              </a:xfrm>
              <a:prstGeom prst="rect">
                <a:avLst/>
              </a:prstGeom>
              <a:blipFill>
                <a:blip r:embed="rId6"/>
                <a:stretch>
                  <a:fillRect/>
                </a:stretch>
              </a:blipFill>
            </p:spPr>
            <p:txBody>
              <a:bodyPr/>
              <a:lstStyle/>
              <a:p>
                <a:r>
                  <a:rPr lang="en-US">
                    <a:noFill/>
                  </a:rPr>
                  <a:t> </a:t>
                </a:r>
              </a:p>
            </p:txBody>
          </p:sp>
        </mc:Fallback>
      </mc:AlternateContent>
      <p:sp>
        <p:nvSpPr>
          <p:cNvPr id="23" name="TextBox 22"/>
          <p:cNvSpPr txBox="1"/>
          <p:nvPr/>
        </p:nvSpPr>
        <p:spPr>
          <a:xfrm>
            <a:off x="2474536" y="2426347"/>
            <a:ext cx="4345420" cy="369332"/>
          </a:xfrm>
          <a:prstGeom prst="rect">
            <a:avLst/>
          </a:prstGeom>
          <a:noFill/>
        </p:spPr>
        <p:txBody>
          <a:bodyPr wrap="none" rtlCol="0">
            <a:spAutoFit/>
          </a:bodyPr>
          <a:lstStyle/>
          <a:p>
            <a:r>
              <a:rPr lang="en-US" b="1" dirty="0" smtClean="0">
                <a:solidFill>
                  <a:srgbClr val="C00000"/>
                </a:solidFill>
              </a:rPr>
              <a:t>Hint:</a:t>
            </a:r>
            <a:r>
              <a:rPr lang="en-US" b="1" dirty="0" smtClean="0"/>
              <a:t> </a:t>
            </a:r>
            <a:r>
              <a:rPr lang="en-US" dirty="0" smtClean="0"/>
              <a:t>search for M.A. </a:t>
            </a:r>
            <a:r>
              <a:rPr lang="en-US" dirty="0" err="1" smtClean="0"/>
              <a:t>Meggiolaro</a:t>
            </a:r>
            <a:r>
              <a:rPr lang="en-US" dirty="0" smtClean="0"/>
              <a:t>, 2005 EFM </a:t>
            </a:r>
            <a:endParaRPr lang="en-US" dirty="0"/>
          </a:p>
        </p:txBody>
      </p:sp>
    </p:spTree>
    <p:extLst>
      <p:ext uri="{BB962C8B-B14F-4D97-AF65-F5344CB8AC3E}">
        <p14:creationId xmlns:p14="http://schemas.microsoft.com/office/powerpoint/2010/main" val="10416230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48</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925235" y="136518"/>
            <a:ext cx="3293530" cy="646331"/>
          </a:xfrm>
          <a:prstGeom prst="rect">
            <a:avLst/>
          </a:prstGeom>
          <a:noFill/>
        </p:spPr>
        <p:txBody>
          <a:bodyPr wrap="none" rtlCol="0">
            <a:spAutoFit/>
          </a:bodyPr>
          <a:lstStyle/>
          <a:p>
            <a:r>
              <a:rPr lang="en-US" sz="3600" dirty="0" smtClean="0">
                <a:solidFill>
                  <a:srgbClr val="C00000"/>
                </a:solidFill>
              </a:rPr>
              <a:t>Experiment Four</a:t>
            </a:r>
          </a:p>
        </p:txBody>
      </p:sp>
      <p:sp>
        <p:nvSpPr>
          <p:cNvPr id="4" name="TextBox 3"/>
          <p:cNvSpPr txBox="1"/>
          <p:nvPr/>
        </p:nvSpPr>
        <p:spPr>
          <a:xfrm>
            <a:off x="424543" y="938893"/>
            <a:ext cx="1279068" cy="369332"/>
          </a:xfrm>
          <a:prstGeom prst="rect">
            <a:avLst/>
          </a:prstGeom>
          <a:noFill/>
        </p:spPr>
        <p:txBody>
          <a:bodyPr wrap="none" rtlCol="0">
            <a:spAutoFit/>
          </a:bodyPr>
          <a:lstStyle/>
          <a:p>
            <a:r>
              <a:rPr lang="en-US" dirty="0" smtClean="0"/>
              <a:t>References:</a:t>
            </a:r>
            <a:endParaRPr lang="en-US" dirty="0"/>
          </a:p>
        </p:txBody>
      </p:sp>
      <p:sp>
        <p:nvSpPr>
          <p:cNvPr id="8" name="TextBox 7"/>
          <p:cNvSpPr txBox="1"/>
          <p:nvPr/>
        </p:nvSpPr>
        <p:spPr>
          <a:xfrm>
            <a:off x="832753" y="1328511"/>
            <a:ext cx="7903029" cy="923330"/>
          </a:xfrm>
          <a:prstGeom prst="rect">
            <a:avLst/>
          </a:prstGeom>
          <a:noFill/>
        </p:spPr>
        <p:txBody>
          <a:bodyPr wrap="square" rtlCol="0">
            <a:spAutoFit/>
          </a:bodyPr>
          <a:lstStyle/>
          <a:p>
            <a:r>
              <a:rPr lang="en-US" b="1" dirty="0" smtClean="0">
                <a:solidFill>
                  <a:srgbClr val="C00000"/>
                </a:solidFill>
              </a:rPr>
              <a:t>• Atkinson</a:t>
            </a:r>
            <a:r>
              <a:rPr lang="en-US" b="1" dirty="0">
                <a:solidFill>
                  <a:srgbClr val="C00000"/>
                </a:solidFill>
              </a:rPr>
              <a:t>, C., R. E. </a:t>
            </a:r>
            <a:r>
              <a:rPr lang="en-US" b="1" dirty="0" err="1">
                <a:solidFill>
                  <a:srgbClr val="C00000"/>
                </a:solidFill>
              </a:rPr>
              <a:t>Smelser</a:t>
            </a:r>
            <a:r>
              <a:rPr lang="en-US" b="1" dirty="0">
                <a:solidFill>
                  <a:srgbClr val="C00000"/>
                </a:solidFill>
              </a:rPr>
              <a:t>, and Jo Sanchez. "Combined mode fracture via the cracked Brazilian disk test." </a:t>
            </a:r>
            <a:r>
              <a:rPr lang="en-US" b="1" i="1" dirty="0">
                <a:solidFill>
                  <a:srgbClr val="C00000"/>
                </a:solidFill>
              </a:rPr>
              <a:t>International Journal of Fracture</a:t>
            </a:r>
            <a:r>
              <a:rPr lang="en-US" b="1" dirty="0">
                <a:solidFill>
                  <a:srgbClr val="C00000"/>
                </a:solidFill>
              </a:rPr>
              <a:t> 18.4 (1982): 279-291.</a:t>
            </a:r>
          </a:p>
        </p:txBody>
      </p:sp>
      <p:sp>
        <p:nvSpPr>
          <p:cNvPr id="10" name="Rectangle 9"/>
          <p:cNvSpPr/>
          <p:nvPr/>
        </p:nvSpPr>
        <p:spPr>
          <a:xfrm>
            <a:off x="832753" y="2264604"/>
            <a:ext cx="7729353" cy="923330"/>
          </a:xfrm>
          <a:prstGeom prst="rect">
            <a:avLst/>
          </a:prstGeom>
        </p:spPr>
        <p:txBody>
          <a:bodyPr wrap="square">
            <a:spAutoFit/>
          </a:bodyPr>
          <a:lstStyle/>
          <a:p>
            <a:r>
              <a:rPr lang="en-US" b="1" dirty="0">
                <a:solidFill>
                  <a:srgbClr val="C00000"/>
                </a:solidFill>
              </a:rPr>
              <a:t>• </a:t>
            </a:r>
            <a:r>
              <a:rPr lang="en-US" b="1" dirty="0" smtClean="0">
                <a:solidFill>
                  <a:srgbClr val="C00000"/>
                </a:solidFill>
              </a:rPr>
              <a:t>Shetty</a:t>
            </a:r>
            <a:r>
              <a:rPr lang="en-US" b="1" dirty="0">
                <a:solidFill>
                  <a:srgbClr val="C00000"/>
                </a:solidFill>
              </a:rPr>
              <a:t>, Dinesh K., Alan R. </a:t>
            </a:r>
            <a:r>
              <a:rPr lang="en-US" b="1" dirty="0" err="1">
                <a:solidFill>
                  <a:srgbClr val="C00000"/>
                </a:solidFill>
              </a:rPr>
              <a:t>Rosenfield</a:t>
            </a:r>
            <a:r>
              <a:rPr lang="en-US" b="1" dirty="0">
                <a:solidFill>
                  <a:srgbClr val="C00000"/>
                </a:solidFill>
              </a:rPr>
              <a:t>, and Winston H. Duckworth. "Mixed-mode fracture in biaxial stress state: application of the </a:t>
            </a:r>
            <a:r>
              <a:rPr lang="en-US" b="1" dirty="0" err="1">
                <a:solidFill>
                  <a:srgbClr val="C00000"/>
                </a:solidFill>
              </a:rPr>
              <a:t>diametral</a:t>
            </a:r>
            <a:r>
              <a:rPr lang="en-US" b="1" dirty="0">
                <a:solidFill>
                  <a:srgbClr val="C00000"/>
                </a:solidFill>
              </a:rPr>
              <a:t>-compression (Brazilian disk) test." </a:t>
            </a:r>
            <a:r>
              <a:rPr lang="en-US" b="1" i="1" dirty="0">
                <a:solidFill>
                  <a:srgbClr val="C00000"/>
                </a:solidFill>
              </a:rPr>
              <a:t>Engineering Fracture Mechanics</a:t>
            </a:r>
            <a:r>
              <a:rPr lang="en-US" b="1" dirty="0">
                <a:solidFill>
                  <a:srgbClr val="C00000"/>
                </a:solidFill>
              </a:rPr>
              <a:t> 26.6 (1987): 825-840.</a:t>
            </a:r>
          </a:p>
        </p:txBody>
      </p:sp>
      <p:sp>
        <p:nvSpPr>
          <p:cNvPr id="11" name="Rectangle 10"/>
          <p:cNvSpPr/>
          <p:nvPr/>
        </p:nvSpPr>
        <p:spPr>
          <a:xfrm>
            <a:off x="832753" y="3200697"/>
            <a:ext cx="7729353" cy="646331"/>
          </a:xfrm>
          <a:prstGeom prst="rect">
            <a:avLst/>
          </a:prstGeom>
        </p:spPr>
        <p:txBody>
          <a:bodyPr wrap="square">
            <a:spAutoFit/>
          </a:bodyPr>
          <a:lstStyle/>
          <a:p>
            <a:r>
              <a:rPr lang="en-US" dirty="0"/>
              <a:t>• </a:t>
            </a:r>
            <a:r>
              <a:rPr lang="en-US" dirty="0" smtClean="0">
                <a:solidFill>
                  <a:srgbClr val="222222"/>
                </a:solidFill>
              </a:rPr>
              <a:t>Nakano</a:t>
            </a:r>
            <a:r>
              <a:rPr lang="en-US" dirty="0">
                <a:solidFill>
                  <a:srgbClr val="222222"/>
                </a:solidFill>
              </a:rPr>
              <a:t>, M., et al. "Dynamic fracture initiation in brittle materials under combined mode I/II loading." </a:t>
            </a:r>
            <a:r>
              <a:rPr lang="en-US" i="1" dirty="0">
                <a:solidFill>
                  <a:srgbClr val="222222"/>
                </a:solidFill>
              </a:rPr>
              <a:t>Le Journal de Physique IV</a:t>
            </a:r>
            <a:r>
              <a:rPr lang="en-US" dirty="0">
                <a:solidFill>
                  <a:srgbClr val="222222"/>
                </a:solidFill>
              </a:rPr>
              <a:t> 4.C8 (1994): C8-695.</a:t>
            </a:r>
            <a:endParaRPr lang="en-US" dirty="0"/>
          </a:p>
        </p:txBody>
      </p:sp>
      <p:sp>
        <p:nvSpPr>
          <p:cNvPr id="13" name="TextBox 12"/>
          <p:cNvSpPr txBox="1"/>
          <p:nvPr/>
        </p:nvSpPr>
        <p:spPr>
          <a:xfrm>
            <a:off x="832753" y="3859791"/>
            <a:ext cx="7903031" cy="923330"/>
          </a:xfrm>
          <a:prstGeom prst="rect">
            <a:avLst/>
          </a:prstGeom>
          <a:noFill/>
        </p:spPr>
        <p:txBody>
          <a:bodyPr wrap="square" rtlCol="0">
            <a:spAutoFit/>
          </a:bodyPr>
          <a:lstStyle/>
          <a:p>
            <a:r>
              <a:rPr lang="en-US" dirty="0"/>
              <a:t>• </a:t>
            </a:r>
            <a:r>
              <a:rPr lang="en-US" dirty="0" smtClean="0"/>
              <a:t>Awaji</a:t>
            </a:r>
            <a:r>
              <a:rPr lang="en-US" dirty="0"/>
              <a:t>, Hideo, and </a:t>
            </a:r>
            <a:r>
              <a:rPr lang="en-US" dirty="0" err="1"/>
              <a:t>Sennosuke</a:t>
            </a:r>
            <a:r>
              <a:rPr lang="en-US" dirty="0"/>
              <a:t> Sato. "Combined mode fracture toughness measurement by the disk test." </a:t>
            </a:r>
            <a:r>
              <a:rPr lang="en-US" i="1" dirty="0"/>
              <a:t>Journal of Engineering Materials and Technology</a:t>
            </a:r>
            <a:r>
              <a:rPr lang="en-US" dirty="0"/>
              <a:t> 100.2 (1978): 175-182.</a:t>
            </a:r>
          </a:p>
        </p:txBody>
      </p:sp>
      <p:sp>
        <p:nvSpPr>
          <p:cNvPr id="15" name="Rectangle 14"/>
          <p:cNvSpPr/>
          <p:nvPr/>
        </p:nvSpPr>
        <p:spPr>
          <a:xfrm>
            <a:off x="832753" y="4795884"/>
            <a:ext cx="7729353" cy="646331"/>
          </a:xfrm>
          <a:prstGeom prst="rect">
            <a:avLst/>
          </a:prstGeom>
        </p:spPr>
        <p:txBody>
          <a:bodyPr wrap="square">
            <a:spAutoFit/>
          </a:bodyPr>
          <a:lstStyle/>
          <a:p>
            <a:r>
              <a:rPr lang="en-US" dirty="0"/>
              <a:t>• </a:t>
            </a:r>
            <a:r>
              <a:rPr lang="en-US" dirty="0" smtClean="0"/>
              <a:t> </a:t>
            </a:r>
            <a:r>
              <a:rPr lang="en-US" dirty="0" err="1" smtClean="0">
                <a:solidFill>
                  <a:srgbClr val="222222"/>
                </a:solidFill>
              </a:rPr>
              <a:t>Ryoji</a:t>
            </a:r>
            <a:r>
              <a:rPr lang="en-US" dirty="0" smtClean="0">
                <a:solidFill>
                  <a:srgbClr val="222222"/>
                </a:solidFill>
              </a:rPr>
              <a:t>, </a:t>
            </a:r>
            <a:r>
              <a:rPr lang="en-US" dirty="0" err="1" smtClean="0">
                <a:solidFill>
                  <a:srgbClr val="222222"/>
                </a:solidFill>
              </a:rPr>
              <a:t>Yuuki</a:t>
            </a:r>
            <a:r>
              <a:rPr lang="en-US" dirty="0" smtClean="0">
                <a:solidFill>
                  <a:srgbClr val="222222"/>
                </a:solidFill>
              </a:rPr>
              <a:t>, et al. "Mixed mode fracture criteria for an interface crack." </a:t>
            </a:r>
            <a:r>
              <a:rPr lang="en-US" i="1" dirty="0" smtClean="0">
                <a:solidFill>
                  <a:srgbClr val="222222"/>
                </a:solidFill>
              </a:rPr>
              <a:t>Engineering Fracture Mechanics</a:t>
            </a:r>
            <a:r>
              <a:rPr lang="en-US" dirty="0" smtClean="0">
                <a:solidFill>
                  <a:srgbClr val="222222"/>
                </a:solidFill>
              </a:rPr>
              <a:t> 47.3 (1994): 367-377.</a:t>
            </a:r>
            <a:endParaRPr lang="en-US" dirty="0"/>
          </a:p>
        </p:txBody>
      </p:sp>
      <p:sp>
        <p:nvSpPr>
          <p:cNvPr id="18" name="TextBox 17"/>
          <p:cNvSpPr txBox="1"/>
          <p:nvPr/>
        </p:nvSpPr>
        <p:spPr>
          <a:xfrm>
            <a:off x="832753" y="5454979"/>
            <a:ext cx="7729353" cy="923330"/>
          </a:xfrm>
          <a:prstGeom prst="rect">
            <a:avLst/>
          </a:prstGeom>
          <a:noFill/>
        </p:spPr>
        <p:txBody>
          <a:bodyPr wrap="square" rtlCol="0">
            <a:spAutoFit/>
          </a:bodyPr>
          <a:lstStyle/>
          <a:p>
            <a:r>
              <a:rPr lang="en-US" dirty="0"/>
              <a:t>• </a:t>
            </a:r>
            <a:r>
              <a:rPr lang="en-US" dirty="0" err="1" smtClean="0"/>
              <a:t>Jia</a:t>
            </a:r>
            <a:r>
              <a:rPr lang="en-US" dirty="0"/>
              <a:t>, Z., A. Castro-Montero, and S. P. Shah. "Observation of mixed mode fracture with center notched disk specimens." </a:t>
            </a:r>
            <a:r>
              <a:rPr lang="en-US" i="1" dirty="0"/>
              <a:t>Cement and Concrete research</a:t>
            </a:r>
            <a:r>
              <a:rPr lang="en-US" dirty="0"/>
              <a:t> 26.1 (1996): 125-137.</a:t>
            </a:r>
          </a:p>
        </p:txBody>
      </p:sp>
    </p:spTree>
    <p:extLst>
      <p:ext uri="{BB962C8B-B14F-4D97-AF65-F5344CB8AC3E}">
        <p14:creationId xmlns:p14="http://schemas.microsoft.com/office/powerpoint/2010/main" val="6175816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5</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3787170" y="136518"/>
            <a:ext cx="1569660" cy="646331"/>
          </a:xfrm>
          <a:prstGeom prst="rect">
            <a:avLst/>
          </a:prstGeom>
          <a:noFill/>
        </p:spPr>
        <p:txBody>
          <a:bodyPr wrap="none" rtlCol="0">
            <a:spAutoFit/>
          </a:bodyPr>
          <a:lstStyle/>
          <a:p>
            <a:r>
              <a:rPr lang="en-US" sz="3600" dirty="0" smtClean="0">
                <a:solidFill>
                  <a:srgbClr val="C00000"/>
                </a:solidFill>
              </a:rPr>
              <a:t>Outline</a:t>
            </a:r>
          </a:p>
        </p:txBody>
      </p:sp>
      <p:sp>
        <p:nvSpPr>
          <p:cNvPr id="3" name="TextBox 2"/>
          <p:cNvSpPr txBox="1"/>
          <p:nvPr/>
        </p:nvSpPr>
        <p:spPr>
          <a:xfrm>
            <a:off x="485775" y="983676"/>
            <a:ext cx="1375569" cy="369332"/>
          </a:xfrm>
          <a:prstGeom prst="rect">
            <a:avLst/>
          </a:prstGeom>
          <a:noFill/>
        </p:spPr>
        <p:txBody>
          <a:bodyPr wrap="none" rtlCol="0">
            <a:spAutoFit/>
          </a:bodyPr>
          <a:lstStyle/>
          <a:p>
            <a:r>
              <a:rPr lang="en-US" b="1" dirty="0" smtClean="0">
                <a:solidFill>
                  <a:srgbClr val="C00000"/>
                </a:solidFill>
              </a:rPr>
              <a:t>Introduction</a:t>
            </a:r>
            <a:endParaRPr lang="en-US" b="1" dirty="0">
              <a:solidFill>
                <a:srgbClr val="C00000"/>
              </a:solidFill>
            </a:endParaRPr>
          </a:p>
        </p:txBody>
      </p:sp>
      <p:sp>
        <p:nvSpPr>
          <p:cNvPr id="5" name="TextBox 4"/>
          <p:cNvSpPr txBox="1"/>
          <p:nvPr/>
        </p:nvSpPr>
        <p:spPr>
          <a:xfrm>
            <a:off x="485775" y="1545580"/>
            <a:ext cx="2259145" cy="923330"/>
          </a:xfrm>
          <a:prstGeom prst="rect">
            <a:avLst/>
          </a:prstGeom>
          <a:noFill/>
        </p:spPr>
        <p:txBody>
          <a:bodyPr wrap="none" rtlCol="0">
            <a:spAutoFit/>
          </a:bodyPr>
          <a:lstStyle/>
          <a:p>
            <a:r>
              <a:rPr lang="en-US" dirty="0" smtClean="0"/>
              <a:t>Stationary Cracks</a:t>
            </a:r>
          </a:p>
          <a:p>
            <a:r>
              <a:rPr lang="en-US" dirty="0"/>
              <a:t> </a:t>
            </a:r>
            <a:r>
              <a:rPr lang="en-US" dirty="0" smtClean="0"/>
              <a:t>   • Dynamic Loading</a:t>
            </a:r>
          </a:p>
          <a:p>
            <a:r>
              <a:rPr lang="en-US" dirty="0"/>
              <a:t> </a:t>
            </a:r>
            <a:r>
              <a:rPr lang="en-US" dirty="0" smtClean="0"/>
              <a:t>   • Initiation criterion</a:t>
            </a:r>
          </a:p>
        </p:txBody>
      </p:sp>
      <p:sp>
        <p:nvSpPr>
          <p:cNvPr id="20" name="TextBox 19"/>
          <p:cNvSpPr txBox="1"/>
          <p:nvPr/>
        </p:nvSpPr>
        <p:spPr>
          <a:xfrm>
            <a:off x="485775" y="2661482"/>
            <a:ext cx="3252365" cy="1754326"/>
          </a:xfrm>
          <a:prstGeom prst="rect">
            <a:avLst/>
          </a:prstGeom>
          <a:noFill/>
        </p:spPr>
        <p:txBody>
          <a:bodyPr wrap="none" rtlCol="0">
            <a:spAutoFit/>
          </a:bodyPr>
          <a:lstStyle/>
          <a:p>
            <a:r>
              <a:rPr lang="en-US" dirty="0" smtClean="0"/>
              <a:t>Growing Cracks – Mode I</a:t>
            </a:r>
          </a:p>
          <a:p>
            <a:r>
              <a:rPr lang="en-US" dirty="0"/>
              <a:t> </a:t>
            </a:r>
            <a:r>
              <a:rPr lang="en-US" dirty="0" smtClean="0"/>
              <a:t>   • Asymptotic fields</a:t>
            </a:r>
          </a:p>
          <a:p>
            <a:r>
              <a:rPr lang="en-US" dirty="0"/>
              <a:t> </a:t>
            </a:r>
            <a:r>
              <a:rPr lang="en-US" dirty="0" smtClean="0"/>
              <a:t>   • Crack tip equation of motion</a:t>
            </a:r>
          </a:p>
          <a:p>
            <a:r>
              <a:rPr lang="en-US" dirty="0"/>
              <a:t> </a:t>
            </a:r>
            <a:r>
              <a:rPr lang="en-US" dirty="0" smtClean="0"/>
              <a:t>   • Limiting speed</a:t>
            </a:r>
          </a:p>
          <a:p>
            <a:r>
              <a:rPr lang="en-US" dirty="0" smtClean="0"/>
              <a:t>    • Transient effects</a:t>
            </a:r>
          </a:p>
          <a:p>
            <a:r>
              <a:rPr lang="en-US" dirty="0" smtClean="0"/>
              <a:t>    • Crack arrest</a:t>
            </a:r>
            <a:endParaRPr lang="en-US" dirty="0"/>
          </a:p>
        </p:txBody>
      </p:sp>
      <p:sp>
        <p:nvSpPr>
          <p:cNvPr id="22" name="TextBox 21"/>
          <p:cNvSpPr txBox="1"/>
          <p:nvPr/>
        </p:nvSpPr>
        <p:spPr>
          <a:xfrm>
            <a:off x="485775" y="4608379"/>
            <a:ext cx="3163815" cy="1200329"/>
          </a:xfrm>
          <a:prstGeom prst="rect">
            <a:avLst/>
          </a:prstGeom>
          <a:noFill/>
        </p:spPr>
        <p:txBody>
          <a:bodyPr wrap="none" rtlCol="0">
            <a:spAutoFit/>
          </a:bodyPr>
          <a:lstStyle/>
          <a:p>
            <a:r>
              <a:rPr lang="en-US" dirty="0" smtClean="0"/>
              <a:t>Shear Cracks</a:t>
            </a:r>
          </a:p>
          <a:p>
            <a:r>
              <a:rPr lang="en-US" dirty="0"/>
              <a:t> </a:t>
            </a:r>
            <a:r>
              <a:rPr lang="en-US" dirty="0" smtClean="0"/>
              <a:t>   • Failure mode transition</a:t>
            </a:r>
          </a:p>
          <a:p>
            <a:r>
              <a:rPr lang="en-US" dirty="0"/>
              <a:t> </a:t>
            </a:r>
            <a:r>
              <a:rPr lang="en-US" dirty="0" smtClean="0"/>
              <a:t>   • Dynamic interfacial fracture</a:t>
            </a:r>
          </a:p>
          <a:p>
            <a:r>
              <a:rPr lang="en-US" dirty="0"/>
              <a:t> </a:t>
            </a:r>
            <a:r>
              <a:rPr lang="en-US" dirty="0" smtClean="0"/>
              <a:t>   • </a:t>
            </a:r>
            <a:r>
              <a:rPr lang="en-US" dirty="0" err="1" smtClean="0"/>
              <a:t>Intersonic</a:t>
            </a:r>
            <a:r>
              <a:rPr lang="en-US" dirty="0" smtClean="0"/>
              <a:t> crack growth</a:t>
            </a:r>
          </a:p>
        </p:txBody>
      </p:sp>
      <p:grpSp>
        <p:nvGrpSpPr>
          <p:cNvPr id="16" name="Group 15"/>
          <p:cNvGrpSpPr/>
          <p:nvPr/>
        </p:nvGrpSpPr>
        <p:grpSpPr>
          <a:xfrm>
            <a:off x="4814553" y="1735702"/>
            <a:ext cx="3304716" cy="2889611"/>
            <a:chOff x="174650" y="3541953"/>
            <a:chExt cx="3304716" cy="2889611"/>
          </a:xfrm>
        </p:grpSpPr>
        <p:grpSp>
          <p:nvGrpSpPr>
            <p:cNvPr id="17" name="Group 16"/>
            <p:cNvGrpSpPr/>
            <p:nvPr/>
          </p:nvGrpSpPr>
          <p:grpSpPr>
            <a:xfrm>
              <a:off x="174650" y="3541953"/>
              <a:ext cx="3084650" cy="2756049"/>
              <a:chOff x="342947" y="3541953"/>
              <a:chExt cx="3084650" cy="2756049"/>
            </a:xfrm>
          </p:grpSpPr>
          <p:sp>
            <p:nvSpPr>
              <p:cNvPr id="21" name="Freeform 20"/>
              <p:cNvSpPr/>
              <p:nvPr/>
            </p:nvSpPr>
            <p:spPr>
              <a:xfrm>
                <a:off x="1632456" y="3994189"/>
                <a:ext cx="1795141" cy="1694164"/>
              </a:xfrm>
              <a:custGeom>
                <a:avLst/>
                <a:gdLst>
                  <a:gd name="connsiteX0" fmla="*/ 0 w 1806361"/>
                  <a:gd name="connsiteY0" fmla="*/ 280491 h 1694164"/>
                  <a:gd name="connsiteX1" fmla="*/ 824643 w 1806361"/>
                  <a:gd name="connsiteY1" fmla="*/ 0 h 1694164"/>
                  <a:gd name="connsiteX2" fmla="*/ 1806361 w 1806361"/>
                  <a:gd name="connsiteY2" fmla="*/ 1256599 h 1694164"/>
                  <a:gd name="connsiteX3" fmla="*/ 925620 w 1806361"/>
                  <a:gd name="connsiteY3" fmla="*/ 1694164 h 1694164"/>
                  <a:gd name="connsiteX0" fmla="*/ 0 w 1806361"/>
                  <a:gd name="connsiteY0" fmla="*/ 280491 h 1694164"/>
                  <a:gd name="connsiteX1" fmla="*/ 824643 w 1806361"/>
                  <a:gd name="connsiteY1" fmla="*/ 0 h 1694164"/>
                  <a:gd name="connsiteX2" fmla="*/ 1806361 w 1806361"/>
                  <a:gd name="connsiteY2" fmla="*/ 1329526 h 1694164"/>
                  <a:gd name="connsiteX3" fmla="*/ 925620 w 1806361"/>
                  <a:gd name="connsiteY3" fmla="*/ 1694164 h 1694164"/>
                  <a:gd name="connsiteX0" fmla="*/ 0 w 1795141"/>
                  <a:gd name="connsiteY0" fmla="*/ 280491 h 1694164"/>
                  <a:gd name="connsiteX1" fmla="*/ 824643 w 1795141"/>
                  <a:gd name="connsiteY1" fmla="*/ 0 h 1694164"/>
                  <a:gd name="connsiteX2" fmla="*/ 1795141 w 1795141"/>
                  <a:gd name="connsiteY2" fmla="*/ 1402453 h 1694164"/>
                  <a:gd name="connsiteX3" fmla="*/ 925620 w 1795141"/>
                  <a:gd name="connsiteY3" fmla="*/ 1694164 h 1694164"/>
                </a:gdLst>
                <a:ahLst/>
                <a:cxnLst>
                  <a:cxn ang="0">
                    <a:pos x="connsiteX0" y="connsiteY0"/>
                  </a:cxn>
                  <a:cxn ang="0">
                    <a:pos x="connsiteX1" y="connsiteY1"/>
                  </a:cxn>
                  <a:cxn ang="0">
                    <a:pos x="connsiteX2" y="connsiteY2"/>
                  </a:cxn>
                  <a:cxn ang="0">
                    <a:pos x="connsiteX3" y="connsiteY3"/>
                  </a:cxn>
                </a:cxnLst>
                <a:rect l="l" t="t" r="r" b="b"/>
                <a:pathLst>
                  <a:path w="1795141" h="1694164">
                    <a:moveTo>
                      <a:pt x="0" y="280491"/>
                    </a:moveTo>
                    <a:lnTo>
                      <a:pt x="824643" y="0"/>
                    </a:lnTo>
                    <a:lnTo>
                      <a:pt x="1795141" y="1402453"/>
                    </a:lnTo>
                    <a:lnTo>
                      <a:pt x="925620" y="1694164"/>
                    </a:lnTo>
                  </a:path>
                </a:pathLst>
              </a:cu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456253" y="3541953"/>
                <a:ext cx="2685039" cy="2421861"/>
                <a:chOff x="549762" y="3227224"/>
                <a:chExt cx="2685039" cy="2421861"/>
              </a:xfrm>
            </p:grpSpPr>
            <p:sp>
              <p:nvSpPr>
                <p:cNvPr id="30" name="Freeform 29"/>
                <p:cNvSpPr/>
                <p:nvPr/>
              </p:nvSpPr>
              <p:spPr>
                <a:xfrm>
                  <a:off x="605860" y="3960530"/>
                  <a:ext cx="2064412" cy="1682945"/>
                </a:xfrm>
                <a:custGeom>
                  <a:avLst/>
                  <a:gdLst>
                    <a:gd name="connsiteX0" fmla="*/ 0 w 2064412"/>
                    <a:gd name="connsiteY0" fmla="*/ 241222 h 1682945"/>
                    <a:gd name="connsiteX1" fmla="*/ 1116353 w 2064412"/>
                    <a:gd name="connsiteY1" fmla="*/ 0 h 1682945"/>
                    <a:gd name="connsiteX2" fmla="*/ 2064412 w 2064412"/>
                    <a:gd name="connsiteY2" fmla="*/ 1413674 h 1682945"/>
                    <a:gd name="connsiteX3" fmla="*/ 998547 w 2064412"/>
                    <a:gd name="connsiteY3" fmla="*/ 1682945 h 1682945"/>
                    <a:gd name="connsiteX4" fmla="*/ 0 w 2064412"/>
                    <a:gd name="connsiteY4" fmla="*/ 241222 h 1682945"/>
                    <a:gd name="connsiteX0" fmla="*/ 0 w 2064412"/>
                    <a:gd name="connsiteY0" fmla="*/ 241222 h 1682945"/>
                    <a:gd name="connsiteX1" fmla="*/ 1116353 w 2064412"/>
                    <a:gd name="connsiteY1" fmla="*/ 0 h 1682945"/>
                    <a:gd name="connsiteX2" fmla="*/ 2064412 w 2064412"/>
                    <a:gd name="connsiteY2" fmla="*/ 1413674 h 1682945"/>
                    <a:gd name="connsiteX3" fmla="*/ 998547 w 2064412"/>
                    <a:gd name="connsiteY3" fmla="*/ 1682945 h 1682945"/>
                    <a:gd name="connsiteX4" fmla="*/ 0 w 2064412"/>
                    <a:gd name="connsiteY4" fmla="*/ 241222 h 1682945"/>
                    <a:gd name="connsiteX0" fmla="*/ 0 w 2064412"/>
                    <a:gd name="connsiteY0" fmla="*/ 241222 h 1682945"/>
                    <a:gd name="connsiteX1" fmla="*/ 1116353 w 2064412"/>
                    <a:gd name="connsiteY1" fmla="*/ 0 h 1682945"/>
                    <a:gd name="connsiteX2" fmla="*/ 2064412 w 2064412"/>
                    <a:gd name="connsiteY2" fmla="*/ 1413674 h 1682945"/>
                    <a:gd name="connsiteX3" fmla="*/ 998547 w 2064412"/>
                    <a:gd name="connsiteY3" fmla="*/ 1682945 h 1682945"/>
                    <a:gd name="connsiteX4" fmla="*/ 0 w 2064412"/>
                    <a:gd name="connsiteY4" fmla="*/ 241222 h 16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412" h="1682945">
                      <a:moveTo>
                        <a:pt x="0" y="241222"/>
                      </a:moveTo>
                      <a:lnTo>
                        <a:pt x="1116353" y="0"/>
                      </a:lnTo>
                      <a:cubicBezTo>
                        <a:pt x="1701644" y="347809"/>
                        <a:pt x="1944736" y="953669"/>
                        <a:pt x="2064412" y="1413674"/>
                      </a:cubicBezTo>
                      <a:lnTo>
                        <a:pt x="998547" y="1682945"/>
                      </a:lnTo>
                      <a:lnTo>
                        <a:pt x="0" y="241222"/>
                      </a:lnTo>
                      <a:close/>
                    </a:path>
                  </a:pathLst>
                </a:cu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549762" y="3960530"/>
                  <a:ext cx="2092461" cy="1503431"/>
                </a:xfrm>
                <a:custGeom>
                  <a:avLst/>
                  <a:gdLst>
                    <a:gd name="connsiteX0" fmla="*/ 0 w 2092461"/>
                    <a:gd name="connsiteY0" fmla="*/ 33659 h 1503431"/>
                    <a:gd name="connsiteX1" fmla="*/ 1138793 w 2092461"/>
                    <a:gd name="connsiteY1" fmla="*/ 0 h 1503431"/>
                    <a:gd name="connsiteX2" fmla="*/ 2092461 w 2092461"/>
                    <a:gd name="connsiteY2" fmla="*/ 1408064 h 1503431"/>
                    <a:gd name="connsiteX3" fmla="*/ 981718 w 2092461"/>
                    <a:gd name="connsiteY3" fmla="*/ 1503431 h 1503431"/>
                    <a:gd name="connsiteX4" fmla="*/ 0 w 2092461"/>
                    <a:gd name="connsiteY4" fmla="*/ 33659 h 1503431"/>
                    <a:gd name="connsiteX0" fmla="*/ 0 w 2092461"/>
                    <a:gd name="connsiteY0" fmla="*/ 33659 h 1503431"/>
                    <a:gd name="connsiteX1" fmla="*/ 1138793 w 2092461"/>
                    <a:gd name="connsiteY1" fmla="*/ 0 h 1503431"/>
                    <a:gd name="connsiteX2" fmla="*/ 2092461 w 2092461"/>
                    <a:gd name="connsiteY2" fmla="*/ 1408064 h 1503431"/>
                    <a:gd name="connsiteX3" fmla="*/ 981718 w 2092461"/>
                    <a:gd name="connsiteY3" fmla="*/ 1503431 h 1503431"/>
                    <a:gd name="connsiteX4" fmla="*/ 0 w 2092461"/>
                    <a:gd name="connsiteY4" fmla="*/ 33659 h 1503431"/>
                    <a:gd name="connsiteX0" fmla="*/ 0 w 2092461"/>
                    <a:gd name="connsiteY0" fmla="*/ 33659 h 1503431"/>
                    <a:gd name="connsiteX1" fmla="*/ 1138793 w 2092461"/>
                    <a:gd name="connsiteY1" fmla="*/ 0 h 1503431"/>
                    <a:gd name="connsiteX2" fmla="*/ 2092461 w 2092461"/>
                    <a:gd name="connsiteY2" fmla="*/ 1408064 h 1503431"/>
                    <a:gd name="connsiteX3" fmla="*/ 981718 w 2092461"/>
                    <a:gd name="connsiteY3" fmla="*/ 1503431 h 1503431"/>
                    <a:gd name="connsiteX4" fmla="*/ 0 w 2092461"/>
                    <a:gd name="connsiteY4" fmla="*/ 33659 h 150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461" h="1503431">
                      <a:moveTo>
                        <a:pt x="0" y="33659"/>
                      </a:moveTo>
                      <a:lnTo>
                        <a:pt x="1138793" y="0"/>
                      </a:lnTo>
                      <a:cubicBezTo>
                        <a:pt x="1815710" y="357159"/>
                        <a:pt x="2021404" y="1067734"/>
                        <a:pt x="2092461" y="1408064"/>
                      </a:cubicBezTo>
                      <a:lnTo>
                        <a:pt x="981718" y="1503431"/>
                      </a:lnTo>
                      <a:lnTo>
                        <a:pt x="0" y="33659"/>
                      </a:lnTo>
                      <a:close/>
                    </a:path>
                  </a:pathLst>
                </a:custGeom>
                <a:solidFill>
                  <a:schemeClr val="accent6">
                    <a:lumMod val="40000"/>
                    <a:lumOff val="60000"/>
                    <a:alpha val="7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49762" y="3954920"/>
                  <a:ext cx="2109291" cy="1520260"/>
                </a:xfrm>
                <a:custGeom>
                  <a:avLst/>
                  <a:gdLst>
                    <a:gd name="connsiteX0" fmla="*/ 0 w 2109291"/>
                    <a:gd name="connsiteY0" fmla="*/ 44879 h 1520260"/>
                    <a:gd name="connsiteX1" fmla="*/ 1144402 w 2109291"/>
                    <a:gd name="connsiteY1" fmla="*/ 0 h 1520260"/>
                    <a:gd name="connsiteX2" fmla="*/ 2109291 w 2109291"/>
                    <a:gd name="connsiteY2" fmla="*/ 1419284 h 1520260"/>
                    <a:gd name="connsiteX3" fmla="*/ 981718 w 2109291"/>
                    <a:gd name="connsiteY3" fmla="*/ 1520260 h 1520260"/>
                    <a:gd name="connsiteX0" fmla="*/ 0 w 2109291"/>
                    <a:gd name="connsiteY0" fmla="*/ 44879 h 1520260"/>
                    <a:gd name="connsiteX1" fmla="*/ 1144402 w 2109291"/>
                    <a:gd name="connsiteY1" fmla="*/ 0 h 1520260"/>
                    <a:gd name="connsiteX2" fmla="*/ 2109291 w 2109291"/>
                    <a:gd name="connsiteY2" fmla="*/ 1419284 h 1520260"/>
                    <a:gd name="connsiteX3" fmla="*/ 981718 w 2109291"/>
                    <a:gd name="connsiteY3" fmla="*/ 1520260 h 1520260"/>
                    <a:gd name="connsiteX0" fmla="*/ 0 w 2109291"/>
                    <a:gd name="connsiteY0" fmla="*/ 44879 h 1520260"/>
                    <a:gd name="connsiteX1" fmla="*/ 1144402 w 2109291"/>
                    <a:gd name="connsiteY1" fmla="*/ 0 h 1520260"/>
                    <a:gd name="connsiteX2" fmla="*/ 2109291 w 2109291"/>
                    <a:gd name="connsiteY2" fmla="*/ 1419284 h 1520260"/>
                    <a:gd name="connsiteX3" fmla="*/ 981718 w 2109291"/>
                    <a:gd name="connsiteY3" fmla="*/ 1520260 h 1520260"/>
                  </a:gdLst>
                  <a:ahLst/>
                  <a:cxnLst>
                    <a:cxn ang="0">
                      <a:pos x="connsiteX0" y="connsiteY0"/>
                    </a:cxn>
                    <a:cxn ang="0">
                      <a:pos x="connsiteX1" y="connsiteY1"/>
                    </a:cxn>
                    <a:cxn ang="0">
                      <a:pos x="connsiteX2" y="connsiteY2"/>
                    </a:cxn>
                    <a:cxn ang="0">
                      <a:pos x="connsiteX3" y="connsiteY3"/>
                    </a:cxn>
                  </a:cxnLst>
                  <a:rect l="l" t="t" r="r" b="b"/>
                  <a:pathLst>
                    <a:path w="2109291" h="1520260">
                      <a:moveTo>
                        <a:pt x="0" y="44879"/>
                      </a:moveTo>
                      <a:lnTo>
                        <a:pt x="1144402" y="0"/>
                      </a:lnTo>
                      <a:cubicBezTo>
                        <a:pt x="1763352" y="338460"/>
                        <a:pt x="2023274" y="996677"/>
                        <a:pt x="2109291" y="1419284"/>
                      </a:cubicBezTo>
                      <a:lnTo>
                        <a:pt x="981718" y="1520260"/>
                      </a:lnTo>
                    </a:path>
                  </a:pathLst>
                </a:cu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605860" y="3960530"/>
                  <a:ext cx="2058803" cy="1688555"/>
                </a:xfrm>
                <a:custGeom>
                  <a:avLst/>
                  <a:gdLst>
                    <a:gd name="connsiteX0" fmla="*/ 0 w 2058803"/>
                    <a:gd name="connsiteY0" fmla="*/ 246832 h 1688555"/>
                    <a:gd name="connsiteX1" fmla="*/ 1116353 w 2058803"/>
                    <a:gd name="connsiteY1" fmla="*/ 0 h 1688555"/>
                    <a:gd name="connsiteX2" fmla="*/ 2058803 w 2058803"/>
                    <a:gd name="connsiteY2" fmla="*/ 1413674 h 1688555"/>
                    <a:gd name="connsiteX3" fmla="*/ 987328 w 2058803"/>
                    <a:gd name="connsiteY3" fmla="*/ 1688555 h 1688555"/>
                    <a:gd name="connsiteX0" fmla="*/ 0 w 2058803"/>
                    <a:gd name="connsiteY0" fmla="*/ 246832 h 1688555"/>
                    <a:gd name="connsiteX1" fmla="*/ 1116353 w 2058803"/>
                    <a:gd name="connsiteY1" fmla="*/ 0 h 1688555"/>
                    <a:gd name="connsiteX2" fmla="*/ 2058803 w 2058803"/>
                    <a:gd name="connsiteY2" fmla="*/ 1413674 h 1688555"/>
                    <a:gd name="connsiteX3" fmla="*/ 987328 w 2058803"/>
                    <a:gd name="connsiteY3" fmla="*/ 1688555 h 1688555"/>
                    <a:gd name="connsiteX0" fmla="*/ 0 w 2058803"/>
                    <a:gd name="connsiteY0" fmla="*/ 246832 h 1688555"/>
                    <a:gd name="connsiteX1" fmla="*/ 1116353 w 2058803"/>
                    <a:gd name="connsiteY1" fmla="*/ 0 h 1688555"/>
                    <a:gd name="connsiteX2" fmla="*/ 2058803 w 2058803"/>
                    <a:gd name="connsiteY2" fmla="*/ 1413674 h 1688555"/>
                    <a:gd name="connsiteX3" fmla="*/ 987328 w 2058803"/>
                    <a:gd name="connsiteY3" fmla="*/ 1688555 h 1688555"/>
                  </a:gdLst>
                  <a:ahLst/>
                  <a:cxnLst>
                    <a:cxn ang="0">
                      <a:pos x="connsiteX0" y="connsiteY0"/>
                    </a:cxn>
                    <a:cxn ang="0">
                      <a:pos x="connsiteX1" y="connsiteY1"/>
                    </a:cxn>
                    <a:cxn ang="0">
                      <a:pos x="connsiteX2" y="connsiteY2"/>
                    </a:cxn>
                    <a:cxn ang="0">
                      <a:pos x="connsiteX3" y="connsiteY3"/>
                    </a:cxn>
                  </a:cxnLst>
                  <a:rect l="l" t="t" r="r" b="b"/>
                  <a:pathLst>
                    <a:path w="2058803" h="1688555">
                      <a:moveTo>
                        <a:pt x="0" y="246832"/>
                      </a:moveTo>
                      <a:lnTo>
                        <a:pt x="1116353" y="0"/>
                      </a:lnTo>
                      <a:cubicBezTo>
                        <a:pt x="1688554" y="319760"/>
                        <a:pt x="1974655" y="981717"/>
                        <a:pt x="2058803" y="1413674"/>
                      </a:cubicBezTo>
                      <a:lnTo>
                        <a:pt x="987328" y="1688555"/>
                      </a:ln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flipV="1">
                  <a:off x="2311243" y="3545407"/>
                  <a:ext cx="0" cy="953669"/>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311243" y="4233668"/>
                  <a:ext cx="634962" cy="265408"/>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311243" y="4499076"/>
                  <a:ext cx="390072" cy="521186"/>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2958700" y="397910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2958700" y="3979108"/>
                      <a:ext cx="276101" cy="276999"/>
                    </a:xfrm>
                    <a:prstGeom prst="rect">
                      <a:avLst/>
                    </a:prstGeom>
                    <a:blipFill>
                      <a:blip r:embed="rId7"/>
                      <a:stretch>
                        <a:fillRect l="-13333" r="-888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173192" y="3227224"/>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2173192" y="3227224"/>
                      <a:ext cx="281424" cy="276999"/>
                    </a:xfrm>
                    <a:prstGeom prst="rect">
                      <a:avLst/>
                    </a:prstGeom>
                    <a:blipFill>
                      <a:blip r:embed="rId8"/>
                      <a:stretch>
                        <a:fillRect l="-13043"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2781912" y="488282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781912" y="4882826"/>
                      <a:ext cx="281424" cy="276999"/>
                    </a:xfrm>
                    <a:prstGeom prst="rect">
                      <a:avLst/>
                    </a:prstGeom>
                    <a:blipFill>
                      <a:blip r:embed="rId9"/>
                      <a:stretch>
                        <a:fillRect l="-13043" r="-8696" b="-15556"/>
                      </a:stretch>
                    </a:blipFill>
                  </p:spPr>
                  <p:txBody>
                    <a:bodyPr/>
                    <a:lstStyle/>
                    <a:p>
                      <a:r>
                        <a:rPr lang="en-US">
                          <a:noFill/>
                        </a:rPr>
                        <a:t> </a:t>
                      </a:r>
                    </a:p>
                  </p:txBody>
                </p:sp>
              </mc:Fallback>
            </mc:AlternateContent>
            <p:cxnSp>
              <p:nvCxnSpPr>
                <p:cNvPr id="40" name="Straight Arrow Connector 39"/>
                <p:cNvCxnSpPr/>
                <p:nvPr/>
              </p:nvCxnSpPr>
              <p:spPr>
                <a:xfrm flipV="1">
                  <a:off x="2325268" y="3515519"/>
                  <a:ext cx="535737" cy="983557"/>
                </a:xfrm>
                <a:prstGeom prst="straightConnector1">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826368" y="3279808"/>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2826368" y="3279808"/>
                      <a:ext cx="166969" cy="276999"/>
                    </a:xfrm>
                    <a:prstGeom prst="rect">
                      <a:avLst/>
                    </a:prstGeom>
                    <a:blipFill>
                      <a:blip r:embed="rId10"/>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2633426" y="3956669"/>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2633426" y="3956669"/>
                      <a:ext cx="189474" cy="276999"/>
                    </a:xfrm>
                    <a:prstGeom prst="rect">
                      <a:avLst/>
                    </a:prstGeom>
                    <a:blipFill>
                      <a:blip r:embed="rId11"/>
                      <a:stretch>
                        <a:fillRect l="-32258" r="-22581" b="-6667"/>
                      </a:stretch>
                    </a:blipFill>
                  </p:spPr>
                  <p:txBody>
                    <a:bodyPr/>
                    <a:lstStyle/>
                    <a:p>
                      <a:r>
                        <a:rPr lang="en-US">
                          <a:noFill/>
                        </a:rPr>
                        <a:t> </a:t>
                      </a:r>
                    </a:p>
                  </p:txBody>
                </p:sp>
              </mc:Fallback>
            </mc:AlternateContent>
            <p:sp>
              <p:nvSpPr>
                <p:cNvPr id="43" name="Arc 42"/>
                <p:cNvSpPr/>
                <p:nvPr/>
              </p:nvSpPr>
              <p:spPr>
                <a:xfrm rot="1718624">
                  <a:off x="1760954" y="3942651"/>
                  <a:ext cx="914400" cy="914400"/>
                </a:xfrm>
                <a:prstGeom prst="arc">
                  <a:avLst>
                    <a:gd name="adj1" fmla="val 17359951"/>
                    <a:gd name="adj2" fmla="val 193072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TextBox 23"/>
              <p:cNvSpPr txBox="1"/>
              <p:nvPr/>
            </p:nvSpPr>
            <p:spPr>
              <a:xfrm>
                <a:off x="342947" y="5651671"/>
                <a:ext cx="700479" cy="646331"/>
              </a:xfrm>
              <a:prstGeom prst="rect">
                <a:avLst/>
              </a:prstGeom>
              <a:noFill/>
            </p:spPr>
            <p:txBody>
              <a:bodyPr wrap="square" rtlCol="0">
                <a:spAutoFit/>
              </a:bodyPr>
              <a:lstStyle/>
              <a:p>
                <a:r>
                  <a:rPr lang="en-US" dirty="0" smtClean="0"/>
                  <a:t>Crack faces</a:t>
                </a:r>
                <a:endParaRPr lang="en-US" dirty="0"/>
              </a:p>
            </p:txBody>
          </p:sp>
          <p:sp>
            <p:nvSpPr>
              <p:cNvPr id="25" name="TextBox 24"/>
              <p:cNvSpPr txBox="1"/>
              <p:nvPr/>
            </p:nvSpPr>
            <p:spPr>
              <a:xfrm>
                <a:off x="641471" y="3591766"/>
                <a:ext cx="1243838" cy="369332"/>
              </a:xfrm>
              <a:prstGeom prst="rect">
                <a:avLst/>
              </a:prstGeom>
              <a:noFill/>
            </p:spPr>
            <p:txBody>
              <a:bodyPr wrap="square" rtlCol="0">
                <a:spAutoFit/>
              </a:bodyPr>
              <a:lstStyle/>
              <a:p>
                <a:r>
                  <a:rPr lang="en-US" dirty="0" smtClean="0"/>
                  <a:t>Crack front</a:t>
                </a:r>
                <a:endParaRPr lang="en-US" dirty="0"/>
              </a:p>
            </p:txBody>
          </p:sp>
          <p:cxnSp>
            <p:nvCxnSpPr>
              <p:cNvPr id="26" name="Straight Arrow Connector 25"/>
              <p:cNvCxnSpPr/>
              <p:nvPr/>
            </p:nvCxnSpPr>
            <p:spPr>
              <a:xfrm>
                <a:off x="1510898" y="3923833"/>
                <a:ext cx="309550" cy="48606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936459" y="5176248"/>
                <a:ext cx="276371" cy="4754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3"/>
              </p:cNvCxnSpPr>
              <p:nvPr/>
            </p:nvCxnSpPr>
            <p:spPr>
              <a:xfrm flipV="1">
                <a:off x="1043426" y="5909603"/>
                <a:ext cx="642360" cy="6523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192743" y="4780052"/>
                <a:ext cx="64008" cy="640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2710841" y="5785233"/>
              <a:ext cx="768525" cy="646331"/>
            </a:xfrm>
            <a:prstGeom prst="rect">
              <a:avLst/>
            </a:prstGeom>
            <a:noFill/>
          </p:spPr>
          <p:txBody>
            <a:bodyPr wrap="square" rtlCol="0">
              <a:spAutoFit/>
            </a:bodyPr>
            <a:lstStyle/>
            <a:p>
              <a:r>
                <a:rPr lang="en-US" dirty="0" smtClean="0"/>
                <a:t>Crack plane</a:t>
              </a:r>
              <a:endParaRPr lang="en-US" dirty="0"/>
            </a:p>
          </p:txBody>
        </p:sp>
        <p:cxnSp>
          <p:nvCxnSpPr>
            <p:cNvPr id="19" name="Straight Arrow Connector 18"/>
            <p:cNvCxnSpPr>
              <a:stCxn id="18" idx="0"/>
            </p:cNvCxnSpPr>
            <p:nvPr/>
          </p:nvCxnSpPr>
          <p:spPr>
            <a:xfrm flipH="1" flipV="1">
              <a:off x="2997496" y="5334991"/>
              <a:ext cx="97608" cy="45024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81716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49</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400858" y="136518"/>
            <a:ext cx="8342284" cy="646331"/>
          </a:xfrm>
          <a:prstGeom prst="rect">
            <a:avLst/>
          </a:prstGeom>
          <a:noFill/>
        </p:spPr>
        <p:txBody>
          <a:bodyPr wrap="none" rtlCol="0">
            <a:spAutoFit/>
          </a:bodyPr>
          <a:lstStyle/>
          <a:p>
            <a:r>
              <a:rPr lang="en-US" sz="3600" dirty="0" smtClean="0">
                <a:solidFill>
                  <a:srgbClr val="C00000"/>
                </a:solidFill>
              </a:rPr>
              <a:t>Experimental Techniques - </a:t>
            </a:r>
            <a:r>
              <a:rPr lang="en-US" sz="3600" dirty="0" err="1" smtClean="0">
                <a:solidFill>
                  <a:srgbClr val="C00000"/>
                </a:solidFill>
              </a:rPr>
              <a:t>Thermoplasticity</a:t>
            </a:r>
            <a:endParaRPr lang="en-US" sz="3600" dirty="0" smtClean="0">
              <a:solidFill>
                <a:srgbClr val="C00000"/>
              </a:solidFill>
            </a:endParaRPr>
          </a:p>
        </p:txBody>
      </p:sp>
      <p:sp>
        <p:nvSpPr>
          <p:cNvPr id="3" name="TextBox 2"/>
          <p:cNvSpPr txBox="1"/>
          <p:nvPr/>
        </p:nvSpPr>
        <p:spPr>
          <a:xfrm>
            <a:off x="400859" y="698225"/>
            <a:ext cx="8342284" cy="646331"/>
          </a:xfrm>
          <a:prstGeom prst="rect">
            <a:avLst/>
          </a:prstGeom>
          <a:noFill/>
        </p:spPr>
        <p:txBody>
          <a:bodyPr wrap="square" rtlCol="0">
            <a:spAutoFit/>
          </a:bodyPr>
          <a:lstStyle/>
          <a:p>
            <a:r>
              <a:rPr lang="en-US" dirty="0" smtClean="0"/>
              <a:t>During deformation there is a competition between strain, strain rate hardening and thermal softening</a:t>
            </a:r>
            <a:endParaRPr lang="en-US" dirty="0"/>
          </a:p>
        </p:txBody>
      </p:sp>
      <p:grpSp>
        <p:nvGrpSpPr>
          <p:cNvPr id="27" name="Group 26"/>
          <p:cNvGrpSpPr/>
          <p:nvPr/>
        </p:nvGrpSpPr>
        <p:grpSpPr>
          <a:xfrm>
            <a:off x="970692" y="1399474"/>
            <a:ext cx="2316902" cy="1865663"/>
            <a:chOff x="1580292" y="1609024"/>
            <a:chExt cx="2316902" cy="1865663"/>
          </a:xfrm>
        </p:grpSpPr>
        <p:grpSp>
          <p:nvGrpSpPr>
            <p:cNvPr id="10" name="Group 9"/>
            <p:cNvGrpSpPr/>
            <p:nvPr/>
          </p:nvGrpSpPr>
          <p:grpSpPr>
            <a:xfrm>
              <a:off x="1580292" y="1962582"/>
              <a:ext cx="1857375" cy="1512105"/>
              <a:chOff x="638175" y="1749843"/>
              <a:chExt cx="1857375" cy="1512105"/>
            </a:xfrm>
          </p:grpSpPr>
          <p:cxnSp>
            <p:nvCxnSpPr>
              <p:cNvPr id="5" name="Straight Arrow Connector 4"/>
              <p:cNvCxnSpPr/>
              <p:nvPr/>
            </p:nvCxnSpPr>
            <p:spPr>
              <a:xfrm flipH="1" flipV="1">
                <a:off x="914400" y="1888343"/>
                <a:ext cx="0" cy="100012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914400" y="2888468"/>
                <a:ext cx="158115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38175" y="1749843"/>
                    <a:ext cx="1931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38175" y="1749843"/>
                    <a:ext cx="193193" cy="276999"/>
                  </a:xfrm>
                  <a:prstGeom prst="rect">
                    <a:avLst/>
                  </a:prstGeom>
                  <a:blipFill>
                    <a:blip r:embed="rId4"/>
                    <a:stretch>
                      <a:fillRect l="-1875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306081" y="2984949"/>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2306081" y="2984949"/>
                    <a:ext cx="166007" cy="276999"/>
                  </a:xfrm>
                  <a:prstGeom prst="rect">
                    <a:avLst/>
                  </a:prstGeom>
                  <a:blipFill>
                    <a:blip r:embed="rId5"/>
                    <a:stretch>
                      <a:fillRect l="-22222" t="-2174" r="-70370"/>
                    </a:stretch>
                  </a:blipFill>
                </p:spPr>
                <p:txBody>
                  <a:bodyPr/>
                  <a:lstStyle/>
                  <a:p>
                    <a:r>
                      <a:rPr lang="en-US">
                        <a:noFill/>
                      </a:rPr>
                      <a:t> </a:t>
                    </a:r>
                  </a:p>
                </p:txBody>
              </p:sp>
            </mc:Fallback>
          </mc:AlternateContent>
          <p:sp>
            <p:nvSpPr>
              <p:cNvPr id="9" name="Freeform 8"/>
              <p:cNvSpPr/>
              <p:nvPr/>
            </p:nvSpPr>
            <p:spPr>
              <a:xfrm>
                <a:off x="1019175" y="1876425"/>
                <a:ext cx="1276350" cy="838200"/>
              </a:xfrm>
              <a:custGeom>
                <a:avLst/>
                <a:gdLst>
                  <a:gd name="connsiteX0" fmla="*/ 0 w 1276350"/>
                  <a:gd name="connsiteY0" fmla="*/ 838200 h 838200"/>
                  <a:gd name="connsiteX1" fmla="*/ 1276350 w 1276350"/>
                  <a:gd name="connsiteY1" fmla="*/ 0 h 838200"/>
                  <a:gd name="connsiteX0" fmla="*/ 0 w 1276350"/>
                  <a:gd name="connsiteY0" fmla="*/ 838200 h 838200"/>
                  <a:gd name="connsiteX1" fmla="*/ 1276350 w 1276350"/>
                  <a:gd name="connsiteY1" fmla="*/ 0 h 838200"/>
                  <a:gd name="connsiteX0" fmla="*/ 0 w 1276350"/>
                  <a:gd name="connsiteY0" fmla="*/ 838200 h 838200"/>
                  <a:gd name="connsiteX1" fmla="*/ 1276350 w 1276350"/>
                  <a:gd name="connsiteY1" fmla="*/ 0 h 838200"/>
                  <a:gd name="connsiteX0" fmla="*/ 0 w 1276350"/>
                  <a:gd name="connsiteY0" fmla="*/ 838200 h 838200"/>
                  <a:gd name="connsiteX1" fmla="*/ 1276350 w 1276350"/>
                  <a:gd name="connsiteY1" fmla="*/ 0 h 838200"/>
                </a:gdLst>
                <a:ahLst/>
                <a:cxnLst>
                  <a:cxn ang="0">
                    <a:pos x="connsiteX0" y="connsiteY0"/>
                  </a:cxn>
                  <a:cxn ang="0">
                    <a:pos x="connsiteX1" y="connsiteY1"/>
                  </a:cxn>
                </a:cxnLst>
                <a:rect l="l" t="t" r="r" b="b"/>
                <a:pathLst>
                  <a:path w="1276350" h="838200">
                    <a:moveTo>
                      <a:pt x="0" y="838200"/>
                    </a:moveTo>
                    <a:cubicBezTo>
                      <a:pt x="730250" y="787400"/>
                      <a:pt x="1184275" y="612775"/>
                      <a:pt x="1276350"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1737244" y="1609024"/>
              <a:ext cx="2159950" cy="369332"/>
            </a:xfrm>
            <a:prstGeom prst="rect">
              <a:avLst/>
            </a:prstGeom>
            <a:noFill/>
          </p:spPr>
          <p:txBody>
            <a:bodyPr wrap="none" rtlCol="0">
              <a:spAutoFit/>
            </a:bodyPr>
            <a:lstStyle/>
            <a:p>
              <a:r>
                <a:rPr lang="en-US" dirty="0" smtClean="0"/>
                <a:t>Strain rate hardening</a:t>
              </a:r>
              <a:endParaRPr lang="en-US" dirty="0"/>
            </a:p>
          </p:txBody>
        </p:sp>
      </p:grpSp>
      <p:grpSp>
        <p:nvGrpSpPr>
          <p:cNvPr id="28" name="Group 27"/>
          <p:cNvGrpSpPr/>
          <p:nvPr/>
        </p:nvGrpSpPr>
        <p:grpSpPr>
          <a:xfrm>
            <a:off x="5948995" y="1399474"/>
            <a:ext cx="2032517" cy="1865663"/>
            <a:chOff x="5653720" y="1609024"/>
            <a:chExt cx="2032517" cy="1865663"/>
          </a:xfrm>
        </p:grpSpPr>
        <p:grpSp>
          <p:nvGrpSpPr>
            <p:cNvPr id="12" name="Group 11"/>
            <p:cNvGrpSpPr/>
            <p:nvPr/>
          </p:nvGrpSpPr>
          <p:grpSpPr>
            <a:xfrm>
              <a:off x="5653720" y="1962582"/>
              <a:ext cx="1863729" cy="1512105"/>
              <a:chOff x="3779220" y="1876425"/>
              <a:chExt cx="1863729" cy="1512105"/>
            </a:xfrm>
          </p:grpSpPr>
          <p:grpSp>
            <p:nvGrpSpPr>
              <p:cNvPr id="21" name="Group 20"/>
              <p:cNvGrpSpPr/>
              <p:nvPr/>
            </p:nvGrpSpPr>
            <p:grpSpPr>
              <a:xfrm>
                <a:off x="3779220" y="1876425"/>
                <a:ext cx="1863729" cy="1512105"/>
                <a:chOff x="866775" y="1749843"/>
                <a:chExt cx="1863729" cy="1512105"/>
              </a:xfrm>
            </p:grpSpPr>
            <p:cxnSp>
              <p:nvCxnSpPr>
                <p:cNvPr id="22" name="Straight Arrow Connector 21"/>
                <p:cNvCxnSpPr/>
                <p:nvPr/>
              </p:nvCxnSpPr>
              <p:spPr>
                <a:xfrm flipH="1" flipV="1">
                  <a:off x="1143000" y="1888343"/>
                  <a:ext cx="0" cy="100012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143000" y="2888468"/>
                  <a:ext cx="158115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866775" y="1749843"/>
                      <a:ext cx="1931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866775" y="1749843"/>
                      <a:ext cx="193193" cy="276999"/>
                    </a:xfrm>
                    <a:prstGeom prst="rect">
                      <a:avLst/>
                    </a:prstGeom>
                    <a:blipFill>
                      <a:blip r:embed="rId6"/>
                      <a:stretch>
                        <a:fillRect l="-1875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534681" y="2984949"/>
                      <a:ext cx="1958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2534681" y="2984949"/>
                      <a:ext cx="195823" cy="276999"/>
                    </a:xfrm>
                    <a:prstGeom prst="rect">
                      <a:avLst/>
                    </a:prstGeom>
                    <a:blipFill>
                      <a:blip r:embed="rId7"/>
                      <a:stretch>
                        <a:fillRect l="-27273" r="-24242" b="-6522"/>
                      </a:stretch>
                    </a:blipFill>
                  </p:spPr>
                  <p:txBody>
                    <a:bodyPr/>
                    <a:lstStyle/>
                    <a:p>
                      <a:r>
                        <a:rPr lang="en-US">
                          <a:noFill/>
                        </a:rPr>
                        <a:t> </a:t>
                      </a:r>
                    </a:p>
                  </p:txBody>
                </p:sp>
              </mc:Fallback>
            </mc:AlternateContent>
          </p:grpSp>
          <p:sp>
            <p:nvSpPr>
              <p:cNvPr id="11" name="Freeform 10"/>
              <p:cNvSpPr/>
              <p:nvPr/>
            </p:nvSpPr>
            <p:spPr>
              <a:xfrm>
                <a:off x="4248150" y="2028825"/>
                <a:ext cx="1247775" cy="762000"/>
              </a:xfrm>
              <a:custGeom>
                <a:avLst/>
                <a:gdLst>
                  <a:gd name="connsiteX0" fmla="*/ 0 w 1247775"/>
                  <a:gd name="connsiteY0" fmla="*/ 0 h 762000"/>
                  <a:gd name="connsiteX1" fmla="*/ 1247775 w 1247775"/>
                  <a:gd name="connsiteY1" fmla="*/ 762000 h 762000"/>
                  <a:gd name="connsiteX0" fmla="*/ 0 w 1247775"/>
                  <a:gd name="connsiteY0" fmla="*/ 0 h 762000"/>
                  <a:gd name="connsiteX1" fmla="*/ 1247775 w 1247775"/>
                  <a:gd name="connsiteY1" fmla="*/ 762000 h 762000"/>
                  <a:gd name="connsiteX0" fmla="*/ 0 w 1247775"/>
                  <a:gd name="connsiteY0" fmla="*/ 0 h 762000"/>
                  <a:gd name="connsiteX1" fmla="*/ 1247775 w 1247775"/>
                  <a:gd name="connsiteY1" fmla="*/ 762000 h 762000"/>
                </a:gdLst>
                <a:ahLst/>
                <a:cxnLst>
                  <a:cxn ang="0">
                    <a:pos x="connsiteX0" y="connsiteY0"/>
                  </a:cxn>
                  <a:cxn ang="0">
                    <a:pos x="connsiteX1" y="connsiteY1"/>
                  </a:cxn>
                </a:cxnLst>
                <a:rect l="l" t="t" r="r" b="b"/>
                <a:pathLst>
                  <a:path w="1247775" h="762000">
                    <a:moveTo>
                      <a:pt x="0" y="0"/>
                    </a:moveTo>
                    <a:cubicBezTo>
                      <a:pt x="215900" y="434975"/>
                      <a:pt x="441325" y="717550"/>
                      <a:pt x="1247775" y="762000"/>
                    </a:cubicBezTo>
                  </a:path>
                </a:pathLst>
              </a:cu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5793668" y="1609024"/>
              <a:ext cx="1892569" cy="369332"/>
            </a:xfrm>
            <a:prstGeom prst="rect">
              <a:avLst/>
            </a:prstGeom>
            <a:noFill/>
          </p:spPr>
          <p:txBody>
            <a:bodyPr wrap="none" rtlCol="0">
              <a:spAutoFit/>
            </a:bodyPr>
            <a:lstStyle/>
            <a:p>
              <a:r>
                <a:rPr lang="en-US" dirty="0" smtClean="0"/>
                <a:t>Thermal softening</a:t>
              </a:r>
              <a:endParaRPr lang="en-US" dirty="0"/>
            </a:p>
          </p:txBody>
        </p:sp>
      </p:grpSp>
      <p:grpSp>
        <p:nvGrpSpPr>
          <p:cNvPr id="29" name="Group 28"/>
          <p:cNvGrpSpPr/>
          <p:nvPr/>
        </p:nvGrpSpPr>
        <p:grpSpPr>
          <a:xfrm>
            <a:off x="3579708" y="1381265"/>
            <a:ext cx="2081275" cy="1600590"/>
            <a:chOff x="3579708" y="1381265"/>
            <a:chExt cx="2081275" cy="1600590"/>
          </a:xfrm>
        </p:grpSpPr>
        <p:grpSp>
          <p:nvGrpSpPr>
            <p:cNvPr id="16" name="Group 15"/>
            <p:cNvGrpSpPr/>
            <p:nvPr/>
          </p:nvGrpSpPr>
          <p:grpSpPr>
            <a:xfrm>
              <a:off x="3995864" y="1976015"/>
              <a:ext cx="1188720" cy="1005840"/>
              <a:chOff x="6248400" y="4086225"/>
              <a:chExt cx="1541145" cy="1292352"/>
            </a:xfrm>
            <a:solidFill>
              <a:schemeClr val="accent6">
                <a:lumMod val="40000"/>
                <a:lumOff val="60000"/>
              </a:schemeClr>
            </a:solidFill>
          </p:grpSpPr>
          <p:sp>
            <p:nvSpPr>
              <p:cNvPr id="13" name="Curved Right Arrow 12"/>
              <p:cNvSpPr/>
              <p:nvPr/>
            </p:nvSpPr>
            <p:spPr>
              <a:xfrm>
                <a:off x="6248400" y="4162425"/>
                <a:ext cx="731520" cy="1216152"/>
              </a:xfrm>
              <a:prstGeom prst="curvedRightArrow">
                <a:avLst/>
              </a:prstGeom>
              <a:grp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urved Right Arrow 29"/>
              <p:cNvSpPr/>
              <p:nvPr/>
            </p:nvSpPr>
            <p:spPr>
              <a:xfrm flipH="1" flipV="1">
                <a:off x="7058025" y="4086225"/>
                <a:ext cx="731520" cy="1216152"/>
              </a:xfrm>
              <a:prstGeom prst="curvedRightArrow">
                <a:avLst/>
              </a:prstGeom>
              <a:grp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5" name="TextBox 34"/>
            <p:cNvSpPr txBox="1"/>
            <p:nvPr/>
          </p:nvSpPr>
          <p:spPr>
            <a:xfrm>
              <a:off x="3579708" y="1381265"/>
              <a:ext cx="2081275" cy="646331"/>
            </a:xfrm>
            <a:prstGeom prst="rect">
              <a:avLst/>
            </a:prstGeom>
            <a:noFill/>
          </p:spPr>
          <p:txBody>
            <a:bodyPr wrap="none" rtlCol="0">
              <a:spAutoFit/>
            </a:bodyPr>
            <a:lstStyle/>
            <a:p>
              <a:pPr algn="ctr"/>
              <a:r>
                <a:rPr lang="en-US" b="1" dirty="0" smtClean="0">
                  <a:solidFill>
                    <a:srgbClr val="008000"/>
                  </a:solidFill>
                </a:rPr>
                <a:t>Thermo-mechanical</a:t>
              </a:r>
            </a:p>
            <a:p>
              <a:pPr algn="ctr"/>
              <a:r>
                <a:rPr lang="en-US" b="1" dirty="0" smtClean="0">
                  <a:solidFill>
                    <a:srgbClr val="008000"/>
                  </a:solidFill>
                </a:rPr>
                <a:t>coupling</a:t>
              </a:r>
              <a:endParaRPr lang="en-US" b="1" dirty="0">
                <a:solidFill>
                  <a:srgbClr val="008000"/>
                </a:solidFill>
              </a:endParaRPr>
            </a:p>
          </p:txBody>
        </p:sp>
      </p:grpSp>
      <p:grpSp>
        <p:nvGrpSpPr>
          <p:cNvPr id="38" name="Group 37"/>
          <p:cNvGrpSpPr/>
          <p:nvPr/>
        </p:nvGrpSpPr>
        <p:grpSpPr>
          <a:xfrm>
            <a:off x="930196" y="3573213"/>
            <a:ext cx="3045027" cy="2596625"/>
            <a:chOff x="321013" y="3374963"/>
            <a:chExt cx="3045027" cy="2596625"/>
          </a:xfrm>
        </p:grpSpPr>
        <p:pic>
          <p:nvPicPr>
            <p:cNvPr id="39" name="Picture 38"/>
            <p:cNvPicPr>
              <a:picLocks noChangeAspect="1"/>
            </p:cNvPicPr>
            <p:nvPr/>
          </p:nvPicPr>
          <p:blipFill rotWithShape="1">
            <a:blip r:embed="rId8">
              <a:extLst>
                <a:ext uri="{28A0092B-C50C-407E-A947-70E740481C1C}">
                  <a14:useLocalDpi xmlns:a14="http://schemas.microsoft.com/office/drawing/2010/main" val="0"/>
                </a:ext>
              </a:extLst>
            </a:blip>
            <a:srcRect l="11053" t="6020" r="10898" b="5238"/>
            <a:stretch/>
          </p:blipFill>
          <p:spPr>
            <a:xfrm>
              <a:off x="321013" y="3374963"/>
              <a:ext cx="3045027" cy="2596625"/>
            </a:xfrm>
            <a:prstGeom prst="rect">
              <a:avLst/>
            </a:prstGeom>
          </p:spPr>
        </p:pic>
        <mc:AlternateContent xmlns:mc="http://schemas.openxmlformats.org/markup-compatibility/2006" xmlns:a14="http://schemas.microsoft.com/office/drawing/2010/main">
          <mc:Choice Requires="a14">
            <p:sp>
              <p:nvSpPr>
                <p:cNvPr id="40" name="TextBox 39"/>
                <p:cNvSpPr txBox="1"/>
                <p:nvPr/>
              </p:nvSpPr>
              <p:spPr>
                <a:xfrm>
                  <a:off x="613630" y="3484872"/>
                  <a:ext cx="1155957" cy="276999"/>
                </a:xfrm>
                <a:prstGeom prst="rect">
                  <a:avLst/>
                </a:prstGeom>
                <a:solidFill>
                  <a:schemeClr val="bg1">
                    <a:alpha val="75000"/>
                  </a:schemeClr>
                </a:solid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22</m:t>
                          </m:r>
                        </m:sub>
                      </m:sSub>
                    </m:oMath>
                  </a14:m>
                  <a:r>
                    <a:rPr lang="en-US" dirty="0" smtClean="0"/>
                    <a:t>  Mode 1</a:t>
                  </a:r>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613630" y="3484872"/>
                  <a:ext cx="1155957" cy="276999"/>
                </a:xfrm>
                <a:prstGeom prst="rect">
                  <a:avLst/>
                </a:prstGeom>
                <a:blipFill>
                  <a:blip r:embed="rId9"/>
                  <a:stretch>
                    <a:fillRect l="-5291" t="-28261" r="-11640" b="-50000"/>
                  </a:stretch>
                </a:blipFill>
              </p:spPr>
              <p:txBody>
                <a:bodyPr/>
                <a:lstStyle/>
                <a:p>
                  <a:r>
                    <a:rPr lang="en-US">
                      <a:noFill/>
                    </a:rPr>
                    <a:t> </a:t>
                  </a:r>
                </a:p>
              </p:txBody>
            </p:sp>
          </mc:Fallback>
        </mc:AlternateContent>
        <p:cxnSp>
          <p:nvCxnSpPr>
            <p:cNvPr id="41" name="Straight Arrow Connector 40"/>
            <p:cNvCxnSpPr/>
            <p:nvPr/>
          </p:nvCxnSpPr>
          <p:spPr>
            <a:xfrm flipV="1">
              <a:off x="603902" y="4211539"/>
              <a:ext cx="0" cy="50684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649601" y="4347376"/>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49601" y="4347376"/>
                  <a:ext cx="281423" cy="276999"/>
                </a:xfrm>
                <a:prstGeom prst="rect">
                  <a:avLst/>
                </a:prstGeom>
                <a:blipFill>
                  <a:blip r:embed="rId10"/>
                  <a:stretch>
                    <a:fillRect l="-12766" r="-6383" b="-15556"/>
                  </a:stretch>
                </a:blipFill>
              </p:spPr>
              <p:txBody>
                <a:bodyPr/>
                <a:lstStyle/>
                <a:p>
                  <a:r>
                    <a:rPr lang="en-US">
                      <a:noFill/>
                    </a:rPr>
                    <a:t> </a:t>
                  </a:r>
                </a:p>
              </p:txBody>
            </p:sp>
          </mc:Fallback>
        </mc:AlternateContent>
        <p:sp>
          <p:nvSpPr>
            <p:cNvPr id="43" name="Rectangle 42"/>
            <p:cNvSpPr/>
            <p:nvPr/>
          </p:nvSpPr>
          <p:spPr>
            <a:xfrm>
              <a:off x="1654467" y="4504374"/>
              <a:ext cx="228735" cy="2140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a:grpSpLocks noChangeAspect="1"/>
          </p:cNvGrpSpPr>
          <p:nvPr/>
        </p:nvGrpSpPr>
        <p:grpSpPr>
          <a:xfrm>
            <a:off x="4259346" y="3524998"/>
            <a:ext cx="4167099" cy="2731036"/>
            <a:chOff x="3741918" y="1985900"/>
            <a:chExt cx="4933129" cy="3233076"/>
          </a:xfrm>
        </p:grpSpPr>
        <p:sp>
          <p:nvSpPr>
            <p:cNvPr id="45" name="Rectangle 44"/>
            <p:cNvSpPr/>
            <p:nvPr/>
          </p:nvSpPr>
          <p:spPr>
            <a:xfrm>
              <a:off x="6764747" y="2215735"/>
              <a:ext cx="1474575" cy="24943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5306842" y="2215735"/>
              <a:ext cx="1474575" cy="24943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5040161" y="2222633"/>
              <a:ext cx="272380" cy="249439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3921511" y="1985900"/>
              <a:ext cx="4753536" cy="3068097"/>
              <a:chOff x="4056460" y="2355382"/>
              <a:chExt cx="4753536" cy="3068097"/>
            </a:xfrm>
          </p:grpSpPr>
          <p:grpSp>
            <p:nvGrpSpPr>
              <p:cNvPr id="56" name="Group 55"/>
              <p:cNvGrpSpPr/>
              <p:nvPr/>
            </p:nvGrpSpPr>
            <p:grpSpPr>
              <a:xfrm>
                <a:off x="4281404" y="2412460"/>
                <a:ext cx="4405396" cy="2783123"/>
                <a:chOff x="3809346" y="2398394"/>
                <a:chExt cx="4405396" cy="2783123"/>
              </a:xfrm>
            </p:grpSpPr>
            <p:sp>
              <p:nvSpPr>
                <p:cNvPr id="59" name="Freeform 58"/>
                <p:cNvSpPr/>
                <p:nvPr/>
              </p:nvSpPr>
              <p:spPr>
                <a:xfrm>
                  <a:off x="3809346" y="4977237"/>
                  <a:ext cx="885217" cy="204280"/>
                </a:xfrm>
                <a:custGeom>
                  <a:avLst/>
                  <a:gdLst>
                    <a:gd name="connsiteX0" fmla="*/ 0 w 1682944"/>
                    <a:gd name="connsiteY0" fmla="*/ 0 h 447472"/>
                    <a:gd name="connsiteX1" fmla="*/ 1682885 w 1682944"/>
                    <a:gd name="connsiteY1" fmla="*/ 184826 h 447472"/>
                    <a:gd name="connsiteX2" fmla="*/ 48639 w 1682944"/>
                    <a:gd name="connsiteY2" fmla="*/ 447472 h 447472"/>
                    <a:gd name="connsiteX0" fmla="*/ 0 w 895798"/>
                    <a:gd name="connsiteY0" fmla="*/ 0 h 447472"/>
                    <a:gd name="connsiteX1" fmla="*/ 894945 w 895798"/>
                    <a:gd name="connsiteY1" fmla="*/ 184826 h 447472"/>
                    <a:gd name="connsiteX2" fmla="*/ 48639 w 895798"/>
                    <a:gd name="connsiteY2" fmla="*/ 447472 h 447472"/>
                    <a:gd name="connsiteX0" fmla="*/ 0 w 885816"/>
                    <a:gd name="connsiteY0" fmla="*/ 0 h 359923"/>
                    <a:gd name="connsiteX1" fmla="*/ 885217 w 885816"/>
                    <a:gd name="connsiteY1" fmla="*/ 97277 h 359923"/>
                    <a:gd name="connsiteX2" fmla="*/ 38911 w 885816"/>
                    <a:gd name="connsiteY2" fmla="*/ 359923 h 359923"/>
                    <a:gd name="connsiteX0" fmla="*/ 0 w 885539"/>
                    <a:gd name="connsiteY0" fmla="*/ 0 h 204280"/>
                    <a:gd name="connsiteX1" fmla="*/ 885217 w 885539"/>
                    <a:gd name="connsiteY1" fmla="*/ 97277 h 204280"/>
                    <a:gd name="connsiteX2" fmla="*/ 29184 w 885539"/>
                    <a:gd name="connsiteY2" fmla="*/ 204280 h 204280"/>
                    <a:gd name="connsiteX0" fmla="*/ 0 w 885218"/>
                    <a:gd name="connsiteY0" fmla="*/ 0 h 204280"/>
                    <a:gd name="connsiteX1" fmla="*/ 885217 w 885218"/>
                    <a:gd name="connsiteY1" fmla="*/ 97277 h 204280"/>
                    <a:gd name="connsiteX2" fmla="*/ 2290 w 885218"/>
                    <a:gd name="connsiteY2" fmla="*/ 204280 h 204280"/>
                    <a:gd name="connsiteX0" fmla="*/ 0 w 885217"/>
                    <a:gd name="connsiteY0" fmla="*/ 0 h 204280"/>
                    <a:gd name="connsiteX1" fmla="*/ 885217 w 885217"/>
                    <a:gd name="connsiteY1" fmla="*/ 97277 h 204280"/>
                    <a:gd name="connsiteX2" fmla="*/ 2290 w 885217"/>
                    <a:gd name="connsiteY2" fmla="*/ 204280 h 204280"/>
                    <a:gd name="connsiteX0" fmla="*/ 0 w 885217"/>
                    <a:gd name="connsiteY0" fmla="*/ 0 h 204280"/>
                    <a:gd name="connsiteX1" fmla="*/ 885217 w 885217"/>
                    <a:gd name="connsiteY1" fmla="*/ 97277 h 204280"/>
                    <a:gd name="connsiteX2" fmla="*/ 2290 w 885217"/>
                    <a:gd name="connsiteY2" fmla="*/ 204280 h 204280"/>
                    <a:gd name="connsiteX0" fmla="*/ 0 w 885217"/>
                    <a:gd name="connsiteY0" fmla="*/ 0 h 204280"/>
                    <a:gd name="connsiteX1" fmla="*/ 885217 w 885217"/>
                    <a:gd name="connsiteY1" fmla="*/ 88312 h 204280"/>
                    <a:gd name="connsiteX2" fmla="*/ 2290 w 885217"/>
                    <a:gd name="connsiteY2" fmla="*/ 204280 h 204280"/>
                  </a:gdLst>
                  <a:ahLst/>
                  <a:cxnLst>
                    <a:cxn ang="0">
                      <a:pos x="connsiteX0" y="connsiteY0"/>
                    </a:cxn>
                    <a:cxn ang="0">
                      <a:pos x="connsiteX1" y="connsiteY1"/>
                    </a:cxn>
                    <a:cxn ang="0">
                      <a:pos x="connsiteX2" y="connsiteY2"/>
                    </a:cxn>
                  </a:cxnLst>
                  <a:rect l="l" t="t" r="r" b="b"/>
                  <a:pathLst>
                    <a:path w="885217" h="204280">
                      <a:moveTo>
                        <a:pt x="0" y="0"/>
                      </a:moveTo>
                      <a:cubicBezTo>
                        <a:pt x="501213" y="41676"/>
                        <a:pt x="884835" y="54265"/>
                        <a:pt x="885217" y="88312"/>
                      </a:cubicBezTo>
                      <a:cubicBezTo>
                        <a:pt x="885599" y="122359"/>
                        <a:pt x="469360" y="159552"/>
                        <a:pt x="2290" y="204280"/>
                      </a:cubicBezTo>
                    </a:path>
                  </a:pathLst>
                </a:cu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stCxn id="59" idx="1"/>
                </p:cNvCxnSpPr>
                <p:nvPr/>
              </p:nvCxnSpPr>
              <p:spPr>
                <a:xfrm>
                  <a:off x="4694563" y="5065549"/>
                  <a:ext cx="3520179"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9" idx="1"/>
                </p:cNvCxnSpPr>
                <p:nvPr/>
              </p:nvCxnSpPr>
              <p:spPr>
                <a:xfrm flipV="1">
                  <a:off x="4694563" y="2398394"/>
                  <a:ext cx="0" cy="266715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4056460" y="2355382"/>
                    <a:ext cx="796115"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oMath>
                    </a14:m>
                    <a:r>
                      <a:rPr lang="en-US" dirty="0" smtClean="0"/>
                      <a:t> Stress</a:t>
                    </a:r>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4056460" y="2355382"/>
                    <a:ext cx="796115" cy="276999"/>
                  </a:xfrm>
                  <a:prstGeom prst="rect">
                    <a:avLst/>
                  </a:prstGeom>
                  <a:blipFill>
                    <a:blip r:embed="rId11"/>
                    <a:stretch>
                      <a:fillRect l="-9091" t="-33333" r="-40909" b="-7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6463970" y="5146480"/>
                    <a:ext cx="2346026"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smtClean="0"/>
                      <a:t> distance from crack tip</a:t>
                    </a:r>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6463970" y="5146480"/>
                    <a:ext cx="2346026" cy="276999"/>
                  </a:xfrm>
                  <a:prstGeom prst="rect">
                    <a:avLst/>
                  </a:prstGeom>
                  <a:blipFill>
                    <a:blip r:embed="rId12"/>
                    <a:stretch>
                      <a:fillRect l="-3077" t="-34211" r="-24923" b="-81579"/>
                    </a:stretch>
                  </a:blipFill>
                </p:spPr>
                <p:txBody>
                  <a:bodyPr/>
                  <a:lstStyle/>
                  <a:p>
                    <a:r>
                      <a:rPr lang="en-US">
                        <a:noFill/>
                      </a:rPr>
                      <a:t> </a:t>
                    </a:r>
                  </a:p>
                </p:txBody>
              </p:sp>
            </mc:Fallback>
          </mc:AlternateContent>
        </p:grpSp>
        <p:sp>
          <p:nvSpPr>
            <p:cNvPr id="49" name="TextBox 48"/>
            <p:cNvSpPr txBox="1"/>
            <p:nvPr/>
          </p:nvSpPr>
          <p:spPr>
            <a:xfrm>
              <a:off x="4048946" y="4849644"/>
              <a:ext cx="696088" cy="369332"/>
            </a:xfrm>
            <a:prstGeom prst="rect">
              <a:avLst/>
            </a:prstGeom>
            <a:noFill/>
          </p:spPr>
          <p:txBody>
            <a:bodyPr wrap="none" rtlCol="0">
              <a:spAutoFit/>
            </a:bodyPr>
            <a:lstStyle/>
            <a:p>
              <a:r>
                <a:rPr lang="en-US" dirty="0" smtClean="0"/>
                <a:t>Crack</a:t>
              </a:r>
              <a:endParaRPr lang="en-US" dirty="0"/>
            </a:p>
          </p:txBody>
        </p:sp>
        <p:sp>
          <p:nvSpPr>
            <p:cNvPr id="50" name="Freeform 49"/>
            <p:cNvSpPr/>
            <p:nvPr/>
          </p:nvSpPr>
          <p:spPr>
            <a:xfrm>
              <a:off x="5088800" y="2256991"/>
              <a:ext cx="3093395" cy="2233471"/>
            </a:xfrm>
            <a:custGeom>
              <a:avLst/>
              <a:gdLst>
                <a:gd name="connsiteX0" fmla="*/ 0 w 3132306"/>
                <a:gd name="connsiteY0" fmla="*/ 0 h 2383277"/>
                <a:gd name="connsiteX1" fmla="*/ 3132306 w 3132306"/>
                <a:gd name="connsiteY1" fmla="*/ 2383277 h 2383277"/>
                <a:gd name="connsiteX0" fmla="*/ 0 w 3132306"/>
                <a:gd name="connsiteY0" fmla="*/ 0 h 2383277"/>
                <a:gd name="connsiteX1" fmla="*/ 3132306 w 3132306"/>
                <a:gd name="connsiteY1" fmla="*/ 2383277 h 2383277"/>
                <a:gd name="connsiteX0" fmla="*/ 0 w 3093395"/>
                <a:gd name="connsiteY0" fmla="*/ 0 h 2383277"/>
                <a:gd name="connsiteX1" fmla="*/ 3093395 w 3093395"/>
                <a:gd name="connsiteY1" fmla="*/ 2383277 h 2383277"/>
                <a:gd name="connsiteX0" fmla="*/ 0 w 3093395"/>
                <a:gd name="connsiteY0" fmla="*/ 0 h 2383277"/>
                <a:gd name="connsiteX1" fmla="*/ 3093395 w 3093395"/>
                <a:gd name="connsiteY1" fmla="*/ 2383277 h 2383277"/>
                <a:gd name="connsiteX0" fmla="*/ 0 w 3093395"/>
                <a:gd name="connsiteY0" fmla="*/ 0 h 2324911"/>
                <a:gd name="connsiteX1" fmla="*/ 3093395 w 3093395"/>
                <a:gd name="connsiteY1" fmla="*/ 2324911 h 2324911"/>
                <a:gd name="connsiteX0" fmla="*/ 0 w 3093395"/>
                <a:gd name="connsiteY0" fmla="*/ 0 h 2233471"/>
                <a:gd name="connsiteX1" fmla="*/ 3093395 w 3093395"/>
                <a:gd name="connsiteY1" fmla="*/ 2233471 h 2233471"/>
              </a:gdLst>
              <a:ahLst/>
              <a:cxnLst>
                <a:cxn ang="0">
                  <a:pos x="connsiteX0" y="connsiteY0"/>
                </a:cxn>
                <a:cxn ang="0">
                  <a:pos x="connsiteX1" y="connsiteY1"/>
                </a:cxn>
              </a:cxnLst>
              <a:rect l="l" t="t" r="r" b="b"/>
              <a:pathLst>
                <a:path w="3093395" h="2233471">
                  <a:moveTo>
                    <a:pt x="0" y="0"/>
                  </a:moveTo>
                  <a:cubicBezTo>
                    <a:pt x="42153" y="2068749"/>
                    <a:pt x="1660187" y="2139436"/>
                    <a:pt x="3093395" y="2233471"/>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a:stCxn id="52" idx="2"/>
            </p:cNvCxnSpPr>
            <p:nvPr/>
          </p:nvCxnSpPr>
          <p:spPr>
            <a:xfrm>
              <a:off x="4578791" y="3937801"/>
              <a:ext cx="536881" cy="522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741918" y="3172656"/>
              <a:ext cx="1673746" cy="765145"/>
            </a:xfrm>
            <a:prstGeom prst="rect">
              <a:avLst/>
            </a:prstGeom>
            <a:noFill/>
          </p:spPr>
          <p:txBody>
            <a:bodyPr wrap="square" rtlCol="0">
              <a:spAutoFit/>
            </a:bodyPr>
            <a:lstStyle/>
            <a:p>
              <a:r>
                <a:rPr lang="en-US" dirty="0" smtClean="0"/>
                <a:t>Plastic response</a:t>
              </a:r>
            </a:p>
          </p:txBody>
        </p:sp>
        <mc:AlternateContent xmlns:mc="http://schemas.openxmlformats.org/markup-compatibility/2006" xmlns:a14="http://schemas.microsoft.com/office/drawing/2010/main">
          <mc:Choice Requires="a14">
            <p:sp>
              <p:nvSpPr>
                <p:cNvPr id="53" name="TextBox 52"/>
                <p:cNvSpPr txBox="1"/>
                <p:nvPr/>
              </p:nvSpPr>
              <p:spPr>
                <a:xfrm>
                  <a:off x="5306842" y="2334251"/>
                  <a:ext cx="1964986" cy="927305"/>
                </a:xfrm>
                <a:prstGeom prst="rect">
                  <a:avLst/>
                </a:prstGeom>
                <a:noFill/>
              </p:spPr>
              <p:txBody>
                <a:bodyPr wrap="square" rtlCol="0">
                  <a:spAutoFit/>
                </a:bodyPr>
                <a:lstStyle/>
                <a:p>
                  <a:r>
                    <a:rPr lang="en-US" dirty="0" smtClean="0"/>
                    <a:t>Region of </a:t>
                  </a:r>
                  <a14:m>
                    <m:oMath xmlns:m="http://schemas.openxmlformats.org/officeDocument/2006/math">
                      <m:r>
                        <a:rPr lang="en-US" i="1" dirty="0" smtClean="0">
                          <a:latin typeface="Cambria Math" panose="02040503050406030204" pitchFamily="18" charset="0"/>
                        </a:rPr>
                        <m:t>𝐾</m:t>
                      </m:r>
                    </m:oMath>
                  </a14:m>
                  <a:r>
                    <a:rPr lang="en-US" dirty="0" smtClean="0"/>
                    <a:t> dominance </a:t>
                  </a:r>
                </a:p>
                <a:p>
                  <a:r>
                    <a:rPr lang="en-US" dirty="0" smtClean="0"/>
                    <a:t>(</a:t>
                  </a:r>
                  <a14:m>
                    <m:oMath xmlns:m="http://schemas.openxmlformats.org/officeDocument/2006/math">
                      <m:r>
                        <a:rPr lang="en-US" b="0" i="1" smtClean="0">
                          <a:latin typeface="Cambria Math" panose="02040503050406030204" pitchFamily="18" charset="0"/>
                        </a:rPr>
                        <m:t>1/</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𝑟</m:t>
                          </m:r>
                        </m:e>
                      </m:rad>
                      <m:r>
                        <a:rPr lang="en-US" b="0" i="1" smtClean="0">
                          <a:latin typeface="Cambria Math" panose="02040503050406030204" pitchFamily="18" charset="0"/>
                        </a:rPr>
                        <m:t>)</m:t>
                      </m:r>
                    </m:oMath>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5306842" y="2334251"/>
                  <a:ext cx="1964986" cy="927305"/>
                </a:xfrm>
                <a:prstGeom prst="rect">
                  <a:avLst/>
                </a:prstGeom>
                <a:blipFill>
                  <a:blip r:embed="rId13"/>
                  <a:stretch>
                    <a:fillRect l="-3309" t="-4688" b="-30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8319313" y="4366271"/>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8319313" y="4366271"/>
                  <a:ext cx="276101" cy="276999"/>
                </a:xfrm>
                <a:prstGeom prst="rect">
                  <a:avLst/>
                </a:prstGeom>
                <a:blipFill>
                  <a:blip r:embed="rId14"/>
                  <a:stretch>
                    <a:fillRect l="-23684" r="-18421" b="-39474"/>
                  </a:stretch>
                </a:blipFill>
              </p:spPr>
              <p:txBody>
                <a:bodyPr/>
                <a:lstStyle/>
                <a:p>
                  <a:r>
                    <a:rPr lang="en-US">
                      <a:noFill/>
                    </a:rPr>
                    <a:t> </a:t>
                  </a:r>
                </a:p>
              </p:txBody>
            </p:sp>
          </mc:Fallback>
        </mc:AlternateContent>
        <p:sp>
          <p:nvSpPr>
            <p:cNvPr id="55" name="TextBox 54"/>
            <p:cNvSpPr txBox="1"/>
            <p:nvPr/>
          </p:nvSpPr>
          <p:spPr>
            <a:xfrm>
              <a:off x="7152592" y="2345922"/>
              <a:ext cx="980342" cy="765145"/>
            </a:xfrm>
            <a:prstGeom prst="rect">
              <a:avLst/>
            </a:prstGeom>
            <a:noFill/>
          </p:spPr>
          <p:txBody>
            <a:bodyPr wrap="none" rtlCol="0">
              <a:spAutoFit/>
            </a:bodyPr>
            <a:lstStyle/>
            <a:p>
              <a:r>
                <a:rPr lang="en-US" dirty="0" smtClean="0"/>
                <a:t>Linear </a:t>
              </a:r>
            </a:p>
            <a:p>
              <a:r>
                <a:rPr lang="en-US" dirty="0" smtClean="0"/>
                <a:t>Elastic </a:t>
              </a:r>
              <a:endParaRPr lang="en-US" dirty="0"/>
            </a:p>
          </p:txBody>
        </p:sp>
      </p:grpSp>
    </p:spTree>
    <p:extLst>
      <p:ext uri="{BB962C8B-B14F-4D97-AF65-F5344CB8AC3E}">
        <p14:creationId xmlns:p14="http://schemas.microsoft.com/office/powerpoint/2010/main" val="8513417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50</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911321" y="136518"/>
            <a:ext cx="3321358" cy="646331"/>
          </a:xfrm>
          <a:prstGeom prst="rect">
            <a:avLst/>
          </a:prstGeom>
          <a:noFill/>
        </p:spPr>
        <p:txBody>
          <a:bodyPr wrap="none" rtlCol="0">
            <a:spAutoFit/>
          </a:bodyPr>
          <a:lstStyle/>
          <a:p>
            <a:r>
              <a:rPr lang="en-US" sz="3600" dirty="0" err="1" smtClean="0">
                <a:solidFill>
                  <a:srgbClr val="C00000"/>
                </a:solidFill>
              </a:rPr>
              <a:t>Thermoplasticity</a:t>
            </a:r>
            <a:endParaRPr lang="en-US" sz="3600" dirty="0" smtClean="0">
              <a:solidFill>
                <a:srgbClr val="C00000"/>
              </a:solidFill>
            </a:endParaRPr>
          </a:p>
        </p:txBody>
      </p:sp>
      <p:grpSp>
        <p:nvGrpSpPr>
          <p:cNvPr id="64" name="Group 63"/>
          <p:cNvGrpSpPr/>
          <p:nvPr/>
        </p:nvGrpSpPr>
        <p:grpSpPr>
          <a:xfrm>
            <a:off x="5272938" y="4218847"/>
            <a:ext cx="3902966" cy="1744708"/>
            <a:chOff x="4717550" y="3855580"/>
            <a:chExt cx="3902966" cy="1744708"/>
          </a:xfrm>
        </p:grpSpPr>
        <p:grpSp>
          <p:nvGrpSpPr>
            <p:cNvPr id="65" name="Group 64"/>
            <p:cNvGrpSpPr/>
            <p:nvPr/>
          </p:nvGrpSpPr>
          <p:grpSpPr>
            <a:xfrm>
              <a:off x="5460171" y="4696161"/>
              <a:ext cx="2015671" cy="904127"/>
              <a:chOff x="5165344" y="5818073"/>
              <a:chExt cx="2015671" cy="904127"/>
            </a:xfrm>
          </p:grpSpPr>
          <p:sp>
            <p:nvSpPr>
              <p:cNvPr id="69" name="Rectangle 68"/>
              <p:cNvSpPr/>
              <p:nvPr/>
            </p:nvSpPr>
            <p:spPr>
              <a:xfrm>
                <a:off x="5165344" y="5818073"/>
                <a:ext cx="2015671" cy="904127"/>
              </a:xfrm>
              <a:prstGeom prst="rect">
                <a:avLst/>
              </a:prstGeom>
              <a:solidFill>
                <a:srgbClr val="FF0000">
                  <a:alpha val="25000"/>
                </a:srgbClr>
              </a:solid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0" name="TextBox 69"/>
                  <p:cNvSpPr txBox="1"/>
                  <p:nvPr/>
                </p:nvSpPr>
                <p:spPr>
                  <a:xfrm>
                    <a:off x="5237923" y="5956044"/>
                    <a:ext cx="1870512" cy="628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𝑖𝑛𝑡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𝜌</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Δ</m:t>
                              </m:r>
                              <m:r>
                                <a:rPr lang="en-US" b="0" i="1" smtClean="0">
                                  <a:latin typeface="Cambria Math" panose="02040503050406030204" pitchFamily="18" charset="0"/>
                                </a:rPr>
                                <m:t>𝑇</m:t>
                              </m:r>
                            </m:num>
                            <m:den>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𝑝</m:t>
                                      </m:r>
                                    </m:sub>
                                  </m:sSub>
                                </m:e>
                              </m:nary>
                            </m:den>
                          </m:f>
                        </m:oMath>
                      </m:oMathPara>
                    </a14:m>
                    <a:endParaRPr lang="en-US" dirty="0">
                      <a:latin typeface="Calibri" panose="020F0502020204030204" pitchFamily="34" charset="0"/>
                      <a:cs typeface="Arial" panose="020B0604020202020204" pitchFamily="34"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237923" y="5956044"/>
                    <a:ext cx="1870512" cy="628185"/>
                  </a:xfrm>
                  <a:prstGeom prst="rect">
                    <a:avLst/>
                  </a:prstGeom>
                  <a:blipFill>
                    <a:blip r:embed="rId4"/>
                    <a:stretch>
                      <a:fillRect/>
                    </a:stretch>
                  </a:blipFill>
                </p:spPr>
                <p:txBody>
                  <a:bodyPr/>
                  <a:lstStyle/>
                  <a:p>
                    <a:r>
                      <a:rPr lang="en-US">
                        <a:noFill/>
                      </a:rPr>
                      <a:t> </a:t>
                    </a:r>
                  </a:p>
                </p:txBody>
              </p:sp>
            </mc:Fallback>
          </mc:AlternateContent>
        </p:grpSp>
        <p:sp>
          <p:nvSpPr>
            <p:cNvPr id="68" name="TextBox 67"/>
            <p:cNvSpPr txBox="1"/>
            <p:nvPr/>
          </p:nvSpPr>
          <p:spPr>
            <a:xfrm>
              <a:off x="4717550" y="3855580"/>
              <a:ext cx="3902966" cy="707886"/>
            </a:xfrm>
            <a:prstGeom prst="rect">
              <a:avLst/>
            </a:prstGeom>
            <a:noFill/>
          </p:spPr>
          <p:txBody>
            <a:bodyPr wrap="square" rtlCol="0">
              <a:spAutoFit/>
            </a:bodyPr>
            <a:lstStyle/>
            <a:p>
              <a:r>
                <a:rPr lang="en-US" sz="2000" b="1" dirty="0" smtClean="0">
                  <a:solidFill>
                    <a:srgbClr val="C00000"/>
                  </a:solidFill>
                  <a:latin typeface="Calibri" panose="020F0502020204030204" pitchFamily="34" charset="0"/>
                  <a:cs typeface="Arial" panose="020B0604020202020204" pitchFamily="34" charset="0"/>
                </a:rPr>
                <a:t>Ratio of mechanical energy converted to heat:</a:t>
              </a:r>
              <a:endParaRPr lang="en-US" sz="2000" baseline="30000" dirty="0">
                <a:latin typeface="Calibri" panose="020F0502020204030204" pitchFamily="34" charset="0"/>
                <a:cs typeface="Arial" panose="020B0604020202020204" pitchFamily="34" charset="0"/>
              </a:endParaRPr>
            </a:p>
          </p:txBody>
        </p:sp>
      </p:grpSp>
      <p:grpSp>
        <p:nvGrpSpPr>
          <p:cNvPr id="71" name="Group 70"/>
          <p:cNvGrpSpPr/>
          <p:nvPr/>
        </p:nvGrpSpPr>
        <p:grpSpPr>
          <a:xfrm>
            <a:off x="380260" y="4317921"/>
            <a:ext cx="4207803" cy="1874044"/>
            <a:chOff x="110394" y="4976273"/>
            <a:chExt cx="5801523" cy="1874044"/>
          </a:xfrm>
        </p:grpSpPr>
        <mc:AlternateContent xmlns:mc="http://schemas.openxmlformats.org/markup-compatibility/2006" xmlns:a14="http://schemas.microsoft.com/office/drawing/2010/main">
          <mc:Choice Requires="a14">
            <p:sp>
              <p:nvSpPr>
                <p:cNvPr id="72" name="TextBox 71"/>
                <p:cNvSpPr txBox="1"/>
                <p:nvPr/>
              </p:nvSpPr>
              <p:spPr>
                <a:xfrm>
                  <a:off x="419011" y="6203986"/>
                  <a:ext cx="4829877" cy="646331"/>
                </a:xfrm>
                <a:prstGeom prst="rect">
                  <a:avLst/>
                </a:prstGeom>
                <a:noFill/>
              </p:spPr>
              <p:txBody>
                <a:bodyPr wrap="none" rtlCol="0">
                  <a:spAutoFit/>
                </a:bodyPr>
                <a:lstStyle/>
                <a:p>
                  <a:r>
                    <a:rPr lang="en-US" dirty="0" smtClean="0">
                      <a:latin typeface="Calibri" panose="020F0502020204030204" pitchFamily="34" charset="0"/>
                      <a:cs typeface="Arial" panose="020B0604020202020204" pitchFamily="34" charset="0"/>
                    </a:rPr>
                    <a:t>2. Neglect the thermo-elastic effect</a:t>
                  </a:r>
                </a:p>
                <a:p>
                  <a:r>
                    <a:rPr lang="en-US" dirty="0" smtClean="0">
                      <a:latin typeface="Calibri" panose="020F0502020204030204" pitchFamily="34" charset="0"/>
                      <a:cs typeface="Arial" panose="020B0604020202020204" pitchFamily="34" charset="0"/>
                    </a:rPr>
                    <a:t>    • small contribution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0.2 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oMath>
                  </a14:m>
                  <a:endParaRPr lang="en-US" baseline="30000" dirty="0" smtClean="0">
                    <a:latin typeface="Calibri" panose="020F0502020204030204" pitchFamily="34" charset="0"/>
                    <a:cs typeface="Arial" panose="020B0604020202020204" pitchFamily="34" charset="0"/>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419011" y="6203986"/>
                  <a:ext cx="4829877" cy="646331"/>
                </a:xfrm>
                <a:prstGeom prst="rect">
                  <a:avLst/>
                </a:prstGeom>
                <a:blipFill>
                  <a:blip r:embed="rId5"/>
                  <a:stretch>
                    <a:fillRect l="-1391" t="-5660" r="-1043" b="-14151"/>
                  </a:stretch>
                </a:blipFill>
              </p:spPr>
              <p:txBody>
                <a:bodyPr/>
                <a:lstStyle/>
                <a:p>
                  <a:r>
                    <a:rPr lang="en-US">
                      <a:noFill/>
                    </a:rPr>
                    <a:t> </a:t>
                  </a:r>
                </a:p>
              </p:txBody>
            </p:sp>
          </mc:Fallback>
        </mc:AlternateContent>
        <p:sp>
          <p:nvSpPr>
            <p:cNvPr id="74" name="TextBox 73"/>
            <p:cNvSpPr txBox="1"/>
            <p:nvPr/>
          </p:nvSpPr>
          <p:spPr>
            <a:xfrm>
              <a:off x="407371" y="5304784"/>
              <a:ext cx="5504546" cy="923330"/>
            </a:xfrm>
            <a:prstGeom prst="rect">
              <a:avLst/>
            </a:prstGeom>
            <a:noFill/>
          </p:spPr>
          <p:txBody>
            <a:bodyPr wrap="square" rtlCol="0">
              <a:spAutoFit/>
            </a:bodyPr>
            <a:lstStyle/>
            <a:p>
              <a:r>
                <a:rPr lang="en-US" dirty="0" smtClean="0">
                  <a:latin typeface="Calibri" panose="020F0502020204030204" pitchFamily="34" charset="0"/>
                  <a:cs typeface="Arial" panose="020B0604020202020204" pitchFamily="34" charset="0"/>
                </a:rPr>
                <a:t>1. Adiabatic conditions </a:t>
              </a:r>
            </a:p>
            <a:p>
              <a:r>
                <a:rPr lang="en-US" dirty="0" smtClean="0">
                  <a:latin typeface="Calibri" panose="020F0502020204030204" pitchFamily="34" charset="0"/>
                  <a:cs typeface="Arial" panose="020B0604020202020204" pitchFamily="34" charset="0"/>
                </a:rPr>
                <a:t>    • typical of high strain rate deformation</a:t>
              </a:r>
              <a:endParaRPr lang="en-US" baseline="30000" dirty="0">
                <a:latin typeface="Calibri" panose="020F0502020204030204" pitchFamily="34" charset="0"/>
                <a:cs typeface="Arial" panose="020B0604020202020204" pitchFamily="34" charset="0"/>
              </a:endParaRPr>
            </a:p>
          </p:txBody>
        </p:sp>
        <p:sp>
          <p:nvSpPr>
            <p:cNvPr id="75" name="TextBox 74"/>
            <p:cNvSpPr txBox="1"/>
            <p:nvPr/>
          </p:nvSpPr>
          <p:spPr>
            <a:xfrm>
              <a:off x="110394" y="4976273"/>
              <a:ext cx="2501443" cy="400110"/>
            </a:xfrm>
            <a:prstGeom prst="rect">
              <a:avLst/>
            </a:prstGeom>
            <a:noFill/>
          </p:spPr>
          <p:txBody>
            <a:bodyPr wrap="none" rtlCol="0">
              <a:spAutoFit/>
            </a:bodyPr>
            <a:lstStyle/>
            <a:p>
              <a:r>
                <a:rPr lang="en-US" sz="2000" b="1" dirty="0" smtClean="0">
                  <a:latin typeface="Calibri" panose="020F0502020204030204" pitchFamily="34" charset="0"/>
                  <a:cs typeface="Arial" panose="020B0604020202020204" pitchFamily="34" charset="0"/>
                </a:rPr>
                <a:t>Simplifications:</a:t>
              </a:r>
              <a:endParaRPr lang="en-US" sz="2000" b="1" dirty="0">
                <a:latin typeface="Calibri" panose="020F0502020204030204" pitchFamily="34" charset="0"/>
                <a:cs typeface="Arial" panose="020B0604020202020204" pitchFamily="34" charset="0"/>
              </a:endParaRPr>
            </a:p>
          </p:txBody>
        </p:sp>
      </p:grpSp>
      <p:sp>
        <p:nvSpPr>
          <p:cNvPr id="76" name="TextBox 75"/>
          <p:cNvSpPr txBox="1"/>
          <p:nvPr/>
        </p:nvSpPr>
        <p:spPr>
          <a:xfrm>
            <a:off x="365313" y="896124"/>
            <a:ext cx="8445500" cy="954107"/>
          </a:xfrm>
          <a:prstGeom prst="rect">
            <a:avLst/>
          </a:prstGeom>
          <a:noFill/>
        </p:spPr>
        <p:txBody>
          <a:bodyPr wrap="square" rtlCol="0">
            <a:spAutoFit/>
          </a:bodyPr>
          <a:lstStyle/>
          <a:p>
            <a:r>
              <a:rPr lang="en-US" sz="2000" b="1" dirty="0" smtClean="0">
                <a:solidFill>
                  <a:srgbClr val="C00000"/>
                </a:solidFill>
                <a:latin typeface="Calibri" panose="020F0502020204030204" pitchFamily="34" charset="0"/>
                <a:cs typeface="Arial" panose="020B0604020202020204" pitchFamily="34" charset="0"/>
              </a:rPr>
              <a:t>Transient heat conduction equation:</a:t>
            </a:r>
          </a:p>
          <a:p>
            <a:r>
              <a:rPr lang="en-US" dirty="0">
                <a:latin typeface="Calibri" panose="020F0502020204030204" pitchFamily="34" charset="0"/>
                <a:cs typeface="Arial" panose="020B0604020202020204" pitchFamily="34" charset="0"/>
              </a:rPr>
              <a:t> </a:t>
            </a:r>
            <a:r>
              <a:rPr lang="en-US" dirty="0" smtClean="0">
                <a:latin typeface="Calibri" panose="020F0502020204030204" pitchFamily="34" charset="0"/>
                <a:cs typeface="Arial" panose="020B0604020202020204" pitchFamily="34" charset="0"/>
              </a:rPr>
              <a:t> • expresses the relationship between mechanical deformation fields and an additional unknown temperature field</a:t>
            </a:r>
            <a:endParaRPr lang="en-US" dirty="0">
              <a:latin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7" name="Rectangle 76"/>
              <p:cNvSpPr/>
              <p:nvPr/>
            </p:nvSpPr>
            <p:spPr>
              <a:xfrm>
                <a:off x="2364545" y="2190376"/>
                <a:ext cx="1180003" cy="523220"/>
              </a:xfrm>
              <a:prstGeom prst="rect">
                <a:avLst/>
              </a:prstGeom>
              <a:solidFill>
                <a:schemeClr val="bg1">
                  <a:lumMod val="85000"/>
                </a:schemeClr>
              </a:solidFill>
              <a:ln w="25400">
                <a:solidFill>
                  <a:schemeClr val="bg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𝑘</m:t>
                      </m:r>
                      <m:sSup>
                        <m:sSupPr>
                          <m:ctrlPr>
                            <a:rPr lang="en-US" sz="2800" i="1">
                              <a:latin typeface="Cambria Math" panose="02040503050406030204" pitchFamily="18" charset="0"/>
                            </a:rPr>
                          </m:ctrlPr>
                        </m:sSupPr>
                        <m:e>
                          <m:r>
                            <a:rPr lang="en-US" sz="2800">
                              <a:latin typeface="Cambria Math" panose="02040503050406030204" pitchFamily="18" charset="0"/>
                            </a:rPr>
                            <m:t>𝛻</m:t>
                          </m:r>
                        </m:e>
                        <m:sup>
                          <m:r>
                            <a:rPr lang="en-US" sz="2800" i="1">
                              <a:latin typeface="Cambria Math" panose="02040503050406030204" pitchFamily="18" charset="0"/>
                            </a:rPr>
                            <m:t>2</m:t>
                          </m:r>
                        </m:sup>
                      </m:sSup>
                      <m:r>
                        <a:rPr lang="en-US" sz="2800" i="1">
                          <a:latin typeface="Cambria Math" panose="02040503050406030204" pitchFamily="18" charset="0"/>
                        </a:rPr>
                        <m:t>𝑇</m:t>
                      </m:r>
                      <m:r>
                        <a:rPr lang="en-US" sz="2800" i="1">
                          <a:latin typeface="Cambria Math" panose="02040503050406030204" pitchFamily="18" charset="0"/>
                        </a:rPr>
                        <m:t> </m:t>
                      </m:r>
                    </m:oMath>
                  </m:oMathPara>
                </a14:m>
                <a:endParaRPr lang="en-US" sz="2800" dirty="0"/>
              </a:p>
            </p:txBody>
          </p:sp>
        </mc:Choice>
        <mc:Fallback xmlns="">
          <p:sp>
            <p:nvSpPr>
              <p:cNvPr id="77" name="Rectangle 76"/>
              <p:cNvSpPr>
                <a:spLocks noRot="1" noChangeAspect="1" noMove="1" noResize="1" noEditPoints="1" noAdjustHandles="1" noChangeArrowheads="1" noChangeShapeType="1" noTextEdit="1"/>
              </p:cNvSpPr>
              <p:nvPr/>
            </p:nvSpPr>
            <p:spPr>
              <a:xfrm>
                <a:off x="2364545" y="2190376"/>
                <a:ext cx="1180003" cy="523220"/>
              </a:xfrm>
              <a:prstGeom prst="rect">
                <a:avLst/>
              </a:prstGeom>
              <a:blipFill>
                <a:blip r:embed="rId6"/>
                <a:stretch>
                  <a:fillRect/>
                </a:stretch>
              </a:blipFill>
              <a:ln w="25400">
                <a:solidFill>
                  <a:schemeClr val="bg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p:cNvSpPr/>
              <p:nvPr/>
            </p:nvSpPr>
            <p:spPr>
              <a:xfrm>
                <a:off x="6899949" y="2140523"/>
                <a:ext cx="1877309" cy="622927"/>
              </a:xfrm>
              <a:prstGeom prst="rect">
                <a:avLst/>
              </a:prstGeom>
              <a:solidFill>
                <a:srgbClr val="FF0000">
                  <a:alpha val="25000"/>
                </a:srgbClr>
              </a:solidFill>
              <a:ln w="2540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𝛽</m:t>
                          </m:r>
                        </m:e>
                        <m:sub>
                          <m:r>
                            <a:rPr lang="en-US" sz="2800" b="0" i="1" smtClean="0">
                              <a:latin typeface="Cambria Math" panose="02040503050406030204" pitchFamily="18" charset="0"/>
                            </a:rPr>
                            <m:t>𝑑𝑖𝑓𝑓</m:t>
                          </m:r>
                        </m:sub>
                      </m:sSub>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𝑖𝑗</m:t>
                          </m:r>
                        </m:sub>
                      </m:sSub>
                      <m:sSubSup>
                        <m:sSubSupPr>
                          <m:ctrlPr>
                            <a:rPr lang="en-US" sz="2800" i="1">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𝜀</m:t>
                              </m:r>
                            </m:e>
                          </m:acc>
                        </m:e>
                        <m:sub>
                          <m:r>
                            <a:rPr lang="en-US" sz="2800" i="1">
                              <a:latin typeface="Cambria Math" panose="02040503050406030204" pitchFamily="18" charset="0"/>
                            </a:rPr>
                            <m:t>𝑖𝑗</m:t>
                          </m:r>
                        </m:sub>
                        <m:sup>
                          <m:r>
                            <a:rPr lang="en-US" sz="2800" i="1">
                              <a:latin typeface="Cambria Math" panose="02040503050406030204" pitchFamily="18" charset="0"/>
                            </a:rPr>
                            <m:t>𝑝</m:t>
                          </m:r>
                        </m:sup>
                      </m:sSubSup>
                    </m:oMath>
                  </m:oMathPara>
                </a14:m>
                <a:endParaRPr lang="en-US" sz="2800" dirty="0"/>
              </a:p>
            </p:txBody>
          </p:sp>
        </mc:Choice>
        <mc:Fallback xmlns="">
          <p:sp>
            <p:nvSpPr>
              <p:cNvPr id="79" name="Rectangle 78"/>
              <p:cNvSpPr>
                <a:spLocks noRot="1" noChangeAspect="1" noMove="1" noResize="1" noEditPoints="1" noAdjustHandles="1" noChangeArrowheads="1" noChangeShapeType="1" noTextEdit="1"/>
              </p:cNvSpPr>
              <p:nvPr/>
            </p:nvSpPr>
            <p:spPr>
              <a:xfrm>
                <a:off x="6899949" y="2140523"/>
                <a:ext cx="1877309" cy="622927"/>
              </a:xfrm>
              <a:prstGeom prst="rect">
                <a:avLst/>
              </a:prstGeom>
              <a:blipFill>
                <a:blip r:embed="rId7"/>
                <a:stretch>
                  <a:fillRect/>
                </a:stretch>
              </a:blipFill>
              <a:ln w="254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3987871" y="2003145"/>
                <a:ext cx="2468753" cy="897682"/>
              </a:xfrm>
              <a:prstGeom prst="rect">
                <a:avLst/>
              </a:prstGeom>
              <a:solidFill>
                <a:schemeClr val="bg1">
                  <a:lumMod val="85000"/>
                </a:schemeClr>
              </a:solidFill>
              <a:ln w="25400">
                <a:solidFill>
                  <a:schemeClr val="bg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𝛼</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0</m:t>
                          </m:r>
                        </m:sub>
                      </m:sSub>
                      <m:f>
                        <m:fPr>
                          <m:ctrlPr>
                            <a:rPr lang="en-US" sz="2800" i="1">
                              <a:latin typeface="Cambria Math" panose="02040503050406030204" pitchFamily="18" charset="0"/>
                            </a:rPr>
                          </m:ctrlPr>
                        </m:fPr>
                        <m:num>
                          <m:r>
                            <a:rPr lang="en-US" sz="2800" i="1">
                              <a:latin typeface="Cambria Math" panose="02040503050406030204" pitchFamily="18" charset="0"/>
                            </a:rPr>
                            <m:t>𝐸</m:t>
                          </m:r>
                        </m:num>
                        <m:den>
                          <m:r>
                            <a:rPr lang="en-US" sz="2800" i="1">
                              <a:latin typeface="Cambria Math" panose="02040503050406030204" pitchFamily="18" charset="0"/>
                            </a:rPr>
                            <m:t>1−2</m:t>
                          </m:r>
                          <m:r>
                            <a:rPr lang="en-US" sz="2800" i="1">
                              <a:latin typeface="Cambria Math" panose="02040503050406030204" pitchFamily="18" charset="0"/>
                            </a:rPr>
                            <m:t>𝜈</m:t>
                          </m:r>
                        </m:den>
                      </m:f>
                      <m:sSubSup>
                        <m:sSubSupPr>
                          <m:ctrlPr>
                            <a:rPr lang="en-US" sz="2800" i="1">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𝜀</m:t>
                              </m:r>
                            </m:e>
                          </m:acc>
                        </m:e>
                        <m:sub>
                          <m:r>
                            <a:rPr lang="en-US" sz="2800" i="1">
                              <a:latin typeface="Cambria Math" panose="02040503050406030204" pitchFamily="18" charset="0"/>
                            </a:rPr>
                            <m:t>𝑘𝑘</m:t>
                          </m:r>
                        </m:sub>
                        <m:sup>
                          <m:r>
                            <a:rPr lang="en-US" sz="2800" i="1">
                              <a:latin typeface="Cambria Math" panose="02040503050406030204" pitchFamily="18" charset="0"/>
                            </a:rPr>
                            <m:t>𝑒</m:t>
                          </m:r>
                        </m:sup>
                      </m:sSubSup>
                    </m:oMath>
                  </m:oMathPara>
                </a14:m>
                <a:endParaRPr lang="en-US" sz="2800" dirty="0"/>
              </a:p>
            </p:txBody>
          </p:sp>
        </mc:Choice>
        <mc:Fallback xmlns="">
          <p:sp>
            <p:nvSpPr>
              <p:cNvPr id="80" name="Rectangle 79"/>
              <p:cNvSpPr>
                <a:spLocks noRot="1" noChangeAspect="1" noMove="1" noResize="1" noEditPoints="1" noAdjustHandles="1" noChangeArrowheads="1" noChangeShapeType="1" noTextEdit="1"/>
              </p:cNvSpPr>
              <p:nvPr/>
            </p:nvSpPr>
            <p:spPr>
              <a:xfrm>
                <a:off x="3987871" y="2003145"/>
                <a:ext cx="2468753" cy="897682"/>
              </a:xfrm>
              <a:prstGeom prst="rect">
                <a:avLst/>
              </a:prstGeom>
              <a:blipFill>
                <a:blip r:embed="rId8"/>
                <a:stretch>
                  <a:fillRect/>
                </a:stretch>
              </a:blipFill>
              <a:ln w="25400">
                <a:solidFill>
                  <a:schemeClr val="bg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p:cNvSpPr/>
              <p:nvPr/>
            </p:nvSpPr>
            <p:spPr>
              <a:xfrm>
                <a:off x="809315" y="2162035"/>
                <a:ext cx="1111907" cy="579902"/>
              </a:xfrm>
              <a:prstGeom prst="rect">
                <a:avLst/>
              </a:prstGeom>
              <a:solidFill>
                <a:srgbClr val="FF0000">
                  <a:alpha val="25000"/>
                </a:srgbClr>
              </a:solidFill>
              <a:ln w="2540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𝜌</m:t>
                      </m:r>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𝑝</m:t>
                          </m:r>
                        </m:sub>
                      </m:sSub>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𝑇</m:t>
                          </m:r>
                        </m:e>
                      </m:acc>
                    </m:oMath>
                  </m:oMathPara>
                </a14:m>
                <a:endParaRPr lang="en-US" sz="2800" dirty="0"/>
              </a:p>
            </p:txBody>
          </p:sp>
        </mc:Choice>
        <mc:Fallback xmlns="">
          <p:sp>
            <p:nvSpPr>
              <p:cNvPr id="81" name="Rectangle 80"/>
              <p:cNvSpPr>
                <a:spLocks noRot="1" noChangeAspect="1" noMove="1" noResize="1" noEditPoints="1" noAdjustHandles="1" noChangeArrowheads="1" noChangeShapeType="1" noTextEdit="1"/>
              </p:cNvSpPr>
              <p:nvPr/>
            </p:nvSpPr>
            <p:spPr>
              <a:xfrm>
                <a:off x="809315" y="2162035"/>
                <a:ext cx="1111907" cy="579902"/>
              </a:xfrm>
              <a:prstGeom prst="rect">
                <a:avLst/>
              </a:prstGeom>
              <a:blipFill>
                <a:blip r:embed="rId9"/>
                <a:stretch>
                  <a:fillRect/>
                </a:stretch>
              </a:blipFill>
              <a:ln w="254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p:cNvSpPr/>
              <p:nvPr/>
            </p:nvSpPr>
            <p:spPr>
              <a:xfrm>
                <a:off x="6411225" y="2190376"/>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82" name="Rectangle 81"/>
              <p:cNvSpPr>
                <a:spLocks noRot="1" noChangeAspect="1" noMove="1" noResize="1" noEditPoints="1" noAdjustHandles="1" noChangeArrowheads="1" noChangeShapeType="1" noTextEdit="1"/>
              </p:cNvSpPr>
              <p:nvPr/>
            </p:nvSpPr>
            <p:spPr>
              <a:xfrm>
                <a:off x="6411225" y="2190376"/>
                <a:ext cx="534121"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1875823" y="2190376"/>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83" name="Rectangle 82"/>
              <p:cNvSpPr>
                <a:spLocks noRot="1" noChangeAspect="1" noMove="1" noResize="1" noEditPoints="1" noAdjustHandles="1" noChangeArrowheads="1" noChangeShapeType="1" noTextEdit="1"/>
              </p:cNvSpPr>
              <p:nvPr/>
            </p:nvSpPr>
            <p:spPr>
              <a:xfrm>
                <a:off x="1875823" y="2190376"/>
                <a:ext cx="534121"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p:cNvSpPr/>
              <p:nvPr/>
            </p:nvSpPr>
            <p:spPr>
              <a:xfrm>
                <a:off x="3499149" y="2190376"/>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84" name="Rectangle 83"/>
              <p:cNvSpPr>
                <a:spLocks noRot="1" noChangeAspect="1" noMove="1" noResize="1" noEditPoints="1" noAdjustHandles="1" noChangeArrowheads="1" noChangeShapeType="1" noTextEdit="1"/>
              </p:cNvSpPr>
              <p:nvPr/>
            </p:nvSpPr>
            <p:spPr>
              <a:xfrm>
                <a:off x="3499149" y="2190376"/>
                <a:ext cx="534121" cy="523220"/>
              </a:xfrm>
              <a:prstGeom prst="rect">
                <a:avLst/>
              </a:prstGeom>
              <a:blipFill>
                <a:blip r:embed="rId12"/>
                <a:stretch>
                  <a:fillRect/>
                </a:stretch>
              </a:blipFill>
            </p:spPr>
            <p:txBody>
              <a:bodyPr/>
              <a:lstStyle/>
              <a:p>
                <a:r>
                  <a:rPr lang="en-US">
                    <a:noFill/>
                  </a:rPr>
                  <a:t> </a:t>
                </a:r>
              </a:p>
            </p:txBody>
          </p:sp>
        </mc:Fallback>
      </mc:AlternateContent>
      <p:grpSp>
        <p:nvGrpSpPr>
          <p:cNvPr id="85" name="Group 84"/>
          <p:cNvGrpSpPr/>
          <p:nvPr/>
        </p:nvGrpSpPr>
        <p:grpSpPr>
          <a:xfrm>
            <a:off x="1162048" y="3081707"/>
            <a:ext cx="7006786" cy="928064"/>
            <a:chOff x="1132819" y="3536003"/>
            <a:chExt cx="7006786" cy="928064"/>
          </a:xfrm>
        </p:grpSpPr>
        <p:grpSp>
          <p:nvGrpSpPr>
            <p:cNvPr id="86" name="Group 85"/>
            <p:cNvGrpSpPr/>
            <p:nvPr/>
          </p:nvGrpSpPr>
          <p:grpSpPr>
            <a:xfrm>
              <a:off x="1132819" y="3536003"/>
              <a:ext cx="7006786" cy="928064"/>
              <a:chOff x="1090476" y="3629033"/>
              <a:chExt cx="7006786" cy="928064"/>
            </a:xfrm>
          </p:grpSpPr>
          <p:grpSp>
            <p:nvGrpSpPr>
              <p:cNvPr id="88" name="Group 87"/>
              <p:cNvGrpSpPr/>
              <p:nvPr/>
            </p:nvGrpSpPr>
            <p:grpSpPr>
              <a:xfrm>
                <a:off x="1090476" y="3629033"/>
                <a:ext cx="4603055" cy="928064"/>
                <a:chOff x="936320" y="4113774"/>
                <a:chExt cx="4603055" cy="928064"/>
              </a:xfrm>
            </p:grpSpPr>
            <mc:AlternateContent xmlns:mc="http://schemas.openxmlformats.org/markup-compatibility/2006" xmlns:a14="http://schemas.microsoft.com/office/drawing/2010/main">
              <mc:Choice Requires="a14">
                <p:sp>
                  <p:nvSpPr>
                    <p:cNvPr id="91" name="TextBox 90"/>
                    <p:cNvSpPr txBox="1"/>
                    <p:nvPr/>
                  </p:nvSpPr>
                  <p:spPr>
                    <a:xfrm>
                      <a:off x="936320" y="4113774"/>
                      <a:ext cx="1763111"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𝜌</m:t>
                          </m:r>
                        </m:oMath>
                      </a14:m>
                      <a:r>
                        <a:rPr lang="en-US" dirty="0" smtClean="0">
                          <a:latin typeface="Calibri" panose="020F0502020204030204" pitchFamily="34" charset="0"/>
                          <a:cs typeface="Arial" panose="020B0604020202020204" pitchFamily="34" charset="0"/>
                        </a:rPr>
                        <a:t>: material density</a:t>
                      </a:r>
                      <a:endParaRPr lang="en-US" dirty="0">
                        <a:latin typeface="Calibri" panose="020F0502020204030204" pitchFamily="34" charset="0"/>
                        <a:cs typeface="Arial" panose="020B0604020202020204"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936320" y="4113774"/>
                      <a:ext cx="1763111" cy="276999"/>
                    </a:xfrm>
                    <a:prstGeom prst="rect">
                      <a:avLst/>
                    </a:prstGeom>
                    <a:blipFill>
                      <a:blip r:embed="rId13"/>
                      <a:stretch>
                        <a:fillRect l="-4828" t="-28889" r="-7931"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3435176" y="4113774"/>
                      <a:ext cx="1579278" cy="298415"/>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m:t>
                              </m:r>
                            </m:sub>
                          </m:sSub>
                        </m:oMath>
                      </a14:m>
                      <a:r>
                        <a:rPr lang="en-US" dirty="0" smtClean="0">
                          <a:latin typeface="Calibri" panose="020F0502020204030204" pitchFamily="34" charset="0"/>
                          <a:cs typeface="Arial" panose="020B0604020202020204" pitchFamily="34" charset="0"/>
                        </a:rPr>
                        <a:t>: heat capacity</a:t>
                      </a:r>
                      <a:endParaRPr lang="en-US" dirty="0">
                        <a:latin typeface="Calibri" panose="020F0502020204030204" pitchFamily="34" charset="0"/>
                        <a:cs typeface="Arial" panose="020B0604020202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435176" y="4113774"/>
                      <a:ext cx="1579278" cy="298415"/>
                    </a:xfrm>
                    <a:prstGeom prst="rect">
                      <a:avLst/>
                    </a:prstGeom>
                    <a:blipFill>
                      <a:blip r:embed="rId14"/>
                      <a:stretch>
                        <a:fillRect l="-3861" t="-24490" r="-8880" b="-408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936320" y="4742589"/>
                      <a:ext cx="4603055" cy="299249"/>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𝑑𝑖𝑓𝑓</m:t>
                              </m:r>
                            </m:sub>
                          </m:sSub>
                        </m:oMath>
                      </a14:m>
                      <a:r>
                        <a:rPr lang="en-US" dirty="0" smtClean="0">
                          <a:latin typeface="Calibri" panose="020F0502020204030204" pitchFamily="34" charset="0"/>
                          <a:cs typeface="Arial" panose="020B0604020202020204" pitchFamily="34" charset="0"/>
                        </a:rPr>
                        <a:t>: fraction of mech. power converted to heat</a:t>
                      </a:r>
                      <a:endParaRPr lang="en-US" dirty="0">
                        <a:latin typeface="Calibri" panose="020F0502020204030204" pitchFamily="34" charset="0"/>
                        <a:cs typeface="Arial" panose="020B060402020202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36320" y="4742589"/>
                      <a:ext cx="4603055" cy="299249"/>
                    </a:xfrm>
                    <a:prstGeom prst="rect">
                      <a:avLst/>
                    </a:prstGeom>
                    <a:blipFill>
                      <a:blip r:embed="rId15"/>
                      <a:stretch>
                        <a:fillRect l="-2384" t="-24490" r="-2384" b="-4081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9" name="TextBox 88"/>
                  <p:cNvSpPr txBox="1"/>
                  <p:nvPr/>
                </p:nvSpPr>
                <p:spPr>
                  <a:xfrm>
                    <a:off x="5904354" y="3629033"/>
                    <a:ext cx="2192908"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𝑘</m:t>
                        </m:r>
                      </m:oMath>
                    </a14:m>
                    <a:r>
                      <a:rPr lang="en-US" dirty="0" smtClean="0">
                        <a:latin typeface="Calibri" panose="020F0502020204030204" pitchFamily="34" charset="0"/>
                        <a:cs typeface="Arial" panose="020B0604020202020204" pitchFamily="34" charset="0"/>
                      </a:rPr>
                      <a:t>: thermal conductivity</a:t>
                    </a:r>
                    <a:endParaRPr lang="en-US" dirty="0">
                      <a:latin typeface="Calibri" panose="020F0502020204030204" pitchFamily="34" charset="0"/>
                      <a:cs typeface="Arial" panose="020B0604020202020204" pitchFamily="34"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5904354" y="3629033"/>
                    <a:ext cx="2192908" cy="276999"/>
                  </a:xfrm>
                  <a:prstGeom prst="rect">
                    <a:avLst/>
                  </a:prstGeom>
                  <a:blipFill>
                    <a:blip r:embed="rId16"/>
                    <a:stretch>
                      <a:fillRect l="-3889" t="-28889" r="-6667"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1090476" y="3944848"/>
                    <a:ext cx="3343864"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cs typeface="Arial" panose="020B0604020202020204" pitchFamily="34" charset="0"/>
                          </a:rPr>
                          <m:t>𝛼</m:t>
                        </m:r>
                      </m:oMath>
                    </a14:m>
                    <a:r>
                      <a:rPr lang="en-US" dirty="0" smtClean="0">
                        <a:latin typeface="Calibri" panose="020F0502020204030204" pitchFamily="34" charset="0"/>
                        <a:cs typeface="Arial" panose="020B0604020202020204" pitchFamily="34" charset="0"/>
                      </a:rPr>
                      <a:t>: coefficient of thermal expansion </a:t>
                    </a:r>
                    <a:endParaRPr lang="en-US" dirty="0">
                      <a:latin typeface="Calibri" panose="020F0502020204030204" pitchFamily="34" charset="0"/>
                      <a:cs typeface="Arial" panose="020B0604020202020204" pitchFamily="34" charset="0"/>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090476" y="3944848"/>
                    <a:ext cx="3343864" cy="276999"/>
                  </a:xfrm>
                  <a:prstGeom prst="rect">
                    <a:avLst/>
                  </a:prstGeom>
                  <a:blipFill>
                    <a:blip r:embed="rId17"/>
                    <a:stretch>
                      <a:fillRect l="-1821" t="-28889" r="-3461" b="-5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7" name="TextBox 86"/>
                <p:cNvSpPr txBox="1"/>
                <p:nvPr/>
              </p:nvSpPr>
              <p:spPr>
                <a:xfrm>
                  <a:off x="5946697" y="3851818"/>
                  <a:ext cx="1572931"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cs typeface="Arial" panose="020B0604020202020204" pitchFamily="34" charset="0"/>
                        </a:rPr>
                        <m:t>𝜈</m:t>
                      </m:r>
                    </m:oMath>
                  </a14:m>
                  <a:r>
                    <a:rPr lang="en-US" dirty="0" smtClean="0">
                      <a:latin typeface="Calibri" panose="020F0502020204030204" pitchFamily="34" charset="0"/>
                      <a:cs typeface="Arial" panose="020B0604020202020204" pitchFamily="34" charset="0"/>
                    </a:rPr>
                    <a:t>: Poisson’s ratio</a:t>
                  </a:r>
                  <a:endParaRPr lang="en-US" dirty="0">
                    <a:latin typeface="Calibri" panose="020F0502020204030204" pitchFamily="34" charset="0"/>
                    <a:cs typeface="Arial" panose="020B0604020202020204"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946697" y="3851818"/>
                  <a:ext cx="1572931" cy="276999"/>
                </a:xfrm>
                <a:prstGeom prst="rect">
                  <a:avLst/>
                </a:prstGeom>
                <a:blipFill>
                  <a:blip r:embed="rId18"/>
                  <a:stretch>
                    <a:fillRect l="-3876" t="-28889" r="-8915" b="-51111"/>
                  </a:stretch>
                </a:blipFill>
              </p:spPr>
              <p:txBody>
                <a:bodyPr/>
                <a:lstStyle/>
                <a:p>
                  <a:r>
                    <a:rPr lang="en-US">
                      <a:noFill/>
                    </a:rPr>
                    <a:t> </a:t>
                  </a:r>
                </a:p>
              </p:txBody>
            </p:sp>
          </mc:Fallback>
        </mc:AlternateContent>
      </p:grpSp>
      <p:cxnSp>
        <p:nvCxnSpPr>
          <p:cNvPr id="94" name="Straight Arrow Connector 93"/>
          <p:cNvCxnSpPr/>
          <p:nvPr/>
        </p:nvCxnSpPr>
        <p:spPr>
          <a:xfrm flipV="1">
            <a:off x="2364545" y="2067359"/>
            <a:ext cx="1180003" cy="69609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3987871" y="1861517"/>
            <a:ext cx="2563105" cy="1104527"/>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62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51</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2911321" y="136518"/>
            <a:ext cx="3321358" cy="646331"/>
          </a:xfrm>
          <a:prstGeom prst="rect">
            <a:avLst/>
          </a:prstGeom>
          <a:noFill/>
        </p:spPr>
        <p:txBody>
          <a:bodyPr wrap="none" rtlCol="0">
            <a:spAutoFit/>
          </a:bodyPr>
          <a:lstStyle/>
          <a:p>
            <a:r>
              <a:rPr lang="en-US" sz="3600" dirty="0" err="1" smtClean="0">
                <a:solidFill>
                  <a:srgbClr val="C00000"/>
                </a:solidFill>
              </a:rPr>
              <a:t>Thermoplasticity</a:t>
            </a:r>
            <a:endParaRPr lang="en-US" sz="3600" dirty="0" smtClean="0">
              <a:solidFill>
                <a:srgbClr val="C00000"/>
              </a:solidFill>
            </a:endParaRPr>
          </a:p>
        </p:txBody>
      </p:sp>
      <p:sp>
        <p:nvSpPr>
          <p:cNvPr id="2" name="TextBox 1"/>
          <p:cNvSpPr txBox="1"/>
          <p:nvPr/>
        </p:nvSpPr>
        <p:spPr>
          <a:xfrm>
            <a:off x="323851" y="782849"/>
            <a:ext cx="8483266" cy="646331"/>
          </a:xfrm>
          <a:prstGeom prst="rect">
            <a:avLst/>
          </a:prstGeom>
          <a:noFill/>
        </p:spPr>
        <p:txBody>
          <a:bodyPr wrap="square" rtlCol="0">
            <a:spAutoFit/>
          </a:bodyPr>
          <a:lstStyle/>
          <a:p>
            <a:r>
              <a:rPr lang="en-US" dirty="0" smtClean="0"/>
              <a:t>Use infrared thermography (or embedded thermocouple) to measure heat generated by dynamically growing crack (</a:t>
            </a:r>
            <a:r>
              <a:rPr lang="en-US" dirty="0" err="1" smtClean="0"/>
              <a:t>Zehnder</a:t>
            </a:r>
            <a:r>
              <a:rPr lang="en-US" dirty="0" smtClean="0"/>
              <a:t> and </a:t>
            </a:r>
            <a:r>
              <a:rPr lang="en-US" dirty="0" err="1" smtClean="0"/>
              <a:t>Rosakis</a:t>
            </a:r>
            <a:r>
              <a:rPr lang="en-US" dirty="0" smtClean="0"/>
              <a:t>, JMPS, 1991):</a:t>
            </a:r>
            <a:endParaRPr lang="en-US" dirty="0"/>
          </a:p>
        </p:txBody>
      </p:sp>
      <p:grpSp>
        <p:nvGrpSpPr>
          <p:cNvPr id="12" name="Group 11"/>
          <p:cNvGrpSpPr/>
          <p:nvPr/>
        </p:nvGrpSpPr>
        <p:grpSpPr>
          <a:xfrm>
            <a:off x="-1661678" y="1569527"/>
            <a:ext cx="6248179" cy="1553766"/>
            <a:chOff x="-1661678" y="1807652"/>
            <a:chExt cx="6248179" cy="1553766"/>
          </a:xfrm>
        </p:grpSpPr>
        <p:sp>
          <p:nvSpPr>
            <p:cNvPr id="39" name="Oval 38"/>
            <p:cNvSpPr>
              <a:spLocks noChangeAspect="1"/>
            </p:cNvSpPr>
            <p:nvPr/>
          </p:nvSpPr>
          <p:spPr>
            <a:xfrm>
              <a:off x="-1636152" y="2615227"/>
              <a:ext cx="4206240" cy="173428"/>
            </a:xfrm>
            <a:prstGeom prst="ellipse">
              <a:avLst/>
            </a:prstGeom>
            <a:solidFill>
              <a:srgbClr val="FFBFBF"/>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661678" y="2532472"/>
              <a:ext cx="2750653" cy="3404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570088" y="2563759"/>
              <a:ext cx="640080" cy="266700"/>
              <a:chOff x="2495550" y="2097358"/>
              <a:chExt cx="640080" cy="266700"/>
            </a:xfrm>
          </p:grpSpPr>
          <p:cxnSp>
            <p:nvCxnSpPr>
              <p:cNvPr id="4" name="Straight Connector 3"/>
              <p:cNvCxnSpPr/>
              <p:nvPr/>
            </p:nvCxnSpPr>
            <p:spPr>
              <a:xfrm>
                <a:off x="2495550" y="2097358"/>
                <a:ext cx="0" cy="2667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2495550" y="2230708"/>
                <a:ext cx="64008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7"/>
                <p:cNvSpPr txBox="1"/>
                <p:nvPr/>
              </p:nvSpPr>
              <p:spPr>
                <a:xfrm>
                  <a:off x="2939031" y="2747268"/>
                  <a:ext cx="4740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39031" y="2747268"/>
                  <a:ext cx="474041" cy="276999"/>
                </a:xfrm>
                <a:prstGeom prst="rect">
                  <a:avLst/>
                </a:prstGeom>
                <a:blipFill>
                  <a:blip r:embed="rId4"/>
                  <a:stretch>
                    <a:fillRect l="-6410" t="-4444" r="-16667" b="-35556"/>
                  </a:stretch>
                </a:blipFill>
              </p:spPr>
              <p:txBody>
                <a:bodyPr/>
                <a:lstStyle/>
                <a:p>
                  <a:r>
                    <a:rPr lang="en-US">
                      <a:noFill/>
                    </a:rPr>
                    <a:t> </a:t>
                  </a:r>
                </a:p>
              </p:txBody>
            </p:sp>
          </mc:Fallback>
        </mc:AlternateContent>
        <p:sp>
          <p:nvSpPr>
            <p:cNvPr id="9" name="Rectangle 8"/>
            <p:cNvSpPr/>
            <p:nvPr/>
          </p:nvSpPr>
          <p:spPr>
            <a:xfrm>
              <a:off x="2634357" y="2050778"/>
              <a:ext cx="91440" cy="9144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634357" y="2203178"/>
              <a:ext cx="91440" cy="9144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634357" y="2355578"/>
              <a:ext cx="91440" cy="9144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634357" y="2507978"/>
              <a:ext cx="91440" cy="9144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634357" y="2660378"/>
              <a:ext cx="91440" cy="9144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634357" y="2812778"/>
              <a:ext cx="91440" cy="9144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634357" y="2965178"/>
              <a:ext cx="91440" cy="9144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634357" y="3117578"/>
              <a:ext cx="91440" cy="9144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634357" y="3269978"/>
              <a:ext cx="91440" cy="91440"/>
            </a:xfrm>
            <a:prstGeom prst="rect">
              <a:avLst/>
            </a:prstGeom>
            <a:solidFill>
              <a:schemeClr val="accent1">
                <a:lumMod val="40000"/>
                <a:lumOff val="6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25797" y="1807652"/>
              <a:ext cx="1860704" cy="646331"/>
            </a:xfrm>
            <a:prstGeom prst="rect">
              <a:avLst/>
            </a:prstGeom>
            <a:noFill/>
          </p:spPr>
          <p:txBody>
            <a:bodyPr wrap="square" rtlCol="0">
              <a:spAutoFit/>
            </a:bodyPr>
            <a:lstStyle/>
            <a:p>
              <a:r>
                <a:rPr lang="en-US" dirty="0" smtClean="0"/>
                <a:t>IR detector elements</a:t>
              </a:r>
              <a:endParaRPr lang="en-US" dirty="0"/>
            </a:p>
          </p:txBody>
        </p:sp>
      </p:grpSp>
      <p:grpSp>
        <p:nvGrpSpPr>
          <p:cNvPr id="19" name="Group 18"/>
          <p:cNvGrpSpPr/>
          <p:nvPr/>
        </p:nvGrpSpPr>
        <p:grpSpPr>
          <a:xfrm>
            <a:off x="4791076" y="1362075"/>
            <a:ext cx="3771900" cy="2638425"/>
            <a:chOff x="4791076" y="1438275"/>
            <a:chExt cx="3771900" cy="2638425"/>
          </a:xfrm>
        </p:grpSpPr>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2849" t="5249" r="2159" b="3135"/>
            <a:stretch/>
          </p:blipFill>
          <p:spPr>
            <a:xfrm>
              <a:off x="4791076" y="1438275"/>
              <a:ext cx="3771900" cy="2638425"/>
            </a:xfrm>
            <a:prstGeom prst="rect">
              <a:avLst/>
            </a:prstGeom>
          </p:spPr>
        </p:pic>
        <p:cxnSp>
          <p:nvCxnSpPr>
            <p:cNvPr id="16" name="Straight Connector 15"/>
            <p:cNvCxnSpPr/>
            <p:nvPr/>
          </p:nvCxnSpPr>
          <p:spPr>
            <a:xfrm flipV="1">
              <a:off x="6775284" y="2125073"/>
              <a:ext cx="0" cy="161925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7613484" y="2115548"/>
              <a:ext cx="0" cy="161925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380273" y="1585035"/>
              <a:ext cx="1611576" cy="584775"/>
            </a:xfrm>
            <a:prstGeom prst="rect">
              <a:avLst/>
            </a:prstGeom>
            <a:noFill/>
          </p:spPr>
          <p:txBody>
            <a:bodyPr wrap="square" rtlCol="0">
              <a:spAutoFit/>
            </a:bodyPr>
            <a:lstStyle/>
            <a:p>
              <a:pPr algn="ctr"/>
              <a:r>
                <a:rPr lang="en-US" sz="1600" b="1" dirty="0" smtClean="0">
                  <a:solidFill>
                    <a:srgbClr val="008000"/>
                  </a:solidFill>
                </a:rPr>
                <a:t>Detector sensitivity</a:t>
              </a:r>
              <a:endParaRPr lang="en-US" sz="1600" b="1" dirty="0">
                <a:solidFill>
                  <a:srgbClr val="008000"/>
                </a:solidFill>
              </a:endParaRPr>
            </a:p>
          </p:txBody>
        </p:sp>
      </p:grpSp>
      <p:pic>
        <p:nvPicPr>
          <p:cNvPr id="3" name="Picture 2"/>
          <p:cNvPicPr>
            <a:picLocks noChangeAspect="1"/>
          </p:cNvPicPr>
          <p:nvPr/>
        </p:nvPicPr>
        <p:blipFill rotWithShape="1">
          <a:blip r:embed="rId6"/>
          <a:srcRect l="64583" t="26296" r="15208" b="15926"/>
          <a:stretch/>
        </p:blipFill>
        <p:spPr>
          <a:xfrm>
            <a:off x="5220403" y="4050116"/>
            <a:ext cx="2775440" cy="2231797"/>
          </a:xfrm>
          <a:prstGeom prst="rect">
            <a:avLst/>
          </a:prstGeom>
        </p:spPr>
      </p:pic>
      <p:pic>
        <p:nvPicPr>
          <p:cNvPr id="5" name="Picture 4"/>
          <p:cNvPicPr>
            <a:picLocks noChangeAspect="1"/>
          </p:cNvPicPr>
          <p:nvPr/>
        </p:nvPicPr>
        <p:blipFill rotWithShape="1">
          <a:blip r:embed="rId7"/>
          <a:srcRect l="65350" t="32409" r="15520" b="15184"/>
          <a:stretch/>
        </p:blipFill>
        <p:spPr>
          <a:xfrm>
            <a:off x="955084" y="3659493"/>
            <a:ext cx="3358546" cy="2587751"/>
          </a:xfrm>
          <a:prstGeom prst="rect">
            <a:avLst/>
          </a:prstGeom>
        </p:spPr>
      </p:pic>
    </p:spTree>
    <p:extLst>
      <p:ext uri="{BB962C8B-B14F-4D97-AF65-F5344CB8AC3E}">
        <p14:creationId xmlns:p14="http://schemas.microsoft.com/office/powerpoint/2010/main" val="6918541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52</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400858" y="136518"/>
            <a:ext cx="7667933" cy="646331"/>
          </a:xfrm>
          <a:prstGeom prst="rect">
            <a:avLst/>
          </a:prstGeom>
          <a:noFill/>
        </p:spPr>
        <p:txBody>
          <a:bodyPr wrap="none" rtlCol="0">
            <a:spAutoFit/>
          </a:bodyPr>
          <a:lstStyle/>
          <a:p>
            <a:r>
              <a:rPr lang="en-US" sz="3600" dirty="0" smtClean="0">
                <a:solidFill>
                  <a:srgbClr val="C00000"/>
                </a:solidFill>
              </a:rPr>
              <a:t>Experimental Techniques – Grid and Foil</a:t>
            </a:r>
          </a:p>
        </p:txBody>
      </p:sp>
      <p:pic>
        <p:nvPicPr>
          <p:cNvPr id="4" name="Picture 3"/>
          <p:cNvPicPr>
            <a:picLocks noChangeAspect="1"/>
          </p:cNvPicPr>
          <p:nvPr/>
        </p:nvPicPr>
        <p:blipFill>
          <a:blip r:embed="rId4"/>
          <a:stretch>
            <a:fillRect/>
          </a:stretch>
        </p:blipFill>
        <p:spPr>
          <a:xfrm>
            <a:off x="424483" y="3511903"/>
            <a:ext cx="3184387" cy="2325935"/>
          </a:xfrm>
          <a:prstGeom prst="rect">
            <a:avLst/>
          </a:prstGeom>
        </p:spPr>
      </p:pic>
      <p:pic>
        <p:nvPicPr>
          <p:cNvPr id="6" name="Picture 5"/>
          <p:cNvPicPr>
            <a:picLocks noChangeAspect="1"/>
          </p:cNvPicPr>
          <p:nvPr/>
        </p:nvPicPr>
        <p:blipFill rotWithShape="1">
          <a:blip r:embed="rId5"/>
          <a:srcRect l="3357" r="2220" b="12359"/>
          <a:stretch/>
        </p:blipFill>
        <p:spPr>
          <a:xfrm>
            <a:off x="4907620" y="864166"/>
            <a:ext cx="3284621" cy="2404964"/>
          </a:xfrm>
          <a:prstGeom prst="rect">
            <a:avLst/>
          </a:prstGeom>
        </p:spPr>
      </p:pic>
      <p:grpSp>
        <p:nvGrpSpPr>
          <p:cNvPr id="20" name="Group 19"/>
          <p:cNvGrpSpPr/>
          <p:nvPr/>
        </p:nvGrpSpPr>
        <p:grpSpPr>
          <a:xfrm>
            <a:off x="1155661" y="852119"/>
            <a:ext cx="1994215" cy="2476034"/>
            <a:chOff x="400858" y="912497"/>
            <a:chExt cx="1994215" cy="2476034"/>
          </a:xfrm>
        </p:grpSpPr>
        <p:pic>
          <p:nvPicPr>
            <p:cNvPr id="2" name="Picture 1"/>
            <p:cNvPicPr>
              <a:picLocks noChangeAspect="1"/>
            </p:cNvPicPr>
            <p:nvPr/>
          </p:nvPicPr>
          <p:blipFill rotWithShape="1">
            <a:blip r:embed="rId6"/>
            <a:srcRect l="75606" t="38755" r="17464" b="30652"/>
            <a:stretch/>
          </p:blipFill>
          <p:spPr>
            <a:xfrm>
              <a:off x="400858" y="912497"/>
              <a:ext cx="1994215" cy="2476034"/>
            </a:xfrm>
            <a:prstGeom prst="rect">
              <a:avLst/>
            </a:prstGeom>
          </p:spPr>
        </p:pic>
        <mc:AlternateContent xmlns:mc="http://schemas.openxmlformats.org/markup-compatibility/2006" xmlns:a14="http://schemas.microsoft.com/office/drawing/2010/main">
          <mc:Choice Requires="a14">
            <p:sp>
              <p:nvSpPr>
                <p:cNvPr id="19" name="TextBox 18"/>
                <p:cNvSpPr txBox="1"/>
                <p:nvPr/>
              </p:nvSpPr>
              <p:spPr>
                <a:xfrm>
                  <a:off x="1626571" y="1016669"/>
                  <a:ext cx="28975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626571" y="1016669"/>
                  <a:ext cx="289758" cy="276999"/>
                </a:xfrm>
                <a:prstGeom prst="rect">
                  <a:avLst/>
                </a:prstGeom>
                <a:blipFill>
                  <a:blip r:embed="rId7"/>
                  <a:stretch>
                    <a:fillRect l="-12766" r="-8511" b="-17778"/>
                  </a:stretch>
                </a:blipFill>
              </p:spPr>
              <p:txBody>
                <a:bodyPr/>
                <a:lstStyle/>
                <a:p>
                  <a:r>
                    <a:rPr lang="en-US">
                      <a:noFill/>
                    </a:rPr>
                    <a:t> </a:t>
                  </a:r>
                </a:p>
              </p:txBody>
            </p:sp>
          </mc:Fallback>
        </mc:AlternateContent>
      </p:grpSp>
      <p:sp>
        <p:nvSpPr>
          <p:cNvPr id="26" name="TextBox 25"/>
          <p:cNvSpPr txBox="1"/>
          <p:nvPr/>
        </p:nvSpPr>
        <p:spPr>
          <a:xfrm>
            <a:off x="553876" y="924528"/>
            <a:ext cx="1832883" cy="646331"/>
          </a:xfrm>
          <a:prstGeom prst="rect">
            <a:avLst/>
          </a:prstGeom>
          <a:noFill/>
        </p:spPr>
        <p:txBody>
          <a:bodyPr wrap="square" rtlCol="0">
            <a:spAutoFit/>
          </a:bodyPr>
          <a:lstStyle/>
          <a:p>
            <a:r>
              <a:rPr lang="en-US" dirty="0" err="1" smtClean="0"/>
              <a:t>Microfabricated</a:t>
            </a:r>
            <a:r>
              <a:rPr lang="en-US" dirty="0" smtClean="0"/>
              <a:t> grids</a:t>
            </a:r>
            <a:endParaRPr lang="en-US" dirty="0"/>
          </a:p>
        </p:txBody>
      </p:sp>
      <p:pic>
        <p:nvPicPr>
          <p:cNvPr id="64" name="Picture 63"/>
          <p:cNvPicPr>
            <a:picLocks noChangeAspect="1"/>
          </p:cNvPicPr>
          <p:nvPr/>
        </p:nvPicPr>
        <p:blipFill rotWithShape="1">
          <a:blip r:embed="rId5"/>
          <a:srcRect l="31421" t="89929" r="18755" b="2886"/>
          <a:stretch/>
        </p:blipFill>
        <p:spPr>
          <a:xfrm>
            <a:off x="5850555" y="3239788"/>
            <a:ext cx="1733178" cy="197224"/>
          </a:xfrm>
          <a:prstGeom prst="rect">
            <a:avLst/>
          </a:prstGeom>
        </p:spPr>
      </p:pic>
      <p:grpSp>
        <p:nvGrpSpPr>
          <p:cNvPr id="31" name="Group 30"/>
          <p:cNvGrpSpPr/>
          <p:nvPr/>
        </p:nvGrpSpPr>
        <p:grpSpPr>
          <a:xfrm>
            <a:off x="4650022" y="3586153"/>
            <a:ext cx="3799816" cy="2656000"/>
            <a:chOff x="4724400" y="3589412"/>
            <a:chExt cx="3799816" cy="2656000"/>
          </a:xfrm>
        </p:grpSpPr>
        <p:pic>
          <p:nvPicPr>
            <p:cNvPr id="65" name="Picture 64"/>
            <p:cNvPicPr>
              <a:picLocks noChangeAspect="1"/>
            </p:cNvPicPr>
            <p:nvPr/>
          </p:nvPicPr>
          <p:blipFill rotWithShape="1">
            <a:blip r:embed="rId8"/>
            <a:srcRect l="6212" t="3134" r="1552" b="13366"/>
            <a:stretch/>
          </p:blipFill>
          <p:spPr>
            <a:xfrm>
              <a:off x="4724400" y="3589412"/>
              <a:ext cx="3799816" cy="2656000"/>
            </a:xfrm>
            <a:prstGeom prst="rect">
              <a:avLst/>
            </a:prstGeom>
          </p:spPr>
        </p:pic>
        <p:pic>
          <p:nvPicPr>
            <p:cNvPr id="7" name="Picture 6"/>
            <p:cNvPicPr>
              <a:picLocks noChangeAspect="1"/>
            </p:cNvPicPr>
            <p:nvPr/>
          </p:nvPicPr>
          <p:blipFill rotWithShape="1">
            <a:blip r:embed="rId8"/>
            <a:srcRect l="45527" t="89922" r="27345" b="4065"/>
            <a:stretch/>
          </p:blipFill>
          <p:spPr>
            <a:xfrm>
              <a:off x="7235333" y="5646591"/>
              <a:ext cx="1117600" cy="191247"/>
            </a:xfrm>
            <a:prstGeom prst="rect">
              <a:avLst/>
            </a:prstGeom>
          </p:spPr>
        </p:pic>
      </p:grpSp>
    </p:spTree>
    <p:extLst>
      <p:ext uri="{BB962C8B-B14F-4D97-AF65-F5344CB8AC3E}">
        <p14:creationId xmlns:p14="http://schemas.microsoft.com/office/powerpoint/2010/main" val="813967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54</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400858" y="136518"/>
            <a:ext cx="7667933" cy="646331"/>
          </a:xfrm>
          <a:prstGeom prst="rect">
            <a:avLst/>
          </a:prstGeom>
          <a:noFill/>
        </p:spPr>
        <p:txBody>
          <a:bodyPr wrap="none" rtlCol="0">
            <a:spAutoFit/>
          </a:bodyPr>
          <a:lstStyle/>
          <a:p>
            <a:r>
              <a:rPr lang="en-US" sz="3600" dirty="0" smtClean="0">
                <a:solidFill>
                  <a:srgbClr val="C00000"/>
                </a:solidFill>
              </a:rPr>
              <a:t>Experimental Techniques – Grid and Foil</a:t>
            </a:r>
          </a:p>
        </p:txBody>
      </p:sp>
      <p:sp>
        <p:nvSpPr>
          <p:cNvPr id="5" name="TextBox 4"/>
          <p:cNvSpPr txBox="1"/>
          <p:nvPr/>
        </p:nvSpPr>
        <p:spPr>
          <a:xfrm>
            <a:off x="565484" y="950495"/>
            <a:ext cx="3060197" cy="369332"/>
          </a:xfrm>
          <a:prstGeom prst="rect">
            <a:avLst/>
          </a:prstGeom>
          <a:noFill/>
        </p:spPr>
        <p:txBody>
          <a:bodyPr wrap="none" rtlCol="0">
            <a:spAutoFit/>
          </a:bodyPr>
          <a:lstStyle/>
          <a:p>
            <a:r>
              <a:rPr lang="en-US" dirty="0" smtClean="0"/>
              <a:t>Guide for creating a foil gauge:</a:t>
            </a:r>
            <a:endParaRPr lang="en-US" dirty="0"/>
          </a:p>
        </p:txBody>
      </p:sp>
      <p:sp>
        <p:nvSpPr>
          <p:cNvPr id="8" name="TextBox 7"/>
          <p:cNvSpPr txBox="1"/>
          <p:nvPr/>
        </p:nvSpPr>
        <p:spPr>
          <a:xfrm>
            <a:off x="828247" y="1336814"/>
            <a:ext cx="7844589" cy="1754326"/>
          </a:xfrm>
          <a:prstGeom prst="rect">
            <a:avLst/>
          </a:prstGeom>
          <a:noFill/>
        </p:spPr>
        <p:txBody>
          <a:bodyPr wrap="square" rtlCol="0">
            <a:spAutoFit/>
          </a:bodyPr>
          <a:lstStyle/>
          <a:p>
            <a:pPr marL="342900" indent="-342900">
              <a:buAutoNum type="arabicPeriod"/>
            </a:pPr>
            <a:r>
              <a:rPr lang="en-US" dirty="0" smtClean="0"/>
              <a:t>Lightly sand specimen to create a rough surface</a:t>
            </a:r>
          </a:p>
          <a:p>
            <a:pPr marL="342900" indent="-342900">
              <a:buAutoNum type="arabicPeriod"/>
            </a:pPr>
            <a:r>
              <a:rPr lang="en-US" dirty="0" smtClean="0"/>
              <a:t>Bond copper terminals to the specimen surface</a:t>
            </a:r>
          </a:p>
          <a:p>
            <a:pPr marL="342900" indent="-342900">
              <a:buAutoNum type="arabicPeriod"/>
            </a:pPr>
            <a:r>
              <a:rPr lang="en-US" dirty="0" smtClean="0"/>
              <a:t>Apply a piece of masking tape to the surface leaving a small gap between the machined crack and the tape edge</a:t>
            </a:r>
          </a:p>
          <a:p>
            <a:pPr marL="342900" indent="-342900">
              <a:buAutoNum type="arabicPeriod"/>
            </a:pPr>
            <a:r>
              <a:rPr lang="en-US" dirty="0" smtClean="0"/>
              <a:t>Apply a thin layer of conductive silver paint and let dry.</a:t>
            </a:r>
          </a:p>
          <a:p>
            <a:pPr marL="342900" indent="-342900">
              <a:buAutoNum type="arabicPeriod"/>
            </a:pPr>
            <a:r>
              <a:rPr lang="en-US" dirty="0" smtClean="0"/>
              <a:t>Check resistivity across the conductive paint.</a:t>
            </a:r>
            <a:endParaRPr lang="en-US" dirty="0"/>
          </a:p>
        </p:txBody>
      </p:sp>
      <p:grpSp>
        <p:nvGrpSpPr>
          <p:cNvPr id="23" name="Group 22"/>
          <p:cNvGrpSpPr>
            <a:grpSpLocks noChangeAspect="1"/>
          </p:cNvGrpSpPr>
          <p:nvPr/>
        </p:nvGrpSpPr>
        <p:grpSpPr>
          <a:xfrm>
            <a:off x="3293445" y="3314238"/>
            <a:ext cx="2834640" cy="2834640"/>
            <a:chOff x="973393" y="1484671"/>
            <a:chExt cx="2286000" cy="2286000"/>
          </a:xfrm>
        </p:grpSpPr>
        <p:sp>
          <p:nvSpPr>
            <p:cNvPr id="24" name="Oval 23"/>
            <p:cNvSpPr/>
            <p:nvPr/>
          </p:nvSpPr>
          <p:spPr>
            <a:xfrm>
              <a:off x="973393" y="1484671"/>
              <a:ext cx="2286000" cy="2286000"/>
            </a:xfrm>
            <a:prstGeom prst="ellipse">
              <a:avLst/>
            </a:prstGeom>
            <a:solidFill>
              <a:schemeClr val="accent1">
                <a:lumMod val="40000"/>
                <a:lumOff val="60000"/>
              </a:schemeClr>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818444" y="2529952"/>
              <a:ext cx="595899" cy="195438"/>
            </a:xfrm>
            <a:prstGeom prst="roundRect">
              <a:avLst>
                <a:gd name="adj" fmla="val 50000"/>
              </a:avLst>
            </a:prstGeom>
            <a:solidFill>
              <a:schemeClr val="bg1"/>
            </a:solid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8"/>
          <p:cNvSpPr/>
          <p:nvPr/>
        </p:nvSpPr>
        <p:spPr>
          <a:xfrm>
            <a:off x="4347434" y="4182752"/>
            <a:ext cx="337176" cy="204536"/>
          </a:xfrm>
          <a:prstGeom prst="rect">
            <a:avLst/>
          </a:prstGeom>
          <a:solidFill>
            <a:schemeClr val="accent2">
              <a:lumMod val="40000"/>
              <a:lumOff val="60000"/>
            </a:schemeClr>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341308" y="5067107"/>
            <a:ext cx="337176" cy="204536"/>
          </a:xfrm>
          <a:prstGeom prst="rect">
            <a:avLst/>
          </a:prstGeom>
          <a:solidFill>
            <a:schemeClr val="accent2">
              <a:lumMod val="40000"/>
              <a:lumOff val="60000"/>
            </a:schemeClr>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05240" y="3522383"/>
            <a:ext cx="818147" cy="2418347"/>
          </a:xfrm>
          <a:prstGeom prst="rect">
            <a:avLst/>
          </a:prstGeom>
          <a:solidFill>
            <a:srgbClr val="BBA275"/>
          </a:solid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lock Arc 14"/>
          <p:cNvSpPr/>
          <p:nvPr/>
        </p:nvSpPr>
        <p:spPr>
          <a:xfrm rot="16200000">
            <a:off x="3940849" y="4506132"/>
            <a:ext cx="1044241" cy="455097"/>
          </a:xfrm>
          <a:prstGeom prst="blockArc">
            <a:avLst>
              <a:gd name="adj1" fmla="val 10800000"/>
              <a:gd name="adj2" fmla="val 35259"/>
              <a:gd name="adj3" fmla="val 23346"/>
            </a:avLst>
          </a:prstGeom>
          <a:solidFill>
            <a:schemeClr val="bg1">
              <a:lumMod val="85000"/>
            </a:schemeClr>
          </a:solid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43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6" grpId="0" animBg="1"/>
      <p:bldP spid="10"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6</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685537" y="136518"/>
            <a:ext cx="5772927" cy="646331"/>
          </a:xfrm>
          <a:prstGeom prst="rect">
            <a:avLst/>
          </a:prstGeom>
          <a:noFill/>
        </p:spPr>
        <p:txBody>
          <a:bodyPr wrap="none" rtlCol="0">
            <a:spAutoFit/>
          </a:bodyPr>
          <a:lstStyle/>
          <a:p>
            <a:r>
              <a:rPr lang="en-US" sz="3600" dirty="0" smtClean="0">
                <a:solidFill>
                  <a:srgbClr val="C00000"/>
                </a:solidFill>
              </a:rPr>
              <a:t>Introduction – LEFM Revisited</a:t>
            </a:r>
          </a:p>
        </p:txBody>
      </p:sp>
      <p:sp>
        <p:nvSpPr>
          <p:cNvPr id="55" name="Rectangle 54"/>
          <p:cNvSpPr/>
          <p:nvPr/>
        </p:nvSpPr>
        <p:spPr>
          <a:xfrm>
            <a:off x="3608494" y="2805079"/>
            <a:ext cx="4787686" cy="646331"/>
          </a:xfrm>
          <a:prstGeom prst="rect">
            <a:avLst/>
          </a:prstGeom>
        </p:spPr>
        <p:txBody>
          <a:bodyPr wrap="square">
            <a:spAutoFit/>
          </a:bodyPr>
          <a:lstStyle/>
          <a:p>
            <a:r>
              <a:rPr lang="en-US" dirty="0" smtClean="0"/>
              <a:t>3. The </a:t>
            </a:r>
            <a:r>
              <a:rPr lang="en-US" b="1" dirty="0">
                <a:solidFill>
                  <a:srgbClr val="C00000"/>
                </a:solidFill>
              </a:rPr>
              <a:t>elastic solution</a:t>
            </a:r>
            <a:r>
              <a:rPr lang="en-US" dirty="0"/>
              <a:t> furnishes a stress near the crack tip </a:t>
            </a:r>
            <a:r>
              <a:rPr lang="en-US" dirty="0" smtClean="0"/>
              <a:t>as:</a:t>
            </a:r>
            <a:endParaRPr lang="en-US" dirty="0"/>
          </a:p>
        </p:txBody>
      </p:sp>
      <p:sp>
        <p:nvSpPr>
          <p:cNvPr id="59" name="TextBox 58"/>
          <p:cNvSpPr txBox="1"/>
          <p:nvPr/>
        </p:nvSpPr>
        <p:spPr>
          <a:xfrm>
            <a:off x="417119" y="782849"/>
            <a:ext cx="2626040" cy="369332"/>
          </a:xfrm>
          <a:prstGeom prst="rect">
            <a:avLst/>
          </a:prstGeom>
          <a:noFill/>
        </p:spPr>
        <p:txBody>
          <a:bodyPr wrap="none" rtlCol="0">
            <a:spAutoFit/>
          </a:bodyPr>
          <a:lstStyle/>
          <a:p>
            <a:r>
              <a:rPr lang="en-US" dirty="0" smtClean="0"/>
              <a:t>Basic Hypotheses of LEFM</a:t>
            </a:r>
            <a:endParaRPr lang="en-US" dirty="0"/>
          </a:p>
        </p:txBody>
      </p:sp>
      <mc:AlternateContent xmlns:mc="http://schemas.openxmlformats.org/markup-compatibility/2006" xmlns:a14="http://schemas.microsoft.com/office/drawing/2010/main">
        <mc:Choice Requires="a14">
          <p:sp>
            <p:nvSpPr>
              <p:cNvPr id="69" name="TextBox 68"/>
              <p:cNvSpPr txBox="1"/>
              <p:nvPr/>
            </p:nvSpPr>
            <p:spPr>
              <a:xfrm>
                <a:off x="753064" y="1152181"/>
                <a:ext cx="7422601" cy="1477328"/>
              </a:xfrm>
              <a:prstGeom prst="rect">
                <a:avLst/>
              </a:prstGeom>
              <a:noFill/>
            </p:spPr>
            <p:txBody>
              <a:bodyPr wrap="square" rtlCol="0">
                <a:spAutoFit/>
              </a:bodyPr>
              <a:lstStyle/>
              <a:p>
                <a:pPr marL="342900" indent="-342900">
                  <a:buAutoNum type="arabicPeriod"/>
                </a:pPr>
                <a:r>
                  <a:rPr lang="en-US" dirty="0" smtClean="0"/>
                  <a:t>Cracks are inherently present in a material</a:t>
                </a:r>
                <a:r>
                  <a:rPr lang="en-US" dirty="0"/>
                  <a:t> </a:t>
                </a:r>
                <a:r>
                  <a:rPr lang="en-US" dirty="0" smtClean="0"/>
                  <a:t>and there is a limit to the sensitivity of crack-detecting equipment </a:t>
                </a:r>
              </a:p>
              <a:p>
                <a:pPr lvl="1"/>
                <a14:m>
                  <m:oMath xmlns:m="http://schemas.openxmlformats.org/officeDocument/2006/math">
                    <m:r>
                      <a:rPr lang="en-US" b="0" i="1" smtClean="0">
                        <a:latin typeface="Cambria Math" panose="02040503050406030204" pitchFamily="18" charset="0"/>
                      </a:rPr>
                      <m:t>→ </m:t>
                    </m:r>
                  </m:oMath>
                </a14:m>
                <a:r>
                  <a:rPr lang="en-US" dirty="0" smtClean="0"/>
                  <a:t>NDI evaluation</a:t>
                </a:r>
              </a:p>
              <a:p>
                <a:endParaRPr lang="en-US" dirty="0" smtClean="0"/>
              </a:p>
              <a:p>
                <a:r>
                  <a:rPr lang="en-US" dirty="0" smtClean="0"/>
                  <a:t>2.  A crack is a free, internal, planar surface in a linear-elastic stress field.</a:t>
                </a:r>
              </a:p>
            </p:txBody>
          </p:sp>
        </mc:Choice>
        <mc:Fallback xmlns="">
          <p:sp>
            <p:nvSpPr>
              <p:cNvPr id="69" name="TextBox 68"/>
              <p:cNvSpPr txBox="1">
                <a:spLocks noRot="1" noChangeAspect="1" noMove="1" noResize="1" noEditPoints="1" noAdjustHandles="1" noChangeArrowheads="1" noChangeShapeType="1" noTextEdit="1"/>
              </p:cNvSpPr>
              <p:nvPr/>
            </p:nvSpPr>
            <p:spPr>
              <a:xfrm>
                <a:off x="753064" y="1152181"/>
                <a:ext cx="7422601" cy="1477328"/>
              </a:xfrm>
              <a:prstGeom prst="rect">
                <a:avLst/>
              </a:prstGeom>
              <a:blipFill>
                <a:blip r:embed="rId3"/>
                <a:stretch>
                  <a:fillRect l="-740" t="-2066"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6676899" y="3532400"/>
                <a:ext cx="1224631"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𝜎</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r>
                            <a:rPr lang="en-US" b="0" i="1" smtClean="0">
                              <a:latin typeface="Cambria Math" panose="02040503050406030204" pitchFamily="18" charset="0"/>
                            </a:rPr>
                            <m:t>𝑎</m:t>
                          </m:r>
                        </m:e>
                      </m:rad>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6676899" y="3532400"/>
                <a:ext cx="1224631" cy="280077"/>
              </a:xfrm>
              <a:prstGeom prst="rect">
                <a:avLst/>
              </a:prstGeom>
              <a:blipFill>
                <a:blip r:embed="rId4"/>
                <a:stretch>
                  <a:fillRect l="-3980" r="-248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p:cNvSpPr/>
              <p:nvPr/>
            </p:nvSpPr>
            <p:spPr>
              <a:xfrm>
                <a:off x="3608494" y="4049228"/>
                <a:ext cx="5459306" cy="1477328"/>
              </a:xfrm>
              <a:prstGeom prst="rect">
                <a:avLst/>
              </a:prstGeom>
            </p:spPr>
            <p:txBody>
              <a:bodyPr wrap="square">
                <a:spAutoFit/>
              </a:bodyPr>
              <a:lstStyle/>
              <a:p>
                <a:r>
                  <a:rPr lang="en-US" dirty="0" smtClean="0"/>
                  <a:t>where</a:t>
                </a:r>
                <a:r>
                  <a:rPr lang="en-US" dirty="0"/>
                  <a:t>, </a:t>
                </a:r>
                <a14:m>
                  <m:oMath xmlns:m="http://schemas.openxmlformats.org/officeDocument/2006/math">
                    <m:r>
                      <a:rPr lang="en-US" b="1" i="1" dirty="0" smtClean="0">
                        <a:solidFill>
                          <a:srgbClr val="C00000"/>
                        </a:solidFill>
                        <a:latin typeface="Cambria Math" panose="02040503050406030204" pitchFamily="18" charset="0"/>
                      </a:rPr>
                      <m:t>𝑲</m:t>
                    </m:r>
                  </m:oMath>
                </a14:m>
                <a:r>
                  <a:rPr lang="en-US" b="1" dirty="0">
                    <a:solidFill>
                      <a:srgbClr val="C00000"/>
                    </a:solidFill>
                  </a:rPr>
                  <a:t> is the stress intensity factor (SIF)</a:t>
                </a:r>
                <a:r>
                  <a:rPr lang="en-US" dirty="0"/>
                  <a:t>, </a:t>
                </a:r>
                <a14:m>
                  <m:oMath xmlns:m="http://schemas.openxmlformats.org/officeDocument/2006/math">
                    <m:r>
                      <a:rPr lang="en-US" i="1" dirty="0">
                        <a:latin typeface="Cambria Math" panose="02040503050406030204" pitchFamily="18" charset="0"/>
                      </a:rPr>
                      <m:t>𝑟</m:t>
                    </m:r>
                  </m:oMath>
                </a14:m>
                <a:r>
                  <a:rPr lang="en-US" dirty="0"/>
                  <a:t> and </a:t>
                </a:r>
                <a14:m>
                  <m:oMath xmlns:m="http://schemas.openxmlformats.org/officeDocument/2006/math">
                    <m:r>
                      <a:rPr lang="en-US" i="1" dirty="0">
                        <a:latin typeface="Cambria Math" panose="02040503050406030204" pitchFamily="18" charset="0"/>
                      </a:rPr>
                      <m:t>𝜃</m:t>
                    </m:r>
                  </m:oMath>
                </a14:m>
                <a:r>
                  <a:rPr lang="en-US" dirty="0"/>
                  <a:t> are polar coordinates, </a:t>
                </a:r>
                <a14:m>
                  <m:oMath xmlns:m="http://schemas.openxmlformats.org/officeDocument/2006/math">
                    <m:r>
                      <a:rPr lang="en-US" i="1" dirty="0">
                        <a:latin typeface="Cambria Math" panose="02040503050406030204" pitchFamily="18" charset="0"/>
                      </a:rPr>
                      <m:t>𝜎</m:t>
                    </m:r>
                  </m:oMath>
                </a14:m>
                <a:r>
                  <a:rPr lang="en-US" dirty="0"/>
                  <a:t> is the applied stress, </a:t>
                </a:r>
                <a14:m>
                  <m:oMath xmlns:m="http://schemas.openxmlformats.org/officeDocument/2006/math">
                    <m:r>
                      <a:rPr lang="en-US" i="1" dirty="0">
                        <a:latin typeface="Cambria Math" panose="02040503050406030204" pitchFamily="18" charset="0"/>
                      </a:rPr>
                      <m:t>𝑎</m:t>
                    </m:r>
                  </m:oMath>
                </a14:m>
                <a:r>
                  <a:rPr lang="en-US" dirty="0"/>
                  <a:t> is the crack length, and </a:t>
                </a:r>
                <a14:m>
                  <m:oMath xmlns:m="http://schemas.openxmlformats.org/officeDocument/2006/math">
                    <m:r>
                      <a:rPr lang="en-US" i="1" dirty="0">
                        <a:latin typeface="Cambria Math" panose="02040503050406030204" pitchFamily="18" charset="0"/>
                      </a:rPr>
                      <m:t>𝑌</m:t>
                    </m:r>
                  </m:oMath>
                </a14:m>
                <a:r>
                  <a:rPr lang="en-US" dirty="0"/>
                  <a:t> is a constant that depends on geometry and crack opening mode</a:t>
                </a:r>
                <a:r>
                  <a:rPr lang="en-US" dirty="0" smtClean="0"/>
                  <a:t>.</a:t>
                </a:r>
              </a:p>
              <a:p>
                <a:endParaRPr lang="en-US" dirty="0"/>
              </a:p>
            </p:txBody>
          </p:sp>
        </mc:Choice>
        <mc:Fallback xmlns="">
          <p:sp>
            <p:nvSpPr>
              <p:cNvPr id="77" name="Rectangle 76"/>
              <p:cNvSpPr>
                <a:spLocks noRot="1" noChangeAspect="1" noMove="1" noResize="1" noEditPoints="1" noAdjustHandles="1" noChangeArrowheads="1" noChangeShapeType="1" noTextEdit="1"/>
              </p:cNvSpPr>
              <p:nvPr/>
            </p:nvSpPr>
            <p:spPr>
              <a:xfrm>
                <a:off x="3608494" y="4049228"/>
                <a:ext cx="5459306" cy="1477328"/>
              </a:xfrm>
              <a:prstGeom prst="rect">
                <a:avLst/>
              </a:prstGeom>
              <a:blipFill>
                <a:blip r:embed="rId5"/>
                <a:stretch>
                  <a:fillRect l="-1004" t="-20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p:cNvSpPr/>
              <p:nvPr/>
            </p:nvSpPr>
            <p:spPr>
              <a:xfrm>
                <a:off x="4333382" y="3341065"/>
                <a:ext cx="1900392" cy="662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𝑟</m:t>
                          </m:r>
                          <m:r>
                            <a:rPr lang="en-US" i="1">
                              <a:latin typeface="Cambria Math" panose="02040503050406030204" pitchFamily="18" charset="0"/>
                            </a:rPr>
                            <m:t>𝜃</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𝐾</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𝑟</m:t>
                              </m:r>
                            </m:e>
                          </m:rad>
                        </m:den>
                      </m:f>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m:oMathPara>
                </a14:m>
                <a:endParaRPr lang="en-US" dirty="0"/>
              </a:p>
            </p:txBody>
          </p:sp>
        </mc:Choice>
        <mc:Fallback xmlns="">
          <p:sp>
            <p:nvSpPr>
              <p:cNvPr id="79" name="Rectangle 78"/>
              <p:cNvSpPr>
                <a:spLocks noRot="1" noChangeAspect="1" noMove="1" noResize="1" noEditPoints="1" noAdjustHandles="1" noChangeArrowheads="1" noChangeShapeType="1" noTextEdit="1"/>
              </p:cNvSpPr>
              <p:nvPr/>
            </p:nvSpPr>
            <p:spPr>
              <a:xfrm>
                <a:off x="4333382" y="3341065"/>
                <a:ext cx="1900392" cy="662746"/>
              </a:xfrm>
              <a:prstGeom prst="rect">
                <a:avLst/>
              </a:prstGeom>
              <a:blipFill>
                <a:blip r:embed="rId6"/>
                <a:stretch>
                  <a:fillRect/>
                </a:stretch>
              </a:blipFill>
            </p:spPr>
            <p:txBody>
              <a:bodyPr/>
              <a:lstStyle/>
              <a:p>
                <a:r>
                  <a:rPr lang="en-US">
                    <a:noFill/>
                  </a:rPr>
                  <a:t> </a:t>
                </a:r>
              </a:p>
            </p:txBody>
          </p:sp>
        </mc:Fallback>
      </mc:AlternateContent>
      <p:grpSp>
        <p:nvGrpSpPr>
          <p:cNvPr id="80" name="Group 79"/>
          <p:cNvGrpSpPr/>
          <p:nvPr/>
        </p:nvGrpSpPr>
        <p:grpSpPr>
          <a:xfrm>
            <a:off x="271388" y="2922029"/>
            <a:ext cx="3304716" cy="2889611"/>
            <a:chOff x="174650" y="3541953"/>
            <a:chExt cx="3304716" cy="2889611"/>
          </a:xfrm>
        </p:grpSpPr>
        <p:grpSp>
          <p:nvGrpSpPr>
            <p:cNvPr id="81" name="Group 80"/>
            <p:cNvGrpSpPr/>
            <p:nvPr/>
          </p:nvGrpSpPr>
          <p:grpSpPr>
            <a:xfrm>
              <a:off x="174650" y="3541953"/>
              <a:ext cx="3084650" cy="2756049"/>
              <a:chOff x="342947" y="3541953"/>
              <a:chExt cx="3084650" cy="2756049"/>
            </a:xfrm>
          </p:grpSpPr>
          <p:sp>
            <p:nvSpPr>
              <p:cNvPr id="84" name="Freeform 83"/>
              <p:cNvSpPr/>
              <p:nvPr/>
            </p:nvSpPr>
            <p:spPr>
              <a:xfrm>
                <a:off x="1632456" y="3994189"/>
                <a:ext cx="1795141" cy="1694164"/>
              </a:xfrm>
              <a:custGeom>
                <a:avLst/>
                <a:gdLst>
                  <a:gd name="connsiteX0" fmla="*/ 0 w 1806361"/>
                  <a:gd name="connsiteY0" fmla="*/ 280491 h 1694164"/>
                  <a:gd name="connsiteX1" fmla="*/ 824643 w 1806361"/>
                  <a:gd name="connsiteY1" fmla="*/ 0 h 1694164"/>
                  <a:gd name="connsiteX2" fmla="*/ 1806361 w 1806361"/>
                  <a:gd name="connsiteY2" fmla="*/ 1256599 h 1694164"/>
                  <a:gd name="connsiteX3" fmla="*/ 925620 w 1806361"/>
                  <a:gd name="connsiteY3" fmla="*/ 1694164 h 1694164"/>
                  <a:gd name="connsiteX0" fmla="*/ 0 w 1806361"/>
                  <a:gd name="connsiteY0" fmla="*/ 280491 h 1694164"/>
                  <a:gd name="connsiteX1" fmla="*/ 824643 w 1806361"/>
                  <a:gd name="connsiteY1" fmla="*/ 0 h 1694164"/>
                  <a:gd name="connsiteX2" fmla="*/ 1806361 w 1806361"/>
                  <a:gd name="connsiteY2" fmla="*/ 1329526 h 1694164"/>
                  <a:gd name="connsiteX3" fmla="*/ 925620 w 1806361"/>
                  <a:gd name="connsiteY3" fmla="*/ 1694164 h 1694164"/>
                  <a:gd name="connsiteX0" fmla="*/ 0 w 1795141"/>
                  <a:gd name="connsiteY0" fmla="*/ 280491 h 1694164"/>
                  <a:gd name="connsiteX1" fmla="*/ 824643 w 1795141"/>
                  <a:gd name="connsiteY1" fmla="*/ 0 h 1694164"/>
                  <a:gd name="connsiteX2" fmla="*/ 1795141 w 1795141"/>
                  <a:gd name="connsiteY2" fmla="*/ 1402453 h 1694164"/>
                  <a:gd name="connsiteX3" fmla="*/ 925620 w 1795141"/>
                  <a:gd name="connsiteY3" fmla="*/ 1694164 h 1694164"/>
                </a:gdLst>
                <a:ahLst/>
                <a:cxnLst>
                  <a:cxn ang="0">
                    <a:pos x="connsiteX0" y="connsiteY0"/>
                  </a:cxn>
                  <a:cxn ang="0">
                    <a:pos x="connsiteX1" y="connsiteY1"/>
                  </a:cxn>
                  <a:cxn ang="0">
                    <a:pos x="connsiteX2" y="connsiteY2"/>
                  </a:cxn>
                  <a:cxn ang="0">
                    <a:pos x="connsiteX3" y="connsiteY3"/>
                  </a:cxn>
                </a:cxnLst>
                <a:rect l="l" t="t" r="r" b="b"/>
                <a:pathLst>
                  <a:path w="1795141" h="1694164">
                    <a:moveTo>
                      <a:pt x="0" y="280491"/>
                    </a:moveTo>
                    <a:lnTo>
                      <a:pt x="824643" y="0"/>
                    </a:lnTo>
                    <a:lnTo>
                      <a:pt x="1795141" y="1402453"/>
                    </a:lnTo>
                    <a:lnTo>
                      <a:pt x="925620" y="1694164"/>
                    </a:lnTo>
                  </a:path>
                </a:pathLst>
              </a:cu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456253" y="3541953"/>
                <a:ext cx="2685039" cy="2421861"/>
                <a:chOff x="549762" y="3227224"/>
                <a:chExt cx="2685039" cy="2421861"/>
              </a:xfrm>
            </p:grpSpPr>
            <p:sp>
              <p:nvSpPr>
                <p:cNvPr id="92" name="Freeform 91"/>
                <p:cNvSpPr/>
                <p:nvPr/>
              </p:nvSpPr>
              <p:spPr>
                <a:xfrm>
                  <a:off x="605860" y="3960530"/>
                  <a:ext cx="2064412" cy="1682945"/>
                </a:xfrm>
                <a:custGeom>
                  <a:avLst/>
                  <a:gdLst>
                    <a:gd name="connsiteX0" fmla="*/ 0 w 2064412"/>
                    <a:gd name="connsiteY0" fmla="*/ 241222 h 1682945"/>
                    <a:gd name="connsiteX1" fmla="*/ 1116353 w 2064412"/>
                    <a:gd name="connsiteY1" fmla="*/ 0 h 1682945"/>
                    <a:gd name="connsiteX2" fmla="*/ 2064412 w 2064412"/>
                    <a:gd name="connsiteY2" fmla="*/ 1413674 h 1682945"/>
                    <a:gd name="connsiteX3" fmla="*/ 998547 w 2064412"/>
                    <a:gd name="connsiteY3" fmla="*/ 1682945 h 1682945"/>
                    <a:gd name="connsiteX4" fmla="*/ 0 w 2064412"/>
                    <a:gd name="connsiteY4" fmla="*/ 241222 h 1682945"/>
                    <a:gd name="connsiteX0" fmla="*/ 0 w 2064412"/>
                    <a:gd name="connsiteY0" fmla="*/ 241222 h 1682945"/>
                    <a:gd name="connsiteX1" fmla="*/ 1116353 w 2064412"/>
                    <a:gd name="connsiteY1" fmla="*/ 0 h 1682945"/>
                    <a:gd name="connsiteX2" fmla="*/ 2064412 w 2064412"/>
                    <a:gd name="connsiteY2" fmla="*/ 1413674 h 1682945"/>
                    <a:gd name="connsiteX3" fmla="*/ 998547 w 2064412"/>
                    <a:gd name="connsiteY3" fmla="*/ 1682945 h 1682945"/>
                    <a:gd name="connsiteX4" fmla="*/ 0 w 2064412"/>
                    <a:gd name="connsiteY4" fmla="*/ 241222 h 1682945"/>
                    <a:gd name="connsiteX0" fmla="*/ 0 w 2064412"/>
                    <a:gd name="connsiteY0" fmla="*/ 241222 h 1682945"/>
                    <a:gd name="connsiteX1" fmla="*/ 1116353 w 2064412"/>
                    <a:gd name="connsiteY1" fmla="*/ 0 h 1682945"/>
                    <a:gd name="connsiteX2" fmla="*/ 2064412 w 2064412"/>
                    <a:gd name="connsiteY2" fmla="*/ 1413674 h 1682945"/>
                    <a:gd name="connsiteX3" fmla="*/ 998547 w 2064412"/>
                    <a:gd name="connsiteY3" fmla="*/ 1682945 h 1682945"/>
                    <a:gd name="connsiteX4" fmla="*/ 0 w 2064412"/>
                    <a:gd name="connsiteY4" fmla="*/ 241222 h 168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412" h="1682945">
                      <a:moveTo>
                        <a:pt x="0" y="241222"/>
                      </a:moveTo>
                      <a:lnTo>
                        <a:pt x="1116353" y="0"/>
                      </a:lnTo>
                      <a:cubicBezTo>
                        <a:pt x="1701644" y="347809"/>
                        <a:pt x="1944736" y="953669"/>
                        <a:pt x="2064412" y="1413674"/>
                      </a:cubicBezTo>
                      <a:lnTo>
                        <a:pt x="998547" y="1682945"/>
                      </a:lnTo>
                      <a:lnTo>
                        <a:pt x="0" y="241222"/>
                      </a:lnTo>
                      <a:close/>
                    </a:path>
                  </a:pathLst>
                </a:cu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549762" y="3960530"/>
                  <a:ext cx="2092461" cy="1503431"/>
                </a:xfrm>
                <a:custGeom>
                  <a:avLst/>
                  <a:gdLst>
                    <a:gd name="connsiteX0" fmla="*/ 0 w 2092461"/>
                    <a:gd name="connsiteY0" fmla="*/ 33659 h 1503431"/>
                    <a:gd name="connsiteX1" fmla="*/ 1138793 w 2092461"/>
                    <a:gd name="connsiteY1" fmla="*/ 0 h 1503431"/>
                    <a:gd name="connsiteX2" fmla="*/ 2092461 w 2092461"/>
                    <a:gd name="connsiteY2" fmla="*/ 1408064 h 1503431"/>
                    <a:gd name="connsiteX3" fmla="*/ 981718 w 2092461"/>
                    <a:gd name="connsiteY3" fmla="*/ 1503431 h 1503431"/>
                    <a:gd name="connsiteX4" fmla="*/ 0 w 2092461"/>
                    <a:gd name="connsiteY4" fmla="*/ 33659 h 1503431"/>
                    <a:gd name="connsiteX0" fmla="*/ 0 w 2092461"/>
                    <a:gd name="connsiteY0" fmla="*/ 33659 h 1503431"/>
                    <a:gd name="connsiteX1" fmla="*/ 1138793 w 2092461"/>
                    <a:gd name="connsiteY1" fmla="*/ 0 h 1503431"/>
                    <a:gd name="connsiteX2" fmla="*/ 2092461 w 2092461"/>
                    <a:gd name="connsiteY2" fmla="*/ 1408064 h 1503431"/>
                    <a:gd name="connsiteX3" fmla="*/ 981718 w 2092461"/>
                    <a:gd name="connsiteY3" fmla="*/ 1503431 h 1503431"/>
                    <a:gd name="connsiteX4" fmla="*/ 0 w 2092461"/>
                    <a:gd name="connsiteY4" fmla="*/ 33659 h 1503431"/>
                    <a:gd name="connsiteX0" fmla="*/ 0 w 2092461"/>
                    <a:gd name="connsiteY0" fmla="*/ 33659 h 1503431"/>
                    <a:gd name="connsiteX1" fmla="*/ 1138793 w 2092461"/>
                    <a:gd name="connsiteY1" fmla="*/ 0 h 1503431"/>
                    <a:gd name="connsiteX2" fmla="*/ 2092461 w 2092461"/>
                    <a:gd name="connsiteY2" fmla="*/ 1408064 h 1503431"/>
                    <a:gd name="connsiteX3" fmla="*/ 981718 w 2092461"/>
                    <a:gd name="connsiteY3" fmla="*/ 1503431 h 1503431"/>
                    <a:gd name="connsiteX4" fmla="*/ 0 w 2092461"/>
                    <a:gd name="connsiteY4" fmla="*/ 33659 h 150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461" h="1503431">
                      <a:moveTo>
                        <a:pt x="0" y="33659"/>
                      </a:moveTo>
                      <a:lnTo>
                        <a:pt x="1138793" y="0"/>
                      </a:lnTo>
                      <a:cubicBezTo>
                        <a:pt x="1815710" y="357159"/>
                        <a:pt x="2021404" y="1067734"/>
                        <a:pt x="2092461" y="1408064"/>
                      </a:cubicBezTo>
                      <a:lnTo>
                        <a:pt x="981718" y="1503431"/>
                      </a:lnTo>
                      <a:lnTo>
                        <a:pt x="0" y="33659"/>
                      </a:lnTo>
                      <a:close/>
                    </a:path>
                  </a:pathLst>
                </a:custGeom>
                <a:solidFill>
                  <a:schemeClr val="accent6">
                    <a:lumMod val="40000"/>
                    <a:lumOff val="60000"/>
                    <a:alpha val="7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549762" y="3954920"/>
                  <a:ext cx="2109291" cy="1520260"/>
                </a:xfrm>
                <a:custGeom>
                  <a:avLst/>
                  <a:gdLst>
                    <a:gd name="connsiteX0" fmla="*/ 0 w 2109291"/>
                    <a:gd name="connsiteY0" fmla="*/ 44879 h 1520260"/>
                    <a:gd name="connsiteX1" fmla="*/ 1144402 w 2109291"/>
                    <a:gd name="connsiteY1" fmla="*/ 0 h 1520260"/>
                    <a:gd name="connsiteX2" fmla="*/ 2109291 w 2109291"/>
                    <a:gd name="connsiteY2" fmla="*/ 1419284 h 1520260"/>
                    <a:gd name="connsiteX3" fmla="*/ 981718 w 2109291"/>
                    <a:gd name="connsiteY3" fmla="*/ 1520260 h 1520260"/>
                    <a:gd name="connsiteX0" fmla="*/ 0 w 2109291"/>
                    <a:gd name="connsiteY0" fmla="*/ 44879 h 1520260"/>
                    <a:gd name="connsiteX1" fmla="*/ 1144402 w 2109291"/>
                    <a:gd name="connsiteY1" fmla="*/ 0 h 1520260"/>
                    <a:gd name="connsiteX2" fmla="*/ 2109291 w 2109291"/>
                    <a:gd name="connsiteY2" fmla="*/ 1419284 h 1520260"/>
                    <a:gd name="connsiteX3" fmla="*/ 981718 w 2109291"/>
                    <a:gd name="connsiteY3" fmla="*/ 1520260 h 1520260"/>
                    <a:gd name="connsiteX0" fmla="*/ 0 w 2109291"/>
                    <a:gd name="connsiteY0" fmla="*/ 44879 h 1520260"/>
                    <a:gd name="connsiteX1" fmla="*/ 1144402 w 2109291"/>
                    <a:gd name="connsiteY1" fmla="*/ 0 h 1520260"/>
                    <a:gd name="connsiteX2" fmla="*/ 2109291 w 2109291"/>
                    <a:gd name="connsiteY2" fmla="*/ 1419284 h 1520260"/>
                    <a:gd name="connsiteX3" fmla="*/ 981718 w 2109291"/>
                    <a:gd name="connsiteY3" fmla="*/ 1520260 h 1520260"/>
                  </a:gdLst>
                  <a:ahLst/>
                  <a:cxnLst>
                    <a:cxn ang="0">
                      <a:pos x="connsiteX0" y="connsiteY0"/>
                    </a:cxn>
                    <a:cxn ang="0">
                      <a:pos x="connsiteX1" y="connsiteY1"/>
                    </a:cxn>
                    <a:cxn ang="0">
                      <a:pos x="connsiteX2" y="connsiteY2"/>
                    </a:cxn>
                    <a:cxn ang="0">
                      <a:pos x="connsiteX3" y="connsiteY3"/>
                    </a:cxn>
                  </a:cxnLst>
                  <a:rect l="l" t="t" r="r" b="b"/>
                  <a:pathLst>
                    <a:path w="2109291" h="1520260">
                      <a:moveTo>
                        <a:pt x="0" y="44879"/>
                      </a:moveTo>
                      <a:lnTo>
                        <a:pt x="1144402" y="0"/>
                      </a:lnTo>
                      <a:cubicBezTo>
                        <a:pt x="1763352" y="338460"/>
                        <a:pt x="2023274" y="996677"/>
                        <a:pt x="2109291" y="1419284"/>
                      </a:cubicBezTo>
                      <a:lnTo>
                        <a:pt x="981718" y="1520260"/>
                      </a:lnTo>
                    </a:path>
                  </a:pathLst>
                </a:cu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605860" y="3960530"/>
                  <a:ext cx="2058803" cy="1688555"/>
                </a:xfrm>
                <a:custGeom>
                  <a:avLst/>
                  <a:gdLst>
                    <a:gd name="connsiteX0" fmla="*/ 0 w 2058803"/>
                    <a:gd name="connsiteY0" fmla="*/ 246832 h 1688555"/>
                    <a:gd name="connsiteX1" fmla="*/ 1116353 w 2058803"/>
                    <a:gd name="connsiteY1" fmla="*/ 0 h 1688555"/>
                    <a:gd name="connsiteX2" fmla="*/ 2058803 w 2058803"/>
                    <a:gd name="connsiteY2" fmla="*/ 1413674 h 1688555"/>
                    <a:gd name="connsiteX3" fmla="*/ 987328 w 2058803"/>
                    <a:gd name="connsiteY3" fmla="*/ 1688555 h 1688555"/>
                    <a:gd name="connsiteX0" fmla="*/ 0 w 2058803"/>
                    <a:gd name="connsiteY0" fmla="*/ 246832 h 1688555"/>
                    <a:gd name="connsiteX1" fmla="*/ 1116353 w 2058803"/>
                    <a:gd name="connsiteY1" fmla="*/ 0 h 1688555"/>
                    <a:gd name="connsiteX2" fmla="*/ 2058803 w 2058803"/>
                    <a:gd name="connsiteY2" fmla="*/ 1413674 h 1688555"/>
                    <a:gd name="connsiteX3" fmla="*/ 987328 w 2058803"/>
                    <a:gd name="connsiteY3" fmla="*/ 1688555 h 1688555"/>
                    <a:gd name="connsiteX0" fmla="*/ 0 w 2058803"/>
                    <a:gd name="connsiteY0" fmla="*/ 246832 h 1688555"/>
                    <a:gd name="connsiteX1" fmla="*/ 1116353 w 2058803"/>
                    <a:gd name="connsiteY1" fmla="*/ 0 h 1688555"/>
                    <a:gd name="connsiteX2" fmla="*/ 2058803 w 2058803"/>
                    <a:gd name="connsiteY2" fmla="*/ 1413674 h 1688555"/>
                    <a:gd name="connsiteX3" fmla="*/ 987328 w 2058803"/>
                    <a:gd name="connsiteY3" fmla="*/ 1688555 h 1688555"/>
                  </a:gdLst>
                  <a:ahLst/>
                  <a:cxnLst>
                    <a:cxn ang="0">
                      <a:pos x="connsiteX0" y="connsiteY0"/>
                    </a:cxn>
                    <a:cxn ang="0">
                      <a:pos x="connsiteX1" y="connsiteY1"/>
                    </a:cxn>
                    <a:cxn ang="0">
                      <a:pos x="connsiteX2" y="connsiteY2"/>
                    </a:cxn>
                    <a:cxn ang="0">
                      <a:pos x="connsiteX3" y="connsiteY3"/>
                    </a:cxn>
                  </a:cxnLst>
                  <a:rect l="l" t="t" r="r" b="b"/>
                  <a:pathLst>
                    <a:path w="2058803" h="1688555">
                      <a:moveTo>
                        <a:pt x="0" y="246832"/>
                      </a:moveTo>
                      <a:lnTo>
                        <a:pt x="1116353" y="0"/>
                      </a:lnTo>
                      <a:cubicBezTo>
                        <a:pt x="1688554" y="319760"/>
                        <a:pt x="1974655" y="981717"/>
                        <a:pt x="2058803" y="1413674"/>
                      </a:cubicBezTo>
                      <a:lnTo>
                        <a:pt x="987328" y="1688555"/>
                      </a:ln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p:cNvCxnSpPr/>
                <p:nvPr/>
              </p:nvCxnSpPr>
              <p:spPr>
                <a:xfrm flipV="1">
                  <a:off x="2311243" y="3545407"/>
                  <a:ext cx="0" cy="953669"/>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2311243" y="4233668"/>
                  <a:ext cx="634962" cy="265408"/>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2311243" y="4499076"/>
                  <a:ext cx="390072" cy="521186"/>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p:cNvSpPr txBox="1"/>
                    <p:nvPr/>
                  </p:nvSpPr>
                  <p:spPr>
                    <a:xfrm>
                      <a:off x="2958700" y="397910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2958700" y="3979108"/>
                      <a:ext cx="276101" cy="276999"/>
                    </a:xfrm>
                    <a:prstGeom prst="rect">
                      <a:avLst/>
                    </a:prstGeom>
                    <a:blipFill>
                      <a:blip r:embed="rId7"/>
                      <a:stretch>
                        <a:fillRect l="-13333" r="-888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2173192" y="3227224"/>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2173192" y="3227224"/>
                      <a:ext cx="281424" cy="276999"/>
                    </a:xfrm>
                    <a:prstGeom prst="rect">
                      <a:avLst/>
                    </a:prstGeom>
                    <a:blipFill>
                      <a:blip r:embed="rId8"/>
                      <a:stretch>
                        <a:fillRect l="-13043"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2781912" y="488282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781912" y="4882826"/>
                      <a:ext cx="281424" cy="276999"/>
                    </a:xfrm>
                    <a:prstGeom prst="rect">
                      <a:avLst/>
                    </a:prstGeom>
                    <a:blipFill>
                      <a:blip r:embed="rId9"/>
                      <a:stretch>
                        <a:fillRect l="-13043" r="-8696" b="-15556"/>
                      </a:stretch>
                    </a:blipFill>
                  </p:spPr>
                  <p:txBody>
                    <a:bodyPr/>
                    <a:lstStyle/>
                    <a:p>
                      <a:r>
                        <a:rPr lang="en-US">
                          <a:noFill/>
                        </a:rPr>
                        <a:t> </a:t>
                      </a:r>
                    </a:p>
                  </p:txBody>
                </p:sp>
              </mc:Fallback>
            </mc:AlternateContent>
            <p:cxnSp>
              <p:nvCxnSpPr>
                <p:cNvPr id="102" name="Straight Arrow Connector 101"/>
                <p:cNvCxnSpPr/>
                <p:nvPr/>
              </p:nvCxnSpPr>
              <p:spPr>
                <a:xfrm flipV="1">
                  <a:off x="2325268" y="3515519"/>
                  <a:ext cx="535737" cy="983557"/>
                </a:xfrm>
                <a:prstGeom prst="straightConnector1">
                  <a:avLst/>
                </a:prstGeom>
                <a:ln w="1905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p:cNvSpPr txBox="1"/>
                    <p:nvPr/>
                  </p:nvSpPr>
                  <p:spPr>
                    <a:xfrm>
                      <a:off x="2826368" y="3279808"/>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2826368" y="3279808"/>
                      <a:ext cx="166969" cy="276999"/>
                    </a:xfrm>
                    <a:prstGeom prst="rect">
                      <a:avLst/>
                    </a:prstGeom>
                    <a:blipFill>
                      <a:blip r:embed="rId10"/>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2633426" y="3956669"/>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2633426" y="3956669"/>
                      <a:ext cx="189474" cy="276999"/>
                    </a:xfrm>
                    <a:prstGeom prst="rect">
                      <a:avLst/>
                    </a:prstGeom>
                    <a:blipFill>
                      <a:blip r:embed="rId11"/>
                      <a:stretch>
                        <a:fillRect l="-32258" r="-22581" b="-6667"/>
                      </a:stretch>
                    </a:blipFill>
                  </p:spPr>
                  <p:txBody>
                    <a:bodyPr/>
                    <a:lstStyle/>
                    <a:p>
                      <a:r>
                        <a:rPr lang="en-US">
                          <a:noFill/>
                        </a:rPr>
                        <a:t> </a:t>
                      </a:r>
                    </a:p>
                  </p:txBody>
                </p:sp>
              </mc:Fallback>
            </mc:AlternateContent>
            <p:sp>
              <p:nvSpPr>
                <p:cNvPr id="105" name="Arc 104"/>
                <p:cNvSpPr/>
                <p:nvPr/>
              </p:nvSpPr>
              <p:spPr>
                <a:xfrm rot="1718624">
                  <a:off x="1760954" y="3942651"/>
                  <a:ext cx="914400" cy="914400"/>
                </a:xfrm>
                <a:prstGeom prst="arc">
                  <a:avLst>
                    <a:gd name="adj1" fmla="val 17359951"/>
                    <a:gd name="adj2" fmla="val 1930725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6" name="TextBox 85"/>
              <p:cNvSpPr txBox="1"/>
              <p:nvPr/>
            </p:nvSpPr>
            <p:spPr>
              <a:xfrm>
                <a:off x="342947" y="5651671"/>
                <a:ext cx="700479" cy="646331"/>
              </a:xfrm>
              <a:prstGeom prst="rect">
                <a:avLst/>
              </a:prstGeom>
              <a:noFill/>
            </p:spPr>
            <p:txBody>
              <a:bodyPr wrap="square" rtlCol="0">
                <a:spAutoFit/>
              </a:bodyPr>
              <a:lstStyle/>
              <a:p>
                <a:r>
                  <a:rPr lang="en-US" dirty="0" smtClean="0"/>
                  <a:t>Crack faces</a:t>
                </a:r>
                <a:endParaRPr lang="en-US" dirty="0"/>
              </a:p>
            </p:txBody>
          </p:sp>
          <p:sp>
            <p:nvSpPr>
              <p:cNvPr id="87" name="TextBox 86"/>
              <p:cNvSpPr txBox="1"/>
              <p:nvPr/>
            </p:nvSpPr>
            <p:spPr>
              <a:xfrm>
                <a:off x="641471" y="3591766"/>
                <a:ext cx="1243838" cy="369332"/>
              </a:xfrm>
              <a:prstGeom prst="rect">
                <a:avLst/>
              </a:prstGeom>
              <a:noFill/>
            </p:spPr>
            <p:txBody>
              <a:bodyPr wrap="square" rtlCol="0">
                <a:spAutoFit/>
              </a:bodyPr>
              <a:lstStyle/>
              <a:p>
                <a:r>
                  <a:rPr lang="en-US" dirty="0" smtClean="0"/>
                  <a:t>Crack front</a:t>
                </a:r>
                <a:endParaRPr lang="en-US" dirty="0"/>
              </a:p>
            </p:txBody>
          </p:sp>
          <p:cxnSp>
            <p:nvCxnSpPr>
              <p:cNvPr id="88" name="Straight Arrow Connector 87"/>
              <p:cNvCxnSpPr/>
              <p:nvPr/>
            </p:nvCxnSpPr>
            <p:spPr>
              <a:xfrm>
                <a:off x="1510898" y="3923833"/>
                <a:ext cx="309550" cy="48606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936459" y="5176248"/>
                <a:ext cx="276371" cy="47542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6" idx="3"/>
              </p:cNvCxnSpPr>
              <p:nvPr/>
            </p:nvCxnSpPr>
            <p:spPr>
              <a:xfrm flipV="1">
                <a:off x="1043426" y="5909603"/>
                <a:ext cx="642360" cy="65234"/>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2192743" y="4780052"/>
                <a:ext cx="64008" cy="64008"/>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TextBox 81"/>
            <p:cNvSpPr txBox="1"/>
            <p:nvPr/>
          </p:nvSpPr>
          <p:spPr>
            <a:xfrm>
              <a:off x="2710841" y="5785233"/>
              <a:ext cx="768525" cy="646331"/>
            </a:xfrm>
            <a:prstGeom prst="rect">
              <a:avLst/>
            </a:prstGeom>
            <a:noFill/>
          </p:spPr>
          <p:txBody>
            <a:bodyPr wrap="square" rtlCol="0">
              <a:spAutoFit/>
            </a:bodyPr>
            <a:lstStyle/>
            <a:p>
              <a:r>
                <a:rPr lang="en-US" dirty="0" smtClean="0"/>
                <a:t>Crack plane</a:t>
              </a:r>
              <a:endParaRPr lang="en-US" dirty="0"/>
            </a:p>
          </p:txBody>
        </p:sp>
        <p:cxnSp>
          <p:nvCxnSpPr>
            <p:cNvPr id="83" name="Straight Arrow Connector 82"/>
            <p:cNvCxnSpPr>
              <a:stCxn id="82" idx="0"/>
            </p:cNvCxnSpPr>
            <p:nvPr/>
          </p:nvCxnSpPr>
          <p:spPr>
            <a:xfrm flipH="1" flipV="1">
              <a:off x="2997496" y="5334991"/>
              <a:ext cx="97608" cy="450242"/>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cxnSp>
        <p:nvCxnSpPr>
          <p:cNvPr id="106" name="Straight Connector 105"/>
          <p:cNvCxnSpPr>
            <a:stCxn id="92" idx="3"/>
          </p:cNvCxnSpPr>
          <p:nvPr/>
        </p:nvCxnSpPr>
        <p:spPr>
          <a:xfrm>
            <a:off x="1439339" y="5338280"/>
            <a:ext cx="121558" cy="1717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497538" y="5068429"/>
            <a:ext cx="121558" cy="1717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1500118" y="5143100"/>
            <a:ext cx="1069702" cy="287125"/>
          </a:xfrm>
          <a:prstGeom prst="straightConnector1">
            <a:avLst/>
          </a:prstGeom>
          <a:ln w="1905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p:cNvSpPr/>
              <p:nvPr/>
            </p:nvSpPr>
            <p:spPr>
              <a:xfrm>
                <a:off x="1932964" y="5215350"/>
                <a:ext cx="371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109" name="Rectangle 108"/>
              <p:cNvSpPr>
                <a:spLocks noRot="1" noChangeAspect="1" noMove="1" noResize="1" noEditPoints="1" noAdjustHandles="1" noChangeArrowheads="1" noChangeShapeType="1" noTextEdit="1"/>
              </p:cNvSpPr>
              <p:nvPr/>
            </p:nvSpPr>
            <p:spPr>
              <a:xfrm>
                <a:off x="1932964" y="5215350"/>
                <a:ext cx="371448" cy="369332"/>
              </a:xfrm>
              <a:prstGeom prst="rect">
                <a:avLst/>
              </a:prstGeom>
              <a:blipFill>
                <a:blip r:embed="rId12"/>
                <a:stretch>
                  <a:fillRect/>
                </a:stretch>
              </a:blipFill>
            </p:spPr>
            <p:txBody>
              <a:bodyPr/>
              <a:lstStyle/>
              <a:p>
                <a:r>
                  <a:rPr lang="en-US">
                    <a:noFill/>
                  </a:rPr>
                  <a:t> </a:t>
                </a:r>
              </a:p>
            </p:txBody>
          </p:sp>
        </mc:Fallback>
      </mc:AlternateContent>
      <p:sp>
        <p:nvSpPr>
          <p:cNvPr id="110" name="Rectangle 109"/>
          <p:cNvSpPr/>
          <p:nvPr/>
        </p:nvSpPr>
        <p:spPr>
          <a:xfrm>
            <a:off x="3608494" y="5676503"/>
            <a:ext cx="5262673" cy="646331"/>
          </a:xfrm>
          <a:prstGeom prst="rect">
            <a:avLst/>
          </a:prstGeom>
        </p:spPr>
        <p:txBody>
          <a:bodyPr wrap="square">
            <a:spAutoFit/>
          </a:bodyPr>
          <a:lstStyle/>
          <a:p>
            <a:r>
              <a:rPr lang="en-US" dirty="0"/>
              <a:t>4. The crack growth leading to failure is predicted based on the tensile stress acting at the crack tip.</a:t>
            </a:r>
          </a:p>
        </p:txBody>
      </p:sp>
      <p:sp>
        <p:nvSpPr>
          <p:cNvPr id="2" name="TextBox 1"/>
          <p:cNvSpPr txBox="1"/>
          <p:nvPr/>
        </p:nvSpPr>
        <p:spPr>
          <a:xfrm>
            <a:off x="4038600" y="5174834"/>
            <a:ext cx="2268634" cy="369332"/>
          </a:xfrm>
          <a:prstGeom prst="rect">
            <a:avLst/>
          </a:prstGeom>
          <a:noFill/>
        </p:spPr>
        <p:txBody>
          <a:bodyPr wrap="none" rtlCol="0">
            <a:spAutoFit/>
          </a:bodyPr>
          <a:lstStyle/>
          <a:p>
            <a:r>
              <a:rPr lang="en-US" dirty="0" smtClean="0"/>
              <a:t>• Investigated in Lab 2</a:t>
            </a:r>
            <a:endParaRPr lang="en-US" dirty="0"/>
          </a:p>
        </p:txBody>
      </p:sp>
    </p:spTree>
    <p:extLst>
      <p:ext uri="{BB962C8B-B14F-4D97-AF65-F5344CB8AC3E}">
        <p14:creationId xmlns:p14="http://schemas.microsoft.com/office/powerpoint/2010/main" val="3314155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7</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685537" y="136518"/>
            <a:ext cx="5772927" cy="646331"/>
          </a:xfrm>
          <a:prstGeom prst="rect">
            <a:avLst/>
          </a:prstGeom>
          <a:noFill/>
        </p:spPr>
        <p:txBody>
          <a:bodyPr wrap="none" rtlCol="0">
            <a:spAutoFit/>
          </a:bodyPr>
          <a:lstStyle/>
          <a:p>
            <a:r>
              <a:rPr lang="en-US" sz="3600" dirty="0" smtClean="0">
                <a:solidFill>
                  <a:srgbClr val="C00000"/>
                </a:solidFill>
              </a:rPr>
              <a:t>Introduction – LEFM Revisited</a:t>
            </a:r>
          </a:p>
        </p:txBody>
      </p:sp>
      <p:grpSp>
        <p:nvGrpSpPr>
          <p:cNvPr id="47" name="Group 46"/>
          <p:cNvGrpSpPr>
            <a:grpSpLocks noChangeAspect="1"/>
          </p:cNvGrpSpPr>
          <p:nvPr/>
        </p:nvGrpSpPr>
        <p:grpSpPr>
          <a:xfrm>
            <a:off x="439934" y="695307"/>
            <a:ext cx="2204669" cy="3108960"/>
            <a:chOff x="6269182" y="1202058"/>
            <a:chExt cx="1908327" cy="2691069"/>
          </a:xfrm>
        </p:grpSpPr>
        <p:sp>
          <p:nvSpPr>
            <p:cNvPr id="48" name="Freeform 47"/>
            <p:cNvSpPr/>
            <p:nvPr/>
          </p:nvSpPr>
          <p:spPr>
            <a:xfrm>
              <a:off x="6681218" y="1479057"/>
              <a:ext cx="1496291" cy="2168236"/>
            </a:xfrm>
            <a:custGeom>
              <a:avLst/>
              <a:gdLst>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6291" h="2168236">
                  <a:moveTo>
                    <a:pt x="0" y="0"/>
                  </a:moveTo>
                  <a:cubicBezTo>
                    <a:pt x="480291" y="168564"/>
                    <a:pt x="981363" y="143163"/>
                    <a:pt x="1461654" y="131618"/>
                  </a:cubicBezTo>
                  <a:lnTo>
                    <a:pt x="1496291" y="2078182"/>
                  </a:lnTo>
                  <a:cubicBezTo>
                    <a:pt x="995219" y="2059709"/>
                    <a:pt x="501072" y="2103582"/>
                    <a:pt x="34636" y="2168236"/>
                  </a:cubicBezTo>
                  <a:lnTo>
                    <a:pt x="20782" y="1295400"/>
                  </a:lnTo>
                  <a:cubicBezTo>
                    <a:pt x="256309" y="1235363"/>
                    <a:pt x="519545" y="1230745"/>
                    <a:pt x="768927" y="1198418"/>
                  </a:cubicBezTo>
                  <a:cubicBezTo>
                    <a:pt x="514927" y="1156854"/>
                    <a:pt x="247072" y="1156854"/>
                    <a:pt x="6927" y="1073727"/>
                  </a:cubicBezTo>
                  <a:lnTo>
                    <a:pt x="0" y="0"/>
                  </a:lnTo>
                  <a:close/>
                </a:path>
              </a:pathLst>
            </a:custGeom>
            <a:no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a:stCxn id="68" idx="0"/>
              <a:endCxn id="48" idx="0"/>
            </p:cNvCxnSpPr>
            <p:nvPr/>
          </p:nvCxnSpPr>
          <p:spPr>
            <a:xfrm flipV="1">
              <a:off x="6269182" y="1479057"/>
              <a:ext cx="412036" cy="24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68" idx="1"/>
              <a:endCxn id="48" idx="1"/>
            </p:cNvCxnSpPr>
            <p:nvPr/>
          </p:nvCxnSpPr>
          <p:spPr>
            <a:xfrm flipV="1">
              <a:off x="7730836" y="1610675"/>
              <a:ext cx="412036" cy="24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8" idx="2"/>
              <a:endCxn id="48" idx="2"/>
            </p:cNvCxnSpPr>
            <p:nvPr/>
          </p:nvCxnSpPr>
          <p:spPr>
            <a:xfrm flipV="1">
              <a:off x="7765473" y="3557239"/>
              <a:ext cx="412036" cy="24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8" idx="3"/>
              <a:endCxn id="48" idx="3"/>
            </p:cNvCxnSpPr>
            <p:nvPr/>
          </p:nvCxnSpPr>
          <p:spPr>
            <a:xfrm flipV="1">
              <a:off x="6303818" y="3647293"/>
              <a:ext cx="412036" cy="24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8" idx="6"/>
              <a:endCxn id="48" idx="6"/>
            </p:cNvCxnSpPr>
            <p:nvPr/>
          </p:nvCxnSpPr>
          <p:spPr>
            <a:xfrm flipV="1">
              <a:off x="6276109" y="2552784"/>
              <a:ext cx="412036" cy="24583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noChangeAspect="1"/>
            </p:cNvCxnSpPr>
            <p:nvPr/>
          </p:nvCxnSpPr>
          <p:spPr>
            <a:xfrm flipV="1">
              <a:off x="6557912" y="2768092"/>
              <a:ext cx="137160" cy="8183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7162801" y="1325509"/>
              <a:ext cx="0" cy="1488755"/>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155873" y="2849927"/>
              <a:ext cx="970927"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7024255" y="2670548"/>
              <a:ext cx="412036" cy="245834"/>
            </a:xfrm>
            <a:prstGeom prst="line">
              <a:avLst/>
            </a:prstGeom>
            <a:ln w="34925" cap="rnd">
              <a:solidFill>
                <a:srgbClr val="C00000"/>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7879415" y="2604158"/>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7879415" y="2604158"/>
                  <a:ext cx="183320" cy="276999"/>
                </a:xfrm>
                <a:prstGeom prst="rect">
                  <a:avLst/>
                </a:prstGeom>
                <a:blipFill>
                  <a:blip r:embed="rId4"/>
                  <a:stretch>
                    <a:fillRect l="-8571" r="-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7002155" y="1202058"/>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7002155" y="1202058"/>
                  <a:ext cx="186718" cy="276999"/>
                </a:xfrm>
                <a:prstGeom prst="rect">
                  <a:avLst/>
                </a:prstGeom>
                <a:blipFill>
                  <a:blip r:embed="rId5"/>
                  <a:stretch>
                    <a:fillRect l="-20000" r="-20000" b="-7547"/>
                  </a:stretch>
                </a:blipFill>
              </p:spPr>
              <p:txBody>
                <a:bodyPr/>
                <a:lstStyle/>
                <a:p>
                  <a:r>
                    <a:rPr lang="en-US">
                      <a:noFill/>
                    </a:rPr>
                    <a:t> </a:t>
                  </a:r>
                </a:p>
              </p:txBody>
            </p:sp>
          </mc:Fallback>
        </mc:AlternateContent>
        <p:cxnSp>
          <p:nvCxnSpPr>
            <p:cNvPr id="64" name="Straight Arrow Connector 63"/>
            <p:cNvCxnSpPr/>
            <p:nvPr/>
          </p:nvCxnSpPr>
          <p:spPr>
            <a:xfrm flipH="1" flipV="1">
              <a:off x="6475615" y="1905000"/>
              <a:ext cx="0" cy="610293"/>
            </a:xfrm>
            <a:prstGeom prst="straightConnector1">
              <a:avLst/>
            </a:prstGeom>
            <a:ln w="2540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flipV="1">
              <a:off x="6501524" y="3048662"/>
              <a:ext cx="0" cy="610293"/>
            </a:xfrm>
            <a:prstGeom prst="straightConnector1">
              <a:avLst/>
            </a:prstGeom>
            <a:ln w="25400">
              <a:solidFill>
                <a:srgbClr val="0000FF"/>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8" name="Freeform 67"/>
            <p:cNvSpPr/>
            <p:nvPr/>
          </p:nvSpPr>
          <p:spPr>
            <a:xfrm>
              <a:off x="6269182" y="1724891"/>
              <a:ext cx="1496291" cy="2168236"/>
            </a:xfrm>
            <a:custGeom>
              <a:avLst/>
              <a:gdLst>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6291" h="2168236">
                  <a:moveTo>
                    <a:pt x="0" y="0"/>
                  </a:moveTo>
                  <a:cubicBezTo>
                    <a:pt x="480291" y="168564"/>
                    <a:pt x="981363" y="143163"/>
                    <a:pt x="1461654" y="131618"/>
                  </a:cubicBezTo>
                  <a:lnTo>
                    <a:pt x="1496291" y="2078182"/>
                  </a:lnTo>
                  <a:cubicBezTo>
                    <a:pt x="995219" y="2059709"/>
                    <a:pt x="501072" y="2103582"/>
                    <a:pt x="34636" y="2168236"/>
                  </a:cubicBezTo>
                  <a:lnTo>
                    <a:pt x="20782" y="1295400"/>
                  </a:lnTo>
                  <a:cubicBezTo>
                    <a:pt x="256309" y="1235363"/>
                    <a:pt x="519545" y="1230745"/>
                    <a:pt x="768927" y="1198418"/>
                  </a:cubicBezTo>
                  <a:cubicBezTo>
                    <a:pt x="514927" y="1156854"/>
                    <a:pt x="247072" y="1156854"/>
                    <a:pt x="6927" y="1073727"/>
                  </a:cubicBezTo>
                  <a:lnTo>
                    <a:pt x="0" y="0"/>
                  </a:lnTo>
                  <a:close/>
                </a:path>
              </a:pathLst>
            </a:custGeom>
            <a:solidFill>
              <a:schemeClr val="accent1">
                <a:lumMod val="20000"/>
                <a:lumOff val="80000"/>
                <a:alpha val="75000"/>
              </a:schemeClr>
            </a:solidFill>
            <a:ln w="1905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a:cxnSpLocks noChangeAspect="1"/>
            </p:cNvCxnSpPr>
            <p:nvPr/>
          </p:nvCxnSpPr>
          <p:spPr>
            <a:xfrm flipV="1">
              <a:off x="6276109" y="2855442"/>
              <a:ext cx="274320" cy="1636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8" idx="5"/>
            </p:cNvCxnSpPr>
            <p:nvPr/>
          </p:nvCxnSpPr>
          <p:spPr>
            <a:xfrm flipH="1">
              <a:off x="6642089" y="2923309"/>
              <a:ext cx="396020" cy="24583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6761575" y="3077267"/>
                  <a:ext cx="1690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6761575" y="3077267"/>
                  <a:ext cx="169085" cy="276999"/>
                </a:xfrm>
                <a:prstGeom prst="rect">
                  <a:avLst/>
                </a:prstGeom>
                <a:blipFill>
                  <a:blip r:embed="rId6"/>
                  <a:stretch>
                    <a:fillRect l="-9091" r="-6061"/>
                  </a:stretch>
                </a:blipFill>
              </p:spPr>
              <p:txBody>
                <a:bodyPr/>
                <a:lstStyle/>
                <a:p>
                  <a:r>
                    <a:rPr lang="en-US">
                      <a:noFill/>
                    </a:rPr>
                    <a:t> </a:t>
                  </a:r>
                </a:p>
              </p:txBody>
            </p:sp>
          </mc:Fallback>
        </mc:AlternateContent>
      </p:grpSp>
      <p:sp>
        <p:nvSpPr>
          <p:cNvPr id="2" name="TextBox 1"/>
          <p:cNvSpPr txBox="1"/>
          <p:nvPr/>
        </p:nvSpPr>
        <p:spPr>
          <a:xfrm>
            <a:off x="2819076" y="779513"/>
            <a:ext cx="5652060" cy="369332"/>
          </a:xfrm>
          <a:prstGeom prst="rect">
            <a:avLst/>
          </a:prstGeom>
          <a:noFill/>
        </p:spPr>
        <p:txBody>
          <a:bodyPr wrap="none" rtlCol="0">
            <a:spAutoFit/>
          </a:bodyPr>
          <a:lstStyle/>
          <a:p>
            <a:r>
              <a:rPr lang="en-US" dirty="0" smtClean="0"/>
              <a:t>In LEFM, loads are felt simultaneously over all of the body </a:t>
            </a:r>
            <a:endParaRPr lang="en-US" dirty="0"/>
          </a:p>
        </p:txBody>
      </p:sp>
      <p:grpSp>
        <p:nvGrpSpPr>
          <p:cNvPr id="75" name="Group 74"/>
          <p:cNvGrpSpPr/>
          <p:nvPr/>
        </p:nvGrpSpPr>
        <p:grpSpPr>
          <a:xfrm>
            <a:off x="4274040" y="2119226"/>
            <a:ext cx="4420762" cy="1984573"/>
            <a:chOff x="2848694" y="1813896"/>
            <a:chExt cx="4420762" cy="1984573"/>
          </a:xfrm>
        </p:grpSpPr>
        <mc:AlternateContent xmlns:mc="http://schemas.openxmlformats.org/markup-compatibility/2006" xmlns:a14="http://schemas.microsoft.com/office/drawing/2010/main">
          <mc:Choice Requires="a14">
            <p:sp>
              <p:nvSpPr>
                <p:cNvPr id="76" name="TextBox 75"/>
                <p:cNvSpPr txBox="1"/>
                <p:nvPr/>
              </p:nvSpPr>
              <p:spPr>
                <a:xfrm>
                  <a:off x="2848694" y="1813896"/>
                  <a:ext cx="4405116"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𝑥𝑥</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d>
                            <m:d>
                              <m:dPr>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rPr>
                                              <m:t>𝜃</m:t>
                                            </m:r>
                                          </m:num>
                                          <m:den>
                                            <m:r>
                                              <a:rPr lang="en-US" b="0" i="1" smtClean="0">
                                                <a:latin typeface="Cambria Math" panose="02040503050406030204" pitchFamily="18" charset="0"/>
                                              </a:rPr>
                                              <m:t>2</m:t>
                                            </m:r>
                                          </m:den>
                                        </m:f>
                                      </m:e>
                                    </m:d>
                                  </m:e>
                                </m:func>
                              </m:e>
                            </m:d>
                          </m:e>
                        </m:func>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2848694" y="1813896"/>
                  <a:ext cx="4405116" cy="62235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2848694" y="2495008"/>
                  <a:ext cx="442076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𝑦𝑦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d>
                            <m:d>
                              <m:dPr>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rPr>
                                              <m:t>𝜃</m:t>
                                            </m:r>
                                          </m:num>
                                          <m:den>
                                            <m:r>
                                              <a:rPr lang="en-US" b="0" i="1" smtClean="0">
                                                <a:latin typeface="Cambria Math" panose="02040503050406030204" pitchFamily="18" charset="0"/>
                                              </a:rPr>
                                              <m:t>2</m:t>
                                            </m:r>
                                          </m:den>
                                        </m:f>
                                      </m:e>
                                    </m:d>
                                  </m:e>
                                </m:func>
                              </m:e>
                            </m:d>
                          </m:e>
                        </m:func>
                      </m:oMath>
                    </m:oMathPara>
                  </a14:m>
                  <a:endParaRPr lang="en-US" dirty="0"/>
                </a:p>
              </p:txBody>
            </p:sp>
          </mc:Choice>
          <mc:Fallback xmlns="">
            <p:sp>
              <p:nvSpPr>
                <p:cNvPr id="111" name="TextBox 110"/>
                <p:cNvSpPr txBox="1">
                  <a:spLocks noRot="1" noChangeAspect="1" noMove="1" noResize="1" noEditPoints="1" noAdjustHandles="1" noChangeArrowheads="1" noChangeShapeType="1" noTextEdit="1"/>
                </p:cNvSpPr>
                <p:nvPr/>
              </p:nvSpPr>
              <p:spPr>
                <a:xfrm>
                  <a:off x="2848694" y="2495008"/>
                  <a:ext cx="4420762" cy="6223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2848694" y="3176119"/>
                  <a:ext cx="3774431"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𝑥𝑦</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𝑟</m:t>
                                </m:r>
                              </m:e>
                            </m:rad>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2</m:t>
                                        </m:r>
                                      </m:den>
                                    </m:f>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rPr>
                                          <m:t>𝜃</m:t>
                                        </m:r>
                                      </m:num>
                                      <m:den>
                                        <m:r>
                                          <a:rPr lang="en-US" b="0" i="1" smtClean="0">
                                            <a:latin typeface="Cambria Math" panose="02040503050406030204" pitchFamily="18" charset="0"/>
                                          </a:rPr>
                                          <m:t>2</m:t>
                                        </m:r>
                                      </m:den>
                                    </m:f>
                                  </m:e>
                                </m:d>
                              </m:e>
                            </m:func>
                          </m:e>
                        </m:func>
                      </m:oMath>
                    </m:oMathPara>
                  </a14:m>
                  <a:endParaRPr lang="en-US" dirty="0"/>
                </a:p>
              </p:txBody>
            </p:sp>
          </mc:Choice>
          <mc:Fallback xmlns="">
            <p:sp>
              <p:nvSpPr>
                <p:cNvPr id="112" name="TextBox 111"/>
                <p:cNvSpPr txBox="1">
                  <a:spLocks noRot="1" noChangeAspect="1" noMove="1" noResize="1" noEditPoints="1" noAdjustHandles="1" noChangeArrowheads="1" noChangeShapeType="1" noTextEdit="1"/>
                </p:cNvSpPr>
                <p:nvPr/>
              </p:nvSpPr>
              <p:spPr>
                <a:xfrm>
                  <a:off x="2848694" y="3176119"/>
                  <a:ext cx="3774431" cy="622350"/>
                </a:xfrm>
                <a:prstGeom prst="rect">
                  <a:avLst/>
                </a:prstGeom>
                <a:blipFill>
                  <a:blip r:embed="rId9"/>
                  <a:stretch>
                    <a:fillRect/>
                  </a:stretch>
                </a:blipFill>
              </p:spPr>
              <p:txBody>
                <a:bodyPr/>
                <a:lstStyle/>
                <a:p>
                  <a:r>
                    <a:rPr lang="en-US">
                      <a:noFill/>
                    </a:rPr>
                    <a:t> </a:t>
                  </a:r>
                </a:p>
              </p:txBody>
            </p:sp>
          </mc:Fallback>
        </mc:AlternateContent>
      </p:grpSp>
      <p:sp>
        <p:nvSpPr>
          <p:cNvPr id="4" name="TextBox 3"/>
          <p:cNvSpPr txBox="1"/>
          <p:nvPr/>
        </p:nvSpPr>
        <p:spPr>
          <a:xfrm>
            <a:off x="2819076" y="1199322"/>
            <a:ext cx="6172523" cy="923330"/>
          </a:xfrm>
          <a:prstGeom prst="rect">
            <a:avLst/>
          </a:prstGeom>
          <a:noFill/>
        </p:spPr>
        <p:txBody>
          <a:bodyPr wrap="square" rtlCol="0">
            <a:spAutoFit/>
          </a:bodyPr>
          <a:lstStyle/>
          <a:p>
            <a:r>
              <a:rPr lang="en-US" dirty="0" smtClean="0"/>
              <a:t>Body under load has a stiffness which works against the applied load, resulting in a displacement field satisfying equilibrium equations.</a:t>
            </a:r>
            <a:endParaRPr lang="en-US" dirty="0"/>
          </a:p>
        </p:txBody>
      </p:sp>
      <p:sp>
        <p:nvSpPr>
          <p:cNvPr id="5" name="TextBox 4"/>
          <p:cNvSpPr txBox="1"/>
          <p:nvPr/>
        </p:nvSpPr>
        <p:spPr>
          <a:xfrm>
            <a:off x="2819076" y="2190288"/>
            <a:ext cx="1450397" cy="646331"/>
          </a:xfrm>
          <a:prstGeom prst="rect">
            <a:avLst/>
          </a:prstGeom>
          <a:noFill/>
        </p:spPr>
        <p:txBody>
          <a:bodyPr wrap="none" rtlCol="0">
            <a:spAutoFit/>
          </a:bodyPr>
          <a:lstStyle/>
          <a:p>
            <a:r>
              <a:rPr lang="en-US" b="1" dirty="0" err="1" smtClean="0">
                <a:solidFill>
                  <a:srgbClr val="C00000"/>
                </a:solidFill>
              </a:rPr>
              <a:t>Westergaard</a:t>
            </a:r>
            <a:r>
              <a:rPr lang="en-US" b="1" dirty="0" smtClean="0">
                <a:solidFill>
                  <a:srgbClr val="C00000"/>
                </a:solidFill>
              </a:rPr>
              <a:t> </a:t>
            </a:r>
          </a:p>
          <a:p>
            <a:r>
              <a:rPr lang="en-US" b="1" dirty="0" smtClean="0">
                <a:solidFill>
                  <a:srgbClr val="C00000"/>
                </a:solidFill>
              </a:rPr>
              <a:t>solution:</a:t>
            </a:r>
            <a:endParaRPr lang="en-US" b="1" dirty="0">
              <a:solidFill>
                <a:srgbClr val="C00000"/>
              </a:solidFill>
            </a:endParaRPr>
          </a:p>
        </p:txBody>
      </p:sp>
      <p:sp>
        <p:nvSpPr>
          <p:cNvPr id="113" name="TextBox 112"/>
          <p:cNvSpPr txBox="1"/>
          <p:nvPr/>
        </p:nvSpPr>
        <p:spPr>
          <a:xfrm>
            <a:off x="381552" y="4053032"/>
            <a:ext cx="2026067" cy="369332"/>
          </a:xfrm>
          <a:prstGeom prst="rect">
            <a:avLst/>
          </a:prstGeom>
          <a:noFill/>
        </p:spPr>
        <p:txBody>
          <a:bodyPr wrap="none" rtlCol="0">
            <a:spAutoFit/>
          </a:bodyPr>
          <a:lstStyle/>
          <a:p>
            <a:r>
              <a:rPr lang="en-US" dirty="0" smtClean="0"/>
              <a:t>For crack initiation:</a:t>
            </a:r>
            <a:endParaRPr lang="en-US" dirty="0"/>
          </a:p>
        </p:txBody>
      </p:sp>
      <p:grpSp>
        <p:nvGrpSpPr>
          <p:cNvPr id="114" name="Group 113"/>
          <p:cNvGrpSpPr/>
          <p:nvPr/>
        </p:nvGrpSpPr>
        <p:grpSpPr>
          <a:xfrm>
            <a:off x="4731898" y="4422364"/>
            <a:ext cx="2858714" cy="1847384"/>
            <a:chOff x="5043486" y="1414496"/>
            <a:chExt cx="2858714" cy="1847384"/>
          </a:xfrm>
        </p:grpSpPr>
        <p:cxnSp>
          <p:nvCxnSpPr>
            <p:cNvPr id="115" name="Straight Arrow Connector 114"/>
            <p:cNvCxnSpPr/>
            <p:nvPr/>
          </p:nvCxnSpPr>
          <p:spPr>
            <a:xfrm flipV="1">
              <a:off x="5401526" y="1735495"/>
              <a:ext cx="0" cy="109728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5401525" y="2826261"/>
              <a:ext cx="2468880" cy="1"/>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TextBox 116"/>
                <p:cNvSpPr txBox="1"/>
                <p:nvPr/>
              </p:nvSpPr>
              <p:spPr>
                <a:xfrm>
                  <a:off x="5043486" y="1715951"/>
                  <a:ext cx="2769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oMath>
                    </m:oMathPara>
                  </a14:m>
                  <a:endParaRPr lang="en-US" dirty="0"/>
                </a:p>
              </p:txBody>
            </p:sp>
          </mc:Choice>
          <mc:Fallback xmlns="">
            <p:sp>
              <p:nvSpPr>
                <p:cNvPr id="117" name="TextBox 116"/>
                <p:cNvSpPr txBox="1">
                  <a:spLocks noRot="1" noChangeAspect="1" noMove="1" noResize="1" noEditPoints="1" noAdjustHandles="1" noChangeArrowheads="1" noChangeShapeType="1" noTextEdit="1"/>
                </p:cNvSpPr>
                <p:nvPr/>
              </p:nvSpPr>
              <p:spPr>
                <a:xfrm>
                  <a:off x="5043486" y="1715951"/>
                  <a:ext cx="276934" cy="276999"/>
                </a:xfrm>
                <a:prstGeom prst="rect">
                  <a:avLst/>
                </a:prstGeom>
                <a:blipFill>
                  <a:blip r:embed="rId10"/>
                  <a:stretch>
                    <a:fillRect l="-19565" r="-6522" b="-15556"/>
                  </a:stretch>
                </a:blipFill>
              </p:spPr>
              <p:txBody>
                <a:bodyPr/>
                <a:lstStyle/>
                <a:p>
                  <a:r>
                    <a:rPr lang="en-US">
                      <a:noFill/>
                    </a:rPr>
                    <a:t> </a:t>
                  </a:r>
                </a:p>
              </p:txBody>
            </p:sp>
          </mc:Fallback>
        </mc:AlternateContent>
        <p:sp>
          <p:nvSpPr>
            <p:cNvPr id="118" name="Freeform 117"/>
            <p:cNvSpPr/>
            <p:nvPr/>
          </p:nvSpPr>
          <p:spPr>
            <a:xfrm>
              <a:off x="5633421" y="1766433"/>
              <a:ext cx="1902542" cy="862874"/>
            </a:xfrm>
            <a:custGeom>
              <a:avLst/>
              <a:gdLst>
                <a:gd name="connsiteX0" fmla="*/ 0 w 1902542"/>
                <a:gd name="connsiteY0" fmla="*/ 862780 h 862780"/>
                <a:gd name="connsiteX1" fmla="*/ 1902542 w 1902542"/>
                <a:gd name="connsiteY1" fmla="*/ 0 h 862780"/>
                <a:gd name="connsiteX0" fmla="*/ 0 w 1902542"/>
                <a:gd name="connsiteY0" fmla="*/ 862780 h 862780"/>
                <a:gd name="connsiteX1" fmla="*/ 1902542 w 1902542"/>
                <a:gd name="connsiteY1" fmla="*/ 0 h 862780"/>
                <a:gd name="connsiteX0" fmla="*/ 0 w 1902542"/>
                <a:gd name="connsiteY0" fmla="*/ 862874 h 862874"/>
                <a:gd name="connsiteX1" fmla="*/ 1902542 w 1902542"/>
                <a:gd name="connsiteY1" fmla="*/ 94 h 862874"/>
              </a:gdLst>
              <a:ahLst/>
              <a:cxnLst>
                <a:cxn ang="0">
                  <a:pos x="connsiteX0" y="connsiteY0"/>
                </a:cxn>
                <a:cxn ang="0">
                  <a:pos x="connsiteX1" y="connsiteY1"/>
                </a:cxn>
              </a:cxnLst>
              <a:rect l="l" t="t" r="r" b="b"/>
              <a:pathLst>
                <a:path w="1902542" h="862874">
                  <a:moveTo>
                    <a:pt x="0" y="862874"/>
                  </a:moveTo>
                  <a:cubicBezTo>
                    <a:pt x="95865" y="420423"/>
                    <a:pt x="1113503" y="-7281"/>
                    <a:pt x="1902542" y="94"/>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TextBox 118"/>
                <p:cNvSpPr txBox="1"/>
                <p:nvPr/>
              </p:nvSpPr>
              <p:spPr>
                <a:xfrm>
                  <a:off x="5489182" y="2984881"/>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m:oMathPara>
                  </a14:m>
                  <a:endParaRPr lang="en-US" dirty="0"/>
                </a:p>
              </p:txBody>
            </p:sp>
          </mc:Choice>
          <mc:Fallback xmlns="">
            <p:sp>
              <p:nvSpPr>
                <p:cNvPr id="119" name="TextBox 118"/>
                <p:cNvSpPr txBox="1">
                  <a:spLocks noRot="1" noChangeAspect="1" noMove="1" noResize="1" noEditPoints="1" noAdjustHandles="1" noChangeArrowheads="1" noChangeShapeType="1" noTextEdit="1"/>
                </p:cNvSpPr>
                <p:nvPr/>
              </p:nvSpPr>
              <p:spPr>
                <a:xfrm>
                  <a:off x="5489182" y="2984881"/>
                  <a:ext cx="288477" cy="276999"/>
                </a:xfrm>
                <a:prstGeom prst="rect">
                  <a:avLst/>
                </a:prstGeom>
                <a:blipFill>
                  <a:blip r:embed="rId11"/>
                  <a:stretch>
                    <a:fillRect l="-12500" r="-625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p:cNvSpPr txBox="1"/>
                <p:nvPr/>
              </p:nvSpPr>
              <p:spPr>
                <a:xfrm>
                  <a:off x="7715418" y="2842453"/>
                  <a:ext cx="1867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120" name="TextBox 119"/>
                <p:cNvSpPr txBox="1">
                  <a:spLocks noRot="1" noChangeAspect="1" noMove="1" noResize="1" noEditPoints="1" noAdjustHandles="1" noChangeArrowheads="1" noChangeShapeType="1" noTextEdit="1"/>
                </p:cNvSpPr>
                <p:nvPr/>
              </p:nvSpPr>
              <p:spPr>
                <a:xfrm>
                  <a:off x="7715418" y="2842453"/>
                  <a:ext cx="186782" cy="276999"/>
                </a:xfrm>
                <a:prstGeom prst="rect">
                  <a:avLst/>
                </a:prstGeom>
                <a:blipFill>
                  <a:blip r:embed="rId12"/>
                  <a:stretch>
                    <a:fillRect l="-20000" r="-16667"/>
                  </a:stretch>
                </a:blipFill>
              </p:spPr>
              <p:txBody>
                <a:bodyPr/>
                <a:lstStyle/>
                <a:p>
                  <a:r>
                    <a:rPr lang="en-US">
                      <a:noFill/>
                    </a:rPr>
                    <a:t> </a:t>
                  </a:r>
                </a:p>
              </p:txBody>
            </p:sp>
          </mc:Fallback>
        </mc:AlternateContent>
        <p:cxnSp>
          <p:nvCxnSpPr>
            <p:cNvPr id="121" name="Straight Connector 120"/>
            <p:cNvCxnSpPr>
              <a:endCxn id="119" idx="0"/>
            </p:cNvCxnSpPr>
            <p:nvPr/>
          </p:nvCxnSpPr>
          <p:spPr>
            <a:xfrm>
              <a:off x="5629210" y="2726709"/>
              <a:ext cx="0" cy="2581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5415086" y="1414496"/>
              <a:ext cx="1452642" cy="369332"/>
            </a:xfrm>
            <a:prstGeom prst="rect">
              <a:avLst/>
            </a:prstGeom>
            <a:noFill/>
          </p:spPr>
          <p:txBody>
            <a:bodyPr wrap="none" rtlCol="0">
              <a:spAutoFit/>
            </a:bodyPr>
            <a:lstStyle/>
            <a:p>
              <a:r>
                <a:rPr lang="en-US" b="1" dirty="0" smtClean="0">
                  <a:solidFill>
                    <a:srgbClr val="C00000"/>
                  </a:solidFill>
                </a:rPr>
                <a:t>Ductile solids</a:t>
              </a:r>
              <a:endParaRPr lang="en-US" b="1" dirty="0">
                <a:solidFill>
                  <a:srgbClr val="C00000"/>
                </a:solidFill>
              </a:endParaRPr>
            </a:p>
          </p:txBody>
        </p:sp>
        <p:grpSp>
          <p:nvGrpSpPr>
            <p:cNvPr id="123" name="Group 122"/>
            <p:cNvGrpSpPr>
              <a:grpSpLocks noChangeAspect="1"/>
            </p:cNvGrpSpPr>
            <p:nvPr/>
          </p:nvGrpSpPr>
          <p:grpSpPr>
            <a:xfrm>
              <a:off x="5913756" y="2213898"/>
              <a:ext cx="548640" cy="596172"/>
              <a:chOff x="5981551" y="1961458"/>
              <a:chExt cx="1000934" cy="1087651"/>
            </a:xfrm>
          </p:grpSpPr>
          <p:sp>
            <p:nvSpPr>
              <p:cNvPr id="131" name="Freeform 130"/>
              <p:cNvSpPr/>
              <p:nvPr/>
            </p:nvSpPr>
            <p:spPr>
              <a:xfrm>
                <a:off x="5981551" y="2442120"/>
                <a:ext cx="726226" cy="169694"/>
              </a:xfrm>
              <a:custGeom>
                <a:avLst/>
                <a:gdLst>
                  <a:gd name="connsiteX0" fmla="*/ 0 w 715303"/>
                  <a:gd name="connsiteY0" fmla="*/ 0 h 176980"/>
                  <a:gd name="connsiteX1" fmla="*/ 715297 w 715303"/>
                  <a:gd name="connsiteY1" fmla="*/ 58993 h 176980"/>
                  <a:gd name="connsiteX2" fmla="*/ 14748 w 715303"/>
                  <a:gd name="connsiteY2" fmla="*/ 176980 h 176980"/>
                  <a:gd name="connsiteX0" fmla="*/ 7110 w 722409"/>
                  <a:gd name="connsiteY0" fmla="*/ 0 h 173337"/>
                  <a:gd name="connsiteX1" fmla="*/ 722407 w 722409"/>
                  <a:gd name="connsiteY1" fmla="*/ 58993 h 173337"/>
                  <a:gd name="connsiteX2" fmla="*/ 0 w 722409"/>
                  <a:gd name="connsiteY2" fmla="*/ 173337 h 173337"/>
                  <a:gd name="connsiteX0" fmla="*/ 7110 w 722409"/>
                  <a:gd name="connsiteY0" fmla="*/ 0 h 173337"/>
                  <a:gd name="connsiteX1" fmla="*/ 722407 w 722409"/>
                  <a:gd name="connsiteY1" fmla="*/ 58993 h 173337"/>
                  <a:gd name="connsiteX2" fmla="*/ 0 w 722409"/>
                  <a:gd name="connsiteY2" fmla="*/ 173337 h 173337"/>
                  <a:gd name="connsiteX0" fmla="*/ 7110 w 722409"/>
                  <a:gd name="connsiteY0" fmla="*/ 0 h 173337"/>
                  <a:gd name="connsiteX1" fmla="*/ 722407 w 722409"/>
                  <a:gd name="connsiteY1" fmla="*/ 77208 h 173337"/>
                  <a:gd name="connsiteX2" fmla="*/ 0 w 722409"/>
                  <a:gd name="connsiteY2" fmla="*/ 173337 h 173337"/>
                  <a:gd name="connsiteX0" fmla="*/ 0 w 726226"/>
                  <a:gd name="connsiteY0" fmla="*/ 0 h 169694"/>
                  <a:gd name="connsiteX1" fmla="*/ 726226 w 726226"/>
                  <a:gd name="connsiteY1" fmla="*/ 73565 h 169694"/>
                  <a:gd name="connsiteX2" fmla="*/ 3819 w 726226"/>
                  <a:gd name="connsiteY2" fmla="*/ 169694 h 169694"/>
                </a:gdLst>
                <a:ahLst/>
                <a:cxnLst>
                  <a:cxn ang="0">
                    <a:pos x="connsiteX0" y="connsiteY0"/>
                  </a:cxn>
                  <a:cxn ang="0">
                    <a:pos x="connsiteX1" y="connsiteY1"/>
                  </a:cxn>
                  <a:cxn ang="0">
                    <a:pos x="connsiteX2" y="connsiteY2"/>
                  </a:cxn>
                </a:cxnLst>
                <a:rect l="l" t="t" r="r" b="b"/>
                <a:pathLst>
                  <a:path w="726226" h="169694">
                    <a:moveTo>
                      <a:pt x="0" y="0"/>
                    </a:moveTo>
                    <a:cubicBezTo>
                      <a:pt x="356419" y="14748"/>
                      <a:pt x="725590" y="45283"/>
                      <a:pt x="726226" y="73565"/>
                    </a:cubicBezTo>
                    <a:cubicBezTo>
                      <a:pt x="726862" y="101847"/>
                      <a:pt x="83045" y="154725"/>
                      <a:pt x="3819" y="16969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6592815" y="1961458"/>
                <a:ext cx="389670" cy="1087651"/>
              </a:xfrm>
              <a:custGeom>
                <a:avLst/>
                <a:gdLst>
                  <a:gd name="connsiteX0" fmla="*/ 22122 w 132735"/>
                  <a:gd name="connsiteY0" fmla="*/ 553064 h 1084006"/>
                  <a:gd name="connsiteX1" fmla="*/ 0 w 132735"/>
                  <a:gd name="connsiteY1" fmla="*/ 0 h 1084006"/>
                  <a:gd name="connsiteX2" fmla="*/ 132735 w 132735"/>
                  <a:gd name="connsiteY2" fmla="*/ 553064 h 1084006"/>
                  <a:gd name="connsiteX3" fmla="*/ 110613 w 132735"/>
                  <a:gd name="connsiteY3" fmla="*/ 1084006 h 1084006"/>
                  <a:gd name="connsiteX4" fmla="*/ 22122 w 132735"/>
                  <a:gd name="connsiteY4" fmla="*/ 553064 h 1084006"/>
                  <a:gd name="connsiteX0" fmla="*/ 22122 w 195996"/>
                  <a:gd name="connsiteY0" fmla="*/ 553064 h 1084006"/>
                  <a:gd name="connsiteX1" fmla="*/ 0 w 195996"/>
                  <a:gd name="connsiteY1" fmla="*/ 0 h 1084006"/>
                  <a:gd name="connsiteX2" fmla="*/ 132735 w 195996"/>
                  <a:gd name="connsiteY2" fmla="*/ 553064 h 1084006"/>
                  <a:gd name="connsiteX3" fmla="*/ 110613 w 195996"/>
                  <a:gd name="connsiteY3" fmla="*/ 1084006 h 1084006"/>
                  <a:gd name="connsiteX4" fmla="*/ 22122 w 195996"/>
                  <a:gd name="connsiteY4" fmla="*/ 553064 h 1084006"/>
                  <a:gd name="connsiteX0" fmla="*/ 22122 w 204245"/>
                  <a:gd name="connsiteY0" fmla="*/ 553064 h 1084006"/>
                  <a:gd name="connsiteX1" fmla="*/ 0 w 204245"/>
                  <a:gd name="connsiteY1" fmla="*/ 0 h 1084006"/>
                  <a:gd name="connsiteX2" fmla="*/ 132735 w 204245"/>
                  <a:gd name="connsiteY2" fmla="*/ 553064 h 1084006"/>
                  <a:gd name="connsiteX3" fmla="*/ 110613 w 204245"/>
                  <a:gd name="connsiteY3" fmla="*/ 1084006 h 1084006"/>
                  <a:gd name="connsiteX4" fmla="*/ 22122 w 204245"/>
                  <a:gd name="connsiteY4" fmla="*/ 553064 h 1084006"/>
                  <a:gd name="connsiteX0" fmla="*/ 86267 w 268390"/>
                  <a:gd name="connsiteY0" fmla="*/ 553064 h 1084006"/>
                  <a:gd name="connsiteX1" fmla="*/ 64145 w 268390"/>
                  <a:gd name="connsiteY1" fmla="*/ 0 h 1084006"/>
                  <a:gd name="connsiteX2" fmla="*/ 196880 w 268390"/>
                  <a:gd name="connsiteY2" fmla="*/ 553064 h 1084006"/>
                  <a:gd name="connsiteX3" fmla="*/ 174758 w 268390"/>
                  <a:gd name="connsiteY3" fmla="*/ 1084006 h 1084006"/>
                  <a:gd name="connsiteX4" fmla="*/ 86267 w 268390"/>
                  <a:gd name="connsiteY4" fmla="*/ 553064 h 1084006"/>
                  <a:gd name="connsiteX0" fmla="*/ 86267 w 268390"/>
                  <a:gd name="connsiteY0" fmla="*/ 553064 h 1084006"/>
                  <a:gd name="connsiteX1" fmla="*/ 64145 w 268390"/>
                  <a:gd name="connsiteY1" fmla="*/ 0 h 1084006"/>
                  <a:gd name="connsiteX2" fmla="*/ 196880 w 268390"/>
                  <a:gd name="connsiteY2" fmla="*/ 553064 h 1084006"/>
                  <a:gd name="connsiteX3" fmla="*/ 174758 w 268390"/>
                  <a:gd name="connsiteY3" fmla="*/ 1084006 h 1084006"/>
                  <a:gd name="connsiteX4" fmla="*/ 86267 w 268390"/>
                  <a:gd name="connsiteY4" fmla="*/ 553064 h 1084006"/>
                  <a:gd name="connsiteX0" fmla="*/ 86267 w 272996"/>
                  <a:gd name="connsiteY0" fmla="*/ 553064 h 1118209"/>
                  <a:gd name="connsiteX1" fmla="*/ 64145 w 272996"/>
                  <a:gd name="connsiteY1" fmla="*/ 0 h 1118209"/>
                  <a:gd name="connsiteX2" fmla="*/ 196880 w 272996"/>
                  <a:gd name="connsiteY2" fmla="*/ 553064 h 1118209"/>
                  <a:gd name="connsiteX3" fmla="*/ 174758 w 272996"/>
                  <a:gd name="connsiteY3" fmla="*/ 1084006 h 1118209"/>
                  <a:gd name="connsiteX4" fmla="*/ 86267 w 272996"/>
                  <a:gd name="connsiteY4" fmla="*/ 553064 h 1118209"/>
                  <a:gd name="connsiteX0" fmla="*/ 116143 w 345790"/>
                  <a:gd name="connsiteY0" fmla="*/ 553064 h 1084562"/>
                  <a:gd name="connsiteX1" fmla="*/ 94021 w 345790"/>
                  <a:gd name="connsiteY1" fmla="*/ 0 h 1084562"/>
                  <a:gd name="connsiteX2" fmla="*/ 226756 w 345790"/>
                  <a:gd name="connsiteY2" fmla="*/ 553064 h 1084562"/>
                  <a:gd name="connsiteX3" fmla="*/ 204634 w 345790"/>
                  <a:gd name="connsiteY3" fmla="*/ 1084006 h 1084562"/>
                  <a:gd name="connsiteX4" fmla="*/ 116143 w 345790"/>
                  <a:gd name="connsiteY4" fmla="*/ 553064 h 1084562"/>
                  <a:gd name="connsiteX0" fmla="*/ 116312 w 359404"/>
                  <a:gd name="connsiteY0" fmla="*/ 553064 h 1084562"/>
                  <a:gd name="connsiteX1" fmla="*/ 94190 w 359404"/>
                  <a:gd name="connsiteY1" fmla="*/ 0 h 1084562"/>
                  <a:gd name="connsiteX2" fmla="*/ 226925 w 359404"/>
                  <a:gd name="connsiteY2" fmla="*/ 553064 h 1084562"/>
                  <a:gd name="connsiteX3" fmla="*/ 204803 w 359404"/>
                  <a:gd name="connsiteY3" fmla="*/ 1084006 h 1084562"/>
                  <a:gd name="connsiteX4" fmla="*/ 116312 w 359404"/>
                  <a:gd name="connsiteY4" fmla="*/ 553064 h 1084562"/>
                  <a:gd name="connsiteX0" fmla="*/ 116312 w 370673"/>
                  <a:gd name="connsiteY0" fmla="*/ 553064 h 1084552"/>
                  <a:gd name="connsiteX1" fmla="*/ 94190 w 370673"/>
                  <a:gd name="connsiteY1" fmla="*/ 0 h 1084552"/>
                  <a:gd name="connsiteX2" fmla="*/ 226925 w 370673"/>
                  <a:gd name="connsiteY2" fmla="*/ 553064 h 1084552"/>
                  <a:gd name="connsiteX3" fmla="*/ 204803 w 370673"/>
                  <a:gd name="connsiteY3" fmla="*/ 1084006 h 1084552"/>
                  <a:gd name="connsiteX4" fmla="*/ 116312 w 370673"/>
                  <a:gd name="connsiteY4" fmla="*/ 553064 h 1084552"/>
                  <a:gd name="connsiteX0" fmla="*/ 124706 w 379067"/>
                  <a:gd name="connsiteY0" fmla="*/ 553064 h 1084552"/>
                  <a:gd name="connsiteX1" fmla="*/ 102584 w 379067"/>
                  <a:gd name="connsiteY1" fmla="*/ 0 h 1084552"/>
                  <a:gd name="connsiteX2" fmla="*/ 235319 w 379067"/>
                  <a:gd name="connsiteY2" fmla="*/ 553064 h 1084552"/>
                  <a:gd name="connsiteX3" fmla="*/ 213197 w 379067"/>
                  <a:gd name="connsiteY3" fmla="*/ 1084006 h 1084552"/>
                  <a:gd name="connsiteX4" fmla="*/ 124706 w 379067"/>
                  <a:gd name="connsiteY4" fmla="*/ 553064 h 1084552"/>
                  <a:gd name="connsiteX0" fmla="*/ 124706 w 379067"/>
                  <a:gd name="connsiteY0" fmla="*/ 588285 h 1119773"/>
                  <a:gd name="connsiteX1" fmla="*/ 102584 w 379067"/>
                  <a:gd name="connsiteY1" fmla="*/ 35221 h 1119773"/>
                  <a:gd name="connsiteX2" fmla="*/ 235319 w 379067"/>
                  <a:gd name="connsiteY2" fmla="*/ 588285 h 1119773"/>
                  <a:gd name="connsiteX3" fmla="*/ 213197 w 379067"/>
                  <a:gd name="connsiteY3" fmla="*/ 1119227 h 1119773"/>
                  <a:gd name="connsiteX4" fmla="*/ 124706 w 379067"/>
                  <a:gd name="connsiteY4" fmla="*/ 588285 h 1119773"/>
                  <a:gd name="connsiteX0" fmla="*/ 149882 w 404243"/>
                  <a:gd name="connsiteY0" fmla="*/ 553064 h 1084552"/>
                  <a:gd name="connsiteX1" fmla="*/ 127760 w 404243"/>
                  <a:gd name="connsiteY1" fmla="*/ 0 h 1084552"/>
                  <a:gd name="connsiteX2" fmla="*/ 260495 w 404243"/>
                  <a:gd name="connsiteY2" fmla="*/ 553064 h 1084552"/>
                  <a:gd name="connsiteX3" fmla="*/ 238373 w 404243"/>
                  <a:gd name="connsiteY3" fmla="*/ 1084006 h 1084552"/>
                  <a:gd name="connsiteX4" fmla="*/ 149882 w 404243"/>
                  <a:gd name="connsiteY4" fmla="*/ 553064 h 1084552"/>
                  <a:gd name="connsiteX0" fmla="*/ 165974 w 420335"/>
                  <a:gd name="connsiteY0" fmla="*/ 553064 h 1084552"/>
                  <a:gd name="connsiteX1" fmla="*/ 143852 w 420335"/>
                  <a:gd name="connsiteY1" fmla="*/ 0 h 1084552"/>
                  <a:gd name="connsiteX2" fmla="*/ 276587 w 420335"/>
                  <a:gd name="connsiteY2" fmla="*/ 553064 h 1084552"/>
                  <a:gd name="connsiteX3" fmla="*/ 254465 w 420335"/>
                  <a:gd name="connsiteY3" fmla="*/ 1084006 h 1084552"/>
                  <a:gd name="connsiteX4" fmla="*/ 165974 w 420335"/>
                  <a:gd name="connsiteY4" fmla="*/ 553064 h 1084552"/>
                  <a:gd name="connsiteX0" fmla="*/ 165974 w 420335"/>
                  <a:gd name="connsiteY0" fmla="*/ 553064 h 1084552"/>
                  <a:gd name="connsiteX1" fmla="*/ 143852 w 420335"/>
                  <a:gd name="connsiteY1" fmla="*/ 0 h 1084552"/>
                  <a:gd name="connsiteX2" fmla="*/ 276587 w 420335"/>
                  <a:gd name="connsiteY2" fmla="*/ 553064 h 1084552"/>
                  <a:gd name="connsiteX3" fmla="*/ 254465 w 420335"/>
                  <a:gd name="connsiteY3" fmla="*/ 1084006 h 1084552"/>
                  <a:gd name="connsiteX4" fmla="*/ 165974 w 420335"/>
                  <a:gd name="connsiteY4" fmla="*/ 553064 h 1084552"/>
                  <a:gd name="connsiteX0" fmla="*/ 139839 w 394200"/>
                  <a:gd name="connsiteY0" fmla="*/ 556707 h 1088195"/>
                  <a:gd name="connsiteX1" fmla="*/ 176006 w 394200"/>
                  <a:gd name="connsiteY1" fmla="*/ 0 h 1088195"/>
                  <a:gd name="connsiteX2" fmla="*/ 250452 w 394200"/>
                  <a:gd name="connsiteY2" fmla="*/ 556707 h 1088195"/>
                  <a:gd name="connsiteX3" fmla="*/ 228330 w 394200"/>
                  <a:gd name="connsiteY3" fmla="*/ 1087649 h 1088195"/>
                  <a:gd name="connsiteX4" fmla="*/ 139839 w 394200"/>
                  <a:gd name="connsiteY4" fmla="*/ 556707 h 1088195"/>
                  <a:gd name="connsiteX0" fmla="*/ 139839 w 385891"/>
                  <a:gd name="connsiteY0" fmla="*/ 556707 h 1088195"/>
                  <a:gd name="connsiteX1" fmla="*/ 176006 w 385891"/>
                  <a:gd name="connsiteY1" fmla="*/ 0 h 1088195"/>
                  <a:gd name="connsiteX2" fmla="*/ 250452 w 385891"/>
                  <a:gd name="connsiteY2" fmla="*/ 556707 h 1088195"/>
                  <a:gd name="connsiteX3" fmla="*/ 210115 w 385891"/>
                  <a:gd name="connsiteY3" fmla="*/ 1087649 h 1088195"/>
                  <a:gd name="connsiteX4" fmla="*/ 139839 w 385891"/>
                  <a:gd name="connsiteY4" fmla="*/ 556707 h 1088195"/>
                  <a:gd name="connsiteX0" fmla="*/ 139839 w 389670"/>
                  <a:gd name="connsiteY0" fmla="*/ 556707 h 1087649"/>
                  <a:gd name="connsiteX1" fmla="*/ 176006 w 389670"/>
                  <a:gd name="connsiteY1" fmla="*/ 0 h 1087649"/>
                  <a:gd name="connsiteX2" fmla="*/ 250452 w 389670"/>
                  <a:gd name="connsiteY2" fmla="*/ 556707 h 1087649"/>
                  <a:gd name="connsiteX3" fmla="*/ 210115 w 389670"/>
                  <a:gd name="connsiteY3" fmla="*/ 1087649 h 1087649"/>
                  <a:gd name="connsiteX4" fmla="*/ 139839 w 389670"/>
                  <a:gd name="connsiteY4" fmla="*/ 556707 h 1087649"/>
                  <a:gd name="connsiteX0" fmla="*/ 139839 w 389670"/>
                  <a:gd name="connsiteY0" fmla="*/ 556707 h 1087651"/>
                  <a:gd name="connsiteX1" fmla="*/ 176006 w 389670"/>
                  <a:gd name="connsiteY1" fmla="*/ 0 h 1087651"/>
                  <a:gd name="connsiteX2" fmla="*/ 250452 w 389670"/>
                  <a:gd name="connsiteY2" fmla="*/ 556707 h 1087651"/>
                  <a:gd name="connsiteX3" fmla="*/ 210115 w 389670"/>
                  <a:gd name="connsiteY3" fmla="*/ 1087649 h 1087651"/>
                  <a:gd name="connsiteX4" fmla="*/ 139839 w 389670"/>
                  <a:gd name="connsiteY4" fmla="*/ 556707 h 1087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670" h="1087651">
                    <a:moveTo>
                      <a:pt x="139839" y="556707"/>
                    </a:moveTo>
                    <a:cubicBezTo>
                      <a:pt x="-88761" y="350230"/>
                      <a:pt x="-8497" y="0"/>
                      <a:pt x="176006" y="0"/>
                    </a:cubicBezTo>
                    <a:cubicBezTo>
                      <a:pt x="367735" y="0"/>
                      <a:pt x="449556" y="283862"/>
                      <a:pt x="250452" y="556707"/>
                    </a:cubicBezTo>
                    <a:cubicBezTo>
                      <a:pt x="449556" y="711566"/>
                      <a:pt x="434212" y="1075704"/>
                      <a:pt x="210115" y="1087649"/>
                    </a:cubicBezTo>
                    <a:cubicBezTo>
                      <a:pt x="-67177" y="1088718"/>
                      <a:pt x="-7644" y="718940"/>
                      <a:pt x="139839" y="556707"/>
                    </a:cubicBezTo>
                    <a:close/>
                  </a:path>
                </a:pathLst>
              </a:custGeom>
              <a:solidFill>
                <a:schemeClr val="accent4">
                  <a:lumMod val="40000"/>
                  <a:lumOff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p:cNvGrpSpPr>
              <a:grpSpLocks noChangeAspect="1"/>
            </p:cNvGrpSpPr>
            <p:nvPr/>
          </p:nvGrpSpPr>
          <p:grpSpPr>
            <a:xfrm>
              <a:off x="6747043" y="1837282"/>
              <a:ext cx="677841" cy="640080"/>
              <a:chOff x="6643199" y="3327761"/>
              <a:chExt cx="1278882" cy="1207641"/>
            </a:xfrm>
          </p:grpSpPr>
          <p:grpSp>
            <p:nvGrpSpPr>
              <p:cNvPr id="127" name="Group 126"/>
              <p:cNvGrpSpPr/>
              <p:nvPr/>
            </p:nvGrpSpPr>
            <p:grpSpPr>
              <a:xfrm>
                <a:off x="6643199" y="3327761"/>
                <a:ext cx="1278882" cy="1207641"/>
                <a:chOff x="5981551" y="1893114"/>
                <a:chExt cx="1278882" cy="1207641"/>
              </a:xfrm>
            </p:grpSpPr>
            <p:sp>
              <p:nvSpPr>
                <p:cNvPr id="129" name="Freeform 128"/>
                <p:cNvSpPr/>
                <p:nvPr/>
              </p:nvSpPr>
              <p:spPr>
                <a:xfrm>
                  <a:off x="5981551" y="2442120"/>
                  <a:ext cx="726226" cy="169694"/>
                </a:xfrm>
                <a:custGeom>
                  <a:avLst/>
                  <a:gdLst>
                    <a:gd name="connsiteX0" fmla="*/ 0 w 715303"/>
                    <a:gd name="connsiteY0" fmla="*/ 0 h 176980"/>
                    <a:gd name="connsiteX1" fmla="*/ 715297 w 715303"/>
                    <a:gd name="connsiteY1" fmla="*/ 58993 h 176980"/>
                    <a:gd name="connsiteX2" fmla="*/ 14748 w 715303"/>
                    <a:gd name="connsiteY2" fmla="*/ 176980 h 176980"/>
                    <a:gd name="connsiteX0" fmla="*/ 7110 w 722409"/>
                    <a:gd name="connsiteY0" fmla="*/ 0 h 173337"/>
                    <a:gd name="connsiteX1" fmla="*/ 722407 w 722409"/>
                    <a:gd name="connsiteY1" fmla="*/ 58993 h 173337"/>
                    <a:gd name="connsiteX2" fmla="*/ 0 w 722409"/>
                    <a:gd name="connsiteY2" fmla="*/ 173337 h 173337"/>
                    <a:gd name="connsiteX0" fmla="*/ 7110 w 722409"/>
                    <a:gd name="connsiteY0" fmla="*/ 0 h 173337"/>
                    <a:gd name="connsiteX1" fmla="*/ 722407 w 722409"/>
                    <a:gd name="connsiteY1" fmla="*/ 58993 h 173337"/>
                    <a:gd name="connsiteX2" fmla="*/ 0 w 722409"/>
                    <a:gd name="connsiteY2" fmla="*/ 173337 h 173337"/>
                    <a:gd name="connsiteX0" fmla="*/ 7110 w 722409"/>
                    <a:gd name="connsiteY0" fmla="*/ 0 h 173337"/>
                    <a:gd name="connsiteX1" fmla="*/ 722407 w 722409"/>
                    <a:gd name="connsiteY1" fmla="*/ 77208 h 173337"/>
                    <a:gd name="connsiteX2" fmla="*/ 0 w 722409"/>
                    <a:gd name="connsiteY2" fmla="*/ 173337 h 173337"/>
                    <a:gd name="connsiteX0" fmla="*/ 0 w 726226"/>
                    <a:gd name="connsiteY0" fmla="*/ 0 h 169694"/>
                    <a:gd name="connsiteX1" fmla="*/ 726226 w 726226"/>
                    <a:gd name="connsiteY1" fmla="*/ 73565 h 169694"/>
                    <a:gd name="connsiteX2" fmla="*/ 3819 w 726226"/>
                    <a:gd name="connsiteY2" fmla="*/ 169694 h 169694"/>
                  </a:gdLst>
                  <a:ahLst/>
                  <a:cxnLst>
                    <a:cxn ang="0">
                      <a:pos x="connsiteX0" y="connsiteY0"/>
                    </a:cxn>
                    <a:cxn ang="0">
                      <a:pos x="connsiteX1" y="connsiteY1"/>
                    </a:cxn>
                    <a:cxn ang="0">
                      <a:pos x="connsiteX2" y="connsiteY2"/>
                    </a:cxn>
                  </a:cxnLst>
                  <a:rect l="l" t="t" r="r" b="b"/>
                  <a:pathLst>
                    <a:path w="726226" h="169694">
                      <a:moveTo>
                        <a:pt x="0" y="0"/>
                      </a:moveTo>
                      <a:cubicBezTo>
                        <a:pt x="356419" y="14748"/>
                        <a:pt x="725590" y="45283"/>
                        <a:pt x="726226" y="73565"/>
                      </a:cubicBezTo>
                      <a:cubicBezTo>
                        <a:pt x="726862" y="101847"/>
                        <a:pt x="83045" y="154725"/>
                        <a:pt x="3819" y="16969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p:cNvSpPr/>
                <p:nvPr/>
              </p:nvSpPr>
              <p:spPr>
                <a:xfrm>
                  <a:off x="6646513" y="1893114"/>
                  <a:ext cx="613920" cy="1207641"/>
                </a:xfrm>
                <a:custGeom>
                  <a:avLst/>
                  <a:gdLst>
                    <a:gd name="connsiteX0" fmla="*/ 22122 w 132735"/>
                    <a:gd name="connsiteY0" fmla="*/ 553064 h 1084006"/>
                    <a:gd name="connsiteX1" fmla="*/ 0 w 132735"/>
                    <a:gd name="connsiteY1" fmla="*/ 0 h 1084006"/>
                    <a:gd name="connsiteX2" fmla="*/ 132735 w 132735"/>
                    <a:gd name="connsiteY2" fmla="*/ 553064 h 1084006"/>
                    <a:gd name="connsiteX3" fmla="*/ 110613 w 132735"/>
                    <a:gd name="connsiteY3" fmla="*/ 1084006 h 1084006"/>
                    <a:gd name="connsiteX4" fmla="*/ 22122 w 132735"/>
                    <a:gd name="connsiteY4" fmla="*/ 553064 h 1084006"/>
                    <a:gd name="connsiteX0" fmla="*/ 22122 w 195996"/>
                    <a:gd name="connsiteY0" fmla="*/ 553064 h 1084006"/>
                    <a:gd name="connsiteX1" fmla="*/ 0 w 195996"/>
                    <a:gd name="connsiteY1" fmla="*/ 0 h 1084006"/>
                    <a:gd name="connsiteX2" fmla="*/ 132735 w 195996"/>
                    <a:gd name="connsiteY2" fmla="*/ 553064 h 1084006"/>
                    <a:gd name="connsiteX3" fmla="*/ 110613 w 195996"/>
                    <a:gd name="connsiteY3" fmla="*/ 1084006 h 1084006"/>
                    <a:gd name="connsiteX4" fmla="*/ 22122 w 195996"/>
                    <a:gd name="connsiteY4" fmla="*/ 553064 h 1084006"/>
                    <a:gd name="connsiteX0" fmla="*/ 22122 w 204245"/>
                    <a:gd name="connsiteY0" fmla="*/ 553064 h 1084006"/>
                    <a:gd name="connsiteX1" fmla="*/ 0 w 204245"/>
                    <a:gd name="connsiteY1" fmla="*/ 0 h 1084006"/>
                    <a:gd name="connsiteX2" fmla="*/ 132735 w 204245"/>
                    <a:gd name="connsiteY2" fmla="*/ 553064 h 1084006"/>
                    <a:gd name="connsiteX3" fmla="*/ 110613 w 204245"/>
                    <a:gd name="connsiteY3" fmla="*/ 1084006 h 1084006"/>
                    <a:gd name="connsiteX4" fmla="*/ 22122 w 204245"/>
                    <a:gd name="connsiteY4" fmla="*/ 553064 h 1084006"/>
                    <a:gd name="connsiteX0" fmla="*/ 86267 w 268390"/>
                    <a:gd name="connsiteY0" fmla="*/ 553064 h 1084006"/>
                    <a:gd name="connsiteX1" fmla="*/ 64145 w 268390"/>
                    <a:gd name="connsiteY1" fmla="*/ 0 h 1084006"/>
                    <a:gd name="connsiteX2" fmla="*/ 196880 w 268390"/>
                    <a:gd name="connsiteY2" fmla="*/ 553064 h 1084006"/>
                    <a:gd name="connsiteX3" fmla="*/ 174758 w 268390"/>
                    <a:gd name="connsiteY3" fmla="*/ 1084006 h 1084006"/>
                    <a:gd name="connsiteX4" fmla="*/ 86267 w 268390"/>
                    <a:gd name="connsiteY4" fmla="*/ 553064 h 1084006"/>
                    <a:gd name="connsiteX0" fmla="*/ 86267 w 268390"/>
                    <a:gd name="connsiteY0" fmla="*/ 553064 h 1084006"/>
                    <a:gd name="connsiteX1" fmla="*/ 64145 w 268390"/>
                    <a:gd name="connsiteY1" fmla="*/ 0 h 1084006"/>
                    <a:gd name="connsiteX2" fmla="*/ 196880 w 268390"/>
                    <a:gd name="connsiteY2" fmla="*/ 553064 h 1084006"/>
                    <a:gd name="connsiteX3" fmla="*/ 174758 w 268390"/>
                    <a:gd name="connsiteY3" fmla="*/ 1084006 h 1084006"/>
                    <a:gd name="connsiteX4" fmla="*/ 86267 w 268390"/>
                    <a:gd name="connsiteY4" fmla="*/ 553064 h 1084006"/>
                    <a:gd name="connsiteX0" fmla="*/ 86267 w 272996"/>
                    <a:gd name="connsiteY0" fmla="*/ 553064 h 1118209"/>
                    <a:gd name="connsiteX1" fmla="*/ 64145 w 272996"/>
                    <a:gd name="connsiteY1" fmla="*/ 0 h 1118209"/>
                    <a:gd name="connsiteX2" fmla="*/ 196880 w 272996"/>
                    <a:gd name="connsiteY2" fmla="*/ 553064 h 1118209"/>
                    <a:gd name="connsiteX3" fmla="*/ 174758 w 272996"/>
                    <a:gd name="connsiteY3" fmla="*/ 1084006 h 1118209"/>
                    <a:gd name="connsiteX4" fmla="*/ 86267 w 272996"/>
                    <a:gd name="connsiteY4" fmla="*/ 553064 h 1118209"/>
                    <a:gd name="connsiteX0" fmla="*/ 116143 w 345790"/>
                    <a:gd name="connsiteY0" fmla="*/ 553064 h 1084562"/>
                    <a:gd name="connsiteX1" fmla="*/ 94021 w 345790"/>
                    <a:gd name="connsiteY1" fmla="*/ 0 h 1084562"/>
                    <a:gd name="connsiteX2" fmla="*/ 226756 w 345790"/>
                    <a:gd name="connsiteY2" fmla="*/ 553064 h 1084562"/>
                    <a:gd name="connsiteX3" fmla="*/ 204634 w 345790"/>
                    <a:gd name="connsiteY3" fmla="*/ 1084006 h 1084562"/>
                    <a:gd name="connsiteX4" fmla="*/ 116143 w 345790"/>
                    <a:gd name="connsiteY4" fmla="*/ 553064 h 1084562"/>
                    <a:gd name="connsiteX0" fmla="*/ 116312 w 359404"/>
                    <a:gd name="connsiteY0" fmla="*/ 553064 h 1084562"/>
                    <a:gd name="connsiteX1" fmla="*/ 94190 w 359404"/>
                    <a:gd name="connsiteY1" fmla="*/ 0 h 1084562"/>
                    <a:gd name="connsiteX2" fmla="*/ 226925 w 359404"/>
                    <a:gd name="connsiteY2" fmla="*/ 553064 h 1084562"/>
                    <a:gd name="connsiteX3" fmla="*/ 204803 w 359404"/>
                    <a:gd name="connsiteY3" fmla="*/ 1084006 h 1084562"/>
                    <a:gd name="connsiteX4" fmla="*/ 116312 w 359404"/>
                    <a:gd name="connsiteY4" fmla="*/ 553064 h 1084562"/>
                    <a:gd name="connsiteX0" fmla="*/ 116312 w 370673"/>
                    <a:gd name="connsiteY0" fmla="*/ 553064 h 1084552"/>
                    <a:gd name="connsiteX1" fmla="*/ 94190 w 370673"/>
                    <a:gd name="connsiteY1" fmla="*/ 0 h 1084552"/>
                    <a:gd name="connsiteX2" fmla="*/ 226925 w 370673"/>
                    <a:gd name="connsiteY2" fmla="*/ 553064 h 1084552"/>
                    <a:gd name="connsiteX3" fmla="*/ 204803 w 370673"/>
                    <a:gd name="connsiteY3" fmla="*/ 1084006 h 1084552"/>
                    <a:gd name="connsiteX4" fmla="*/ 116312 w 370673"/>
                    <a:gd name="connsiteY4" fmla="*/ 553064 h 1084552"/>
                    <a:gd name="connsiteX0" fmla="*/ 124706 w 379067"/>
                    <a:gd name="connsiteY0" fmla="*/ 553064 h 1084552"/>
                    <a:gd name="connsiteX1" fmla="*/ 102584 w 379067"/>
                    <a:gd name="connsiteY1" fmla="*/ 0 h 1084552"/>
                    <a:gd name="connsiteX2" fmla="*/ 235319 w 379067"/>
                    <a:gd name="connsiteY2" fmla="*/ 553064 h 1084552"/>
                    <a:gd name="connsiteX3" fmla="*/ 213197 w 379067"/>
                    <a:gd name="connsiteY3" fmla="*/ 1084006 h 1084552"/>
                    <a:gd name="connsiteX4" fmla="*/ 124706 w 379067"/>
                    <a:gd name="connsiteY4" fmla="*/ 553064 h 1084552"/>
                    <a:gd name="connsiteX0" fmla="*/ 124706 w 379067"/>
                    <a:gd name="connsiteY0" fmla="*/ 588285 h 1119773"/>
                    <a:gd name="connsiteX1" fmla="*/ 102584 w 379067"/>
                    <a:gd name="connsiteY1" fmla="*/ 35221 h 1119773"/>
                    <a:gd name="connsiteX2" fmla="*/ 235319 w 379067"/>
                    <a:gd name="connsiteY2" fmla="*/ 588285 h 1119773"/>
                    <a:gd name="connsiteX3" fmla="*/ 213197 w 379067"/>
                    <a:gd name="connsiteY3" fmla="*/ 1119227 h 1119773"/>
                    <a:gd name="connsiteX4" fmla="*/ 124706 w 379067"/>
                    <a:gd name="connsiteY4" fmla="*/ 588285 h 1119773"/>
                    <a:gd name="connsiteX0" fmla="*/ 149882 w 404243"/>
                    <a:gd name="connsiteY0" fmla="*/ 553064 h 1084552"/>
                    <a:gd name="connsiteX1" fmla="*/ 127760 w 404243"/>
                    <a:gd name="connsiteY1" fmla="*/ 0 h 1084552"/>
                    <a:gd name="connsiteX2" fmla="*/ 260495 w 404243"/>
                    <a:gd name="connsiteY2" fmla="*/ 553064 h 1084552"/>
                    <a:gd name="connsiteX3" fmla="*/ 238373 w 404243"/>
                    <a:gd name="connsiteY3" fmla="*/ 1084006 h 1084552"/>
                    <a:gd name="connsiteX4" fmla="*/ 149882 w 404243"/>
                    <a:gd name="connsiteY4" fmla="*/ 553064 h 1084552"/>
                    <a:gd name="connsiteX0" fmla="*/ 165974 w 420335"/>
                    <a:gd name="connsiteY0" fmla="*/ 553064 h 1084552"/>
                    <a:gd name="connsiteX1" fmla="*/ 143852 w 420335"/>
                    <a:gd name="connsiteY1" fmla="*/ 0 h 1084552"/>
                    <a:gd name="connsiteX2" fmla="*/ 276587 w 420335"/>
                    <a:gd name="connsiteY2" fmla="*/ 553064 h 1084552"/>
                    <a:gd name="connsiteX3" fmla="*/ 254465 w 420335"/>
                    <a:gd name="connsiteY3" fmla="*/ 1084006 h 1084552"/>
                    <a:gd name="connsiteX4" fmla="*/ 165974 w 420335"/>
                    <a:gd name="connsiteY4" fmla="*/ 553064 h 1084552"/>
                    <a:gd name="connsiteX0" fmla="*/ 165974 w 420335"/>
                    <a:gd name="connsiteY0" fmla="*/ 553064 h 1084552"/>
                    <a:gd name="connsiteX1" fmla="*/ 143852 w 420335"/>
                    <a:gd name="connsiteY1" fmla="*/ 0 h 1084552"/>
                    <a:gd name="connsiteX2" fmla="*/ 276587 w 420335"/>
                    <a:gd name="connsiteY2" fmla="*/ 553064 h 1084552"/>
                    <a:gd name="connsiteX3" fmla="*/ 254465 w 420335"/>
                    <a:gd name="connsiteY3" fmla="*/ 1084006 h 1084552"/>
                    <a:gd name="connsiteX4" fmla="*/ 165974 w 420335"/>
                    <a:gd name="connsiteY4" fmla="*/ 553064 h 1084552"/>
                    <a:gd name="connsiteX0" fmla="*/ 139839 w 394200"/>
                    <a:gd name="connsiteY0" fmla="*/ 556707 h 1088195"/>
                    <a:gd name="connsiteX1" fmla="*/ 176006 w 394200"/>
                    <a:gd name="connsiteY1" fmla="*/ 0 h 1088195"/>
                    <a:gd name="connsiteX2" fmla="*/ 250452 w 394200"/>
                    <a:gd name="connsiteY2" fmla="*/ 556707 h 1088195"/>
                    <a:gd name="connsiteX3" fmla="*/ 228330 w 394200"/>
                    <a:gd name="connsiteY3" fmla="*/ 1087649 h 1088195"/>
                    <a:gd name="connsiteX4" fmla="*/ 139839 w 394200"/>
                    <a:gd name="connsiteY4" fmla="*/ 556707 h 1088195"/>
                    <a:gd name="connsiteX0" fmla="*/ 139839 w 385891"/>
                    <a:gd name="connsiteY0" fmla="*/ 556707 h 1088195"/>
                    <a:gd name="connsiteX1" fmla="*/ 176006 w 385891"/>
                    <a:gd name="connsiteY1" fmla="*/ 0 h 1088195"/>
                    <a:gd name="connsiteX2" fmla="*/ 250452 w 385891"/>
                    <a:gd name="connsiteY2" fmla="*/ 556707 h 1088195"/>
                    <a:gd name="connsiteX3" fmla="*/ 210115 w 385891"/>
                    <a:gd name="connsiteY3" fmla="*/ 1087649 h 1088195"/>
                    <a:gd name="connsiteX4" fmla="*/ 139839 w 385891"/>
                    <a:gd name="connsiteY4" fmla="*/ 556707 h 1088195"/>
                    <a:gd name="connsiteX0" fmla="*/ 139839 w 389670"/>
                    <a:gd name="connsiteY0" fmla="*/ 556707 h 1087649"/>
                    <a:gd name="connsiteX1" fmla="*/ 176006 w 389670"/>
                    <a:gd name="connsiteY1" fmla="*/ 0 h 1087649"/>
                    <a:gd name="connsiteX2" fmla="*/ 250452 w 389670"/>
                    <a:gd name="connsiteY2" fmla="*/ 556707 h 1087649"/>
                    <a:gd name="connsiteX3" fmla="*/ 210115 w 389670"/>
                    <a:gd name="connsiteY3" fmla="*/ 1087649 h 1087649"/>
                    <a:gd name="connsiteX4" fmla="*/ 139839 w 389670"/>
                    <a:gd name="connsiteY4" fmla="*/ 556707 h 1087649"/>
                    <a:gd name="connsiteX0" fmla="*/ 139839 w 389670"/>
                    <a:gd name="connsiteY0" fmla="*/ 556707 h 1087651"/>
                    <a:gd name="connsiteX1" fmla="*/ 176006 w 389670"/>
                    <a:gd name="connsiteY1" fmla="*/ 0 h 1087651"/>
                    <a:gd name="connsiteX2" fmla="*/ 250452 w 389670"/>
                    <a:gd name="connsiteY2" fmla="*/ 556707 h 1087651"/>
                    <a:gd name="connsiteX3" fmla="*/ 210115 w 389670"/>
                    <a:gd name="connsiteY3" fmla="*/ 1087649 h 1087651"/>
                    <a:gd name="connsiteX4" fmla="*/ 139839 w 389670"/>
                    <a:gd name="connsiteY4" fmla="*/ 556707 h 1087651"/>
                    <a:gd name="connsiteX0" fmla="*/ 124179 w 471832"/>
                    <a:gd name="connsiteY0" fmla="*/ 556707 h 1087651"/>
                    <a:gd name="connsiteX1" fmla="*/ 160346 w 471832"/>
                    <a:gd name="connsiteY1" fmla="*/ 0 h 1087651"/>
                    <a:gd name="connsiteX2" fmla="*/ 381937 w 471832"/>
                    <a:gd name="connsiteY2" fmla="*/ 556707 h 1087651"/>
                    <a:gd name="connsiteX3" fmla="*/ 194455 w 471832"/>
                    <a:gd name="connsiteY3" fmla="*/ 1087649 h 1087651"/>
                    <a:gd name="connsiteX4" fmla="*/ 124179 w 471832"/>
                    <a:gd name="connsiteY4" fmla="*/ 556707 h 1087651"/>
                    <a:gd name="connsiteX0" fmla="*/ 124179 w 471832"/>
                    <a:gd name="connsiteY0" fmla="*/ 556707 h 1087651"/>
                    <a:gd name="connsiteX1" fmla="*/ 160346 w 471832"/>
                    <a:gd name="connsiteY1" fmla="*/ 0 h 1087651"/>
                    <a:gd name="connsiteX2" fmla="*/ 381937 w 471832"/>
                    <a:gd name="connsiteY2" fmla="*/ 556707 h 1087651"/>
                    <a:gd name="connsiteX3" fmla="*/ 194455 w 471832"/>
                    <a:gd name="connsiteY3" fmla="*/ 1087649 h 1087651"/>
                    <a:gd name="connsiteX4" fmla="*/ 124179 w 471832"/>
                    <a:gd name="connsiteY4" fmla="*/ 556707 h 1087651"/>
                    <a:gd name="connsiteX0" fmla="*/ 124179 w 388379"/>
                    <a:gd name="connsiteY0" fmla="*/ 556707 h 1087651"/>
                    <a:gd name="connsiteX1" fmla="*/ 160346 w 388379"/>
                    <a:gd name="connsiteY1" fmla="*/ 0 h 1087651"/>
                    <a:gd name="connsiteX2" fmla="*/ 381937 w 388379"/>
                    <a:gd name="connsiteY2" fmla="*/ 556707 h 1087651"/>
                    <a:gd name="connsiteX3" fmla="*/ 194455 w 388379"/>
                    <a:gd name="connsiteY3" fmla="*/ 1087649 h 1087651"/>
                    <a:gd name="connsiteX4" fmla="*/ 124179 w 388379"/>
                    <a:gd name="connsiteY4" fmla="*/ 556707 h 1087651"/>
                    <a:gd name="connsiteX0" fmla="*/ 124179 w 388379"/>
                    <a:gd name="connsiteY0" fmla="*/ 556707 h 1087651"/>
                    <a:gd name="connsiteX1" fmla="*/ 160346 w 388379"/>
                    <a:gd name="connsiteY1" fmla="*/ 0 h 1087651"/>
                    <a:gd name="connsiteX2" fmla="*/ 381937 w 388379"/>
                    <a:gd name="connsiteY2" fmla="*/ 556707 h 1087651"/>
                    <a:gd name="connsiteX3" fmla="*/ 194455 w 388379"/>
                    <a:gd name="connsiteY3" fmla="*/ 1087649 h 1087651"/>
                    <a:gd name="connsiteX4" fmla="*/ 124179 w 388379"/>
                    <a:gd name="connsiteY4" fmla="*/ 556707 h 1087651"/>
                    <a:gd name="connsiteX0" fmla="*/ 124179 w 388428"/>
                    <a:gd name="connsiteY0" fmla="*/ 556707 h 1087651"/>
                    <a:gd name="connsiteX1" fmla="*/ 160346 w 388428"/>
                    <a:gd name="connsiteY1" fmla="*/ 0 h 1087651"/>
                    <a:gd name="connsiteX2" fmla="*/ 381937 w 388428"/>
                    <a:gd name="connsiteY2" fmla="*/ 556707 h 1087651"/>
                    <a:gd name="connsiteX3" fmla="*/ 194455 w 388428"/>
                    <a:gd name="connsiteY3" fmla="*/ 1087649 h 1087651"/>
                    <a:gd name="connsiteX4" fmla="*/ 124179 w 388428"/>
                    <a:gd name="connsiteY4" fmla="*/ 556707 h 1087651"/>
                    <a:gd name="connsiteX0" fmla="*/ 124179 w 503682"/>
                    <a:gd name="connsiteY0" fmla="*/ 591541 h 1122485"/>
                    <a:gd name="connsiteX1" fmla="*/ 160346 w 503682"/>
                    <a:gd name="connsiteY1" fmla="*/ 34834 h 1122485"/>
                    <a:gd name="connsiteX2" fmla="*/ 381937 w 503682"/>
                    <a:gd name="connsiteY2" fmla="*/ 591541 h 1122485"/>
                    <a:gd name="connsiteX3" fmla="*/ 194455 w 503682"/>
                    <a:gd name="connsiteY3" fmla="*/ 1122483 h 1122485"/>
                    <a:gd name="connsiteX4" fmla="*/ 124179 w 503682"/>
                    <a:gd name="connsiteY4" fmla="*/ 591541 h 1122485"/>
                    <a:gd name="connsiteX0" fmla="*/ 108564 w 544360"/>
                    <a:gd name="connsiteY0" fmla="*/ 556750 h 1087712"/>
                    <a:gd name="connsiteX1" fmla="*/ 144731 w 544360"/>
                    <a:gd name="connsiteY1" fmla="*/ 43 h 1087712"/>
                    <a:gd name="connsiteX2" fmla="*/ 544122 w 544360"/>
                    <a:gd name="connsiteY2" fmla="*/ 537700 h 1087712"/>
                    <a:gd name="connsiteX3" fmla="*/ 178840 w 544360"/>
                    <a:gd name="connsiteY3" fmla="*/ 1087692 h 1087712"/>
                    <a:gd name="connsiteX4" fmla="*/ 108564 w 544360"/>
                    <a:gd name="connsiteY4" fmla="*/ 556750 h 1087712"/>
                    <a:gd name="connsiteX0" fmla="*/ 112189 w 636839"/>
                    <a:gd name="connsiteY0" fmla="*/ 556888 h 1087909"/>
                    <a:gd name="connsiteX1" fmla="*/ 148356 w 636839"/>
                    <a:gd name="connsiteY1" fmla="*/ 181 h 1087909"/>
                    <a:gd name="connsiteX2" fmla="*/ 636647 w 636839"/>
                    <a:gd name="connsiteY2" fmla="*/ 518788 h 1087909"/>
                    <a:gd name="connsiteX3" fmla="*/ 182465 w 636839"/>
                    <a:gd name="connsiteY3" fmla="*/ 1087830 h 1087909"/>
                    <a:gd name="connsiteX4" fmla="*/ 112189 w 636839"/>
                    <a:gd name="connsiteY4" fmla="*/ 556888 h 1087909"/>
                    <a:gd name="connsiteX0" fmla="*/ 112189 w 643160"/>
                    <a:gd name="connsiteY0" fmla="*/ 556888 h 1089853"/>
                    <a:gd name="connsiteX1" fmla="*/ 148356 w 643160"/>
                    <a:gd name="connsiteY1" fmla="*/ 181 h 1089853"/>
                    <a:gd name="connsiteX2" fmla="*/ 636647 w 643160"/>
                    <a:gd name="connsiteY2" fmla="*/ 518788 h 1089853"/>
                    <a:gd name="connsiteX3" fmla="*/ 182465 w 643160"/>
                    <a:gd name="connsiteY3" fmla="*/ 1087830 h 1089853"/>
                    <a:gd name="connsiteX4" fmla="*/ 112189 w 643160"/>
                    <a:gd name="connsiteY4" fmla="*/ 556888 h 1089853"/>
                    <a:gd name="connsiteX0" fmla="*/ 112189 w 677226"/>
                    <a:gd name="connsiteY0" fmla="*/ 556794 h 1076784"/>
                    <a:gd name="connsiteX1" fmla="*/ 148356 w 677226"/>
                    <a:gd name="connsiteY1" fmla="*/ 87 h 1076784"/>
                    <a:gd name="connsiteX2" fmla="*/ 636647 w 677226"/>
                    <a:gd name="connsiteY2" fmla="*/ 518694 h 1076784"/>
                    <a:gd name="connsiteX3" fmla="*/ 296765 w 677226"/>
                    <a:gd name="connsiteY3" fmla="*/ 1075036 h 1076784"/>
                    <a:gd name="connsiteX4" fmla="*/ 112189 w 677226"/>
                    <a:gd name="connsiteY4" fmla="*/ 556794 h 1076784"/>
                    <a:gd name="connsiteX0" fmla="*/ 81292 w 636305"/>
                    <a:gd name="connsiteY0" fmla="*/ 556794 h 1076784"/>
                    <a:gd name="connsiteX1" fmla="*/ 257159 w 636305"/>
                    <a:gd name="connsiteY1" fmla="*/ 87 h 1076784"/>
                    <a:gd name="connsiteX2" fmla="*/ 605750 w 636305"/>
                    <a:gd name="connsiteY2" fmla="*/ 518694 h 1076784"/>
                    <a:gd name="connsiteX3" fmla="*/ 265868 w 636305"/>
                    <a:gd name="connsiteY3" fmla="*/ 1075036 h 1076784"/>
                    <a:gd name="connsiteX4" fmla="*/ 81292 w 636305"/>
                    <a:gd name="connsiteY4" fmla="*/ 556794 h 1076784"/>
                    <a:gd name="connsiteX0" fmla="*/ 81274 w 636287"/>
                    <a:gd name="connsiteY0" fmla="*/ 560260 h 1080250"/>
                    <a:gd name="connsiteX1" fmla="*/ 257141 w 636287"/>
                    <a:gd name="connsiteY1" fmla="*/ 3553 h 1080250"/>
                    <a:gd name="connsiteX2" fmla="*/ 605732 w 636287"/>
                    <a:gd name="connsiteY2" fmla="*/ 522160 h 1080250"/>
                    <a:gd name="connsiteX3" fmla="*/ 265850 w 636287"/>
                    <a:gd name="connsiteY3" fmla="*/ 1078502 h 1080250"/>
                    <a:gd name="connsiteX4" fmla="*/ 81274 w 636287"/>
                    <a:gd name="connsiteY4" fmla="*/ 560260 h 1080250"/>
                    <a:gd name="connsiteX0" fmla="*/ 86141 w 641154"/>
                    <a:gd name="connsiteY0" fmla="*/ 625051 h 1145041"/>
                    <a:gd name="connsiteX1" fmla="*/ 262008 w 641154"/>
                    <a:gd name="connsiteY1" fmla="*/ 68344 h 1145041"/>
                    <a:gd name="connsiteX2" fmla="*/ 610599 w 641154"/>
                    <a:gd name="connsiteY2" fmla="*/ 586951 h 1145041"/>
                    <a:gd name="connsiteX3" fmla="*/ 270717 w 641154"/>
                    <a:gd name="connsiteY3" fmla="*/ 1143293 h 1145041"/>
                    <a:gd name="connsiteX4" fmla="*/ 86141 w 641154"/>
                    <a:gd name="connsiteY4" fmla="*/ 625051 h 1145041"/>
                    <a:gd name="connsiteX0" fmla="*/ 86141 w 615185"/>
                    <a:gd name="connsiteY0" fmla="*/ 625051 h 1228137"/>
                    <a:gd name="connsiteX1" fmla="*/ 262008 w 615185"/>
                    <a:gd name="connsiteY1" fmla="*/ 68344 h 1228137"/>
                    <a:gd name="connsiteX2" fmla="*/ 610599 w 615185"/>
                    <a:gd name="connsiteY2" fmla="*/ 586951 h 1228137"/>
                    <a:gd name="connsiteX3" fmla="*/ 270717 w 615185"/>
                    <a:gd name="connsiteY3" fmla="*/ 1143293 h 1228137"/>
                    <a:gd name="connsiteX4" fmla="*/ 86141 w 615185"/>
                    <a:gd name="connsiteY4" fmla="*/ 625051 h 1228137"/>
                    <a:gd name="connsiteX0" fmla="*/ 86141 w 613920"/>
                    <a:gd name="connsiteY0" fmla="*/ 625051 h 1207641"/>
                    <a:gd name="connsiteX1" fmla="*/ 262008 w 613920"/>
                    <a:gd name="connsiteY1" fmla="*/ 68344 h 1207641"/>
                    <a:gd name="connsiteX2" fmla="*/ 610599 w 613920"/>
                    <a:gd name="connsiteY2" fmla="*/ 586951 h 1207641"/>
                    <a:gd name="connsiteX3" fmla="*/ 270717 w 613920"/>
                    <a:gd name="connsiteY3" fmla="*/ 1143293 h 1207641"/>
                    <a:gd name="connsiteX4" fmla="*/ 86141 w 613920"/>
                    <a:gd name="connsiteY4" fmla="*/ 625051 h 1207641"/>
                    <a:gd name="connsiteX0" fmla="*/ 86141 w 613920"/>
                    <a:gd name="connsiteY0" fmla="*/ 625051 h 1207641"/>
                    <a:gd name="connsiteX1" fmla="*/ 262008 w 613920"/>
                    <a:gd name="connsiteY1" fmla="*/ 68344 h 1207641"/>
                    <a:gd name="connsiteX2" fmla="*/ 610599 w 613920"/>
                    <a:gd name="connsiteY2" fmla="*/ 586951 h 1207641"/>
                    <a:gd name="connsiteX3" fmla="*/ 270717 w 613920"/>
                    <a:gd name="connsiteY3" fmla="*/ 1143293 h 1207641"/>
                    <a:gd name="connsiteX4" fmla="*/ 86141 w 613920"/>
                    <a:gd name="connsiteY4" fmla="*/ 625051 h 1207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920" h="1207641">
                      <a:moveTo>
                        <a:pt x="86141" y="625051"/>
                      </a:moveTo>
                      <a:cubicBezTo>
                        <a:pt x="-142459" y="418574"/>
                        <a:pt x="142971" y="146051"/>
                        <a:pt x="262008" y="68344"/>
                      </a:cubicBezTo>
                      <a:cubicBezTo>
                        <a:pt x="677182" y="-202681"/>
                        <a:pt x="609148" y="407793"/>
                        <a:pt x="610599" y="586951"/>
                      </a:cubicBezTo>
                      <a:cubicBezTo>
                        <a:pt x="612050" y="766109"/>
                        <a:pt x="625819" y="1411459"/>
                        <a:pt x="270717" y="1143293"/>
                      </a:cubicBezTo>
                      <a:cubicBezTo>
                        <a:pt x="174762" y="1070829"/>
                        <a:pt x="-143892" y="850784"/>
                        <a:pt x="86141" y="625051"/>
                      </a:cubicBezTo>
                      <a:close/>
                    </a:path>
                  </a:pathLst>
                </a:cu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8" name="Straight Connector 127"/>
              <p:cNvCxnSpPr/>
              <p:nvPr/>
            </p:nvCxnSpPr>
            <p:spPr>
              <a:xfrm>
                <a:off x="7354545" y="3948836"/>
                <a:ext cx="220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Oval 124"/>
            <p:cNvSpPr/>
            <p:nvPr/>
          </p:nvSpPr>
          <p:spPr>
            <a:xfrm>
              <a:off x="5603981" y="2506983"/>
              <a:ext cx="91440" cy="91440"/>
            </a:xfrm>
            <a:prstGeom prst="ellipse">
              <a:avLst/>
            </a:prstGeom>
            <a:solidFill>
              <a:schemeClr val="accent4">
                <a:lumMod val="40000"/>
                <a:lumOff val="60000"/>
              </a:scheme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544525" y="1877330"/>
              <a:ext cx="91440" cy="91440"/>
            </a:xfrm>
            <a:prstGeom prst="ellipse">
              <a:avLst/>
            </a:prstGeom>
            <a:solidFill>
              <a:schemeClr val="accent2">
                <a:lumMod val="40000"/>
                <a:lumOff val="6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119621" y="4482369"/>
            <a:ext cx="2827844" cy="1740808"/>
            <a:chOff x="751243" y="1521072"/>
            <a:chExt cx="2827844" cy="1740808"/>
          </a:xfrm>
        </p:grpSpPr>
        <p:grpSp>
          <p:nvGrpSpPr>
            <p:cNvPr id="134" name="Group 133"/>
            <p:cNvGrpSpPr/>
            <p:nvPr/>
          </p:nvGrpSpPr>
          <p:grpSpPr>
            <a:xfrm>
              <a:off x="751243" y="1728595"/>
              <a:ext cx="2827844" cy="1533285"/>
              <a:chOff x="751243" y="1911725"/>
              <a:chExt cx="2827844" cy="1533285"/>
            </a:xfrm>
          </p:grpSpPr>
          <p:cxnSp>
            <p:nvCxnSpPr>
              <p:cNvPr id="137" name="Straight Arrow Connector 136"/>
              <p:cNvCxnSpPr/>
              <p:nvPr/>
            </p:nvCxnSpPr>
            <p:spPr>
              <a:xfrm flipV="1">
                <a:off x="1095460" y="1947094"/>
                <a:ext cx="0" cy="109728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1095460" y="3038475"/>
                <a:ext cx="246888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TextBox 138"/>
                  <p:cNvSpPr txBox="1"/>
                  <p:nvPr/>
                </p:nvSpPr>
                <p:spPr>
                  <a:xfrm>
                    <a:off x="751243" y="1911725"/>
                    <a:ext cx="2769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𝐼</m:t>
                              </m:r>
                            </m:sub>
                          </m:sSub>
                        </m:oMath>
                      </m:oMathPara>
                    </a14:m>
                    <a:endParaRPr lang="en-US" dirty="0"/>
                  </a:p>
                </p:txBody>
              </p:sp>
            </mc:Choice>
            <mc:Fallback xmlns="">
              <p:sp>
                <p:nvSpPr>
                  <p:cNvPr id="139" name="TextBox 138"/>
                  <p:cNvSpPr txBox="1">
                    <a:spLocks noRot="1" noChangeAspect="1" noMove="1" noResize="1" noEditPoints="1" noAdjustHandles="1" noChangeArrowheads="1" noChangeShapeType="1" noTextEdit="1"/>
                  </p:cNvSpPr>
                  <p:nvPr/>
                </p:nvSpPr>
                <p:spPr>
                  <a:xfrm>
                    <a:off x="751243" y="1911725"/>
                    <a:ext cx="276934" cy="276999"/>
                  </a:xfrm>
                  <a:prstGeom prst="rect">
                    <a:avLst/>
                  </a:prstGeom>
                  <a:blipFill>
                    <a:blip r:embed="rId13"/>
                    <a:stretch>
                      <a:fillRect l="-22222" r="-6667"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p:cNvSpPr txBox="1"/>
                  <p:nvPr/>
                </p:nvSpPr>
                <p:spPr>
                  <a:xfrm>
                    <a:off x="3392305" y="3076315"/>
                    <a:ext cx="1867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3392305" y="3076315"/>
                    <a:ext cx="186782" cy="276999"/>
                  </a:xfrm>
                  <a:prstGeom prst="rect">
                    <a:avLst/>
                  </a:prstGeom>
                  <a:blipFill>
                    <a:blip r:embed="rId14"/>
                    <a:stretch>
                      <a:fillRect l="-19355" r="-12903"/>
                    </a:stretch>
                  </a:blipFill>
                </p:spPr>
                <p:txBody>
                  <a:bodyPr/>
                  <a:lstStyle/>
                  <a:p>
                    <a:r>
                      <a:rPr lang="en-US">
                        <a:noFill/>
                      </a:rPr>
                      <a:t> </a:t>
                    </a:r>
                  </a:p>
                </p:txBody>
              </p:sp>
            </mc:Fallback>
          </mc:AlternateContent>
          <p:cxnSp>
            <p:nvCxnSpPr>
              <p:cNvPr id="141" name="Straight Connector 140"/>
              <p:cNvCxnSpPr/>
              <p:nvPr/>
            </p:nvCxnSpPr>
            <p:spPr>
              <a:xfrm>
                <a:off x="1323144" y="2276505"/>
                <a:ext cx="2011680"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TextBox 142"/>
                  <p:cNvSpPr txBox="1"/>
                  <p:nvPr/>
                </p:nvSpPr>
                <p:spPr>
                  <a:xfrm>
                    <a:off x="1183116" y="3168011"/>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m:oMathPara>
                    </a14:m>
                    <a:endParaRPr lang="en-US" dirty="0"/>
                  </a:p>
                </p:txBody>
              </p:sp>
            </mc:Choice>
            <mc:Fallback xmlns="">
              <p:sp>
                <p:nvSpPr>
                  <p:cNvPr id="82" name="TextBox 81"/>
                  <p:cNvSpPr txBox="1">
                    <a:spLocks noRot="1" noChangeAspect="1" noMove="1" noResize="1" noEditPoints="1" noAdjustHandles="1" noChangeArrowheads="1" noChangeShapeType="1" noTextEdit="1"/>
                  </p:cNvSpPr>
                  <p:nvPr/>
                </p:nvSpPr>
                <p:spPr>
                  <a:xfrm>
                    <a:off x="1183116" y="3168011"/>
                    <a:ext cx="288477" cy="276999"/>
                  </a:xfrm>
                  <a:prstGeom prst="rect">
                    <a:avLst/>
                  </a:prstGeom>
                  <a:blipFill>
                    <a:blip r:embed="rId15"/>
                    <a:stretch>
                      <a:fillRect l="-12766" r="-8511" b="-15217"/>
                    </a:stretch>
                  </a:blipFill>
                </p:spPr>
                <p:txBody>
                  <a:bodyPr/>
                  <a:lstStyle/>
                  <a:p>
                    <a:r>
                      <a:rPr lang="en-US">
                        <a:noFill/>
                      </a:rPr>
                      <a:t> </a:t>
                    </a:r>
                  </a:p>
                </p:txBody>
              </p:sp>
            </mc:Fallback>
          </mc:AlternateContent>
          <p:cxnSp>
            <p:nvCxnSpPr>
              <p:cNvPr id="144" name="Straight Connector 143"/>
              <p:cNvCxnSpPr>
                <a:endCxn id="143" idx="0"/>
              </p:cNvCxnSpPr>
              <p:nvPr/>
            </p:nvCxnSpPr>
            <p:spPr>
              <a:xfrm>
                <a:off x="1323144" y="2909839"/>
                <a:ext cx="0" cy="2581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5" name="TextBox 134"/>
            <p:cNvSpPr txBox="1"/>
            <p:nvPr/>
          </p:nvSpPr>
          <p:spPr>
            <a:xfrm>
              <a:off x="1122373" y="1521072"/>
              <a:ext cx="1376211" cy="369332"/>
            </a:xfrm>
            <a:prstGeom prst="rect">
              <a:avLst/>
            </a:prstGeom>
            <a:noFill/>
          </p:spPr>
          <p:txBody>
            <a:bodyPr wrap="none" rtlCol="0">
              <a:spAutoFit/>
            </a:bodyPr>
            <a:lstStyle/>
            <a:p>
              <a:r>
                <a:rPr lang="en-US" b="1" dirty="0" smtClean="0">
                  <a:solidFill>
                    <a:srgbClr val="C00000"/>
                  </a:solidFill>
                </a:rPr>
                <a:t>Brittle solids</a:t>
              </a:r>
              <a:endParaRPr lang="en-US" b="1" dirty="0">
                <a:solidFill>
                  <a:srgbClr val="C00000"/>
                </a:solidFill>
              </a:endParaRPr>
            </a:p>
          </p:txBody>
        </p:sp>
        <p:sp>
          <p:nvSpPr>
            <p:cNvPr id="136" name="TextBox 135"/>
            <p:cNvSpPr txBox="1"/>
            <p:nvPr/>
          </p:nvSpPr>
          <p:spPr>
            <a:xfrm>
              <a:off x="2736402" y="2486144"/>
              <a:ext cx="697627" cy="369332"/>
            </a:xfrm>
            <a:prstGeom prst="rect">
              <a:avLst/>
            </a:prstGeom>
            <a:noFill/>
          </p:spPr>
          <p:txBody>
            <a:bodyPr wrap="none" rtlCol="0">
              <a:spAutoFit/>
            </a:bodyPr>
            <a:lstStyle/>
            <a:p>
              <a:r>
                <a:rPr lang="en-US" dirty="0" smtClean="0"/>
                <a:t>LEFM</a:t>
              </a:r>
              <a:endParaRPr lang="en-US" dirty="0"/>
            </a:p>
          </p:txBody>
        </p:sp>
      </p:grpSp>
    </p:spTree>
    <p:extLst>
      <p:ext uri="{BB962C8B-B14F-4D97-AF65-F5344CB8AC3E}">
        <p14:creationId xmlns:p14="http://schemas.microsoft.com/office/powerpoint/2010/main" val="21909795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8</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486893" y="136518"/>
            <a:ext cx="6170215" cy="646331"/>
          </a:xfrm>
          <a:prstGeom prst="rect">
            <a:avLst/>
          </a:prstGeom>
          <a:noFill/>
        </p:spPr>
        <p:txBody>
          <a:bodyPr wrap="none" rtlCol="0">
            <a:spAutoFit/>
          </a:bodyPr>
          <a:lstStyle/>
          <a:p>
            <a:r>
              <a:rPr lang="en-US" sz="3600" dirty="0" smtClean="0">
                <a:solidFill>
                  <a:srgbClr val="C00000"/>
                </a:solidFill>
              </a:rPr>
              <a:t>Introduction – Dynamic fracture</a:t>
            </a:r>
          </a:p>
        </p:txBody>
      </p:sp>
      <p:grpSp>
        <p:nvGrpSpPr>
          <p:cNvPr id="4" name="Group 3"/>
          <p:cNvGrpSpPr/>
          <p:nvPr/>
        </p:nvGrpSpPr>
        <p:grpSpPr>
          <a:xfrm>
            <a:off x="381936" y="1040024"/>
            <a:ext cx="8180173" cy="940659"/>
            <a:chOff x="271850" y="3949869"/>
            <a:chExt cx="8180173" cy="940659"/>
          </a:xfrm>
        </p:grpSpPr>
        <p:sp>
          <p:nvSpPr>
            <p:cNvPr id="12" name="TextBox 11"/>
            <p:cNvSpPr txBox="1"/>
            <p:nvPr/>
          </p:nvSpPr>
          <p:spPr>
            <a:xfrm>
              <a:off x="271850" y="3949869"/>
              <a:ext cx="8180173" cy="646331"/>
            </a:xfrm>
            <a:prstGeom prst="rect">
              <a:avLst/>
            </a:prstGeom>
            <a:noFill/>
          </p:spPr>
          <p:txBody>
            <a:bodyPr wrap="square" rtlCol="0">
              <a:spAutoFit/>
            </a:bodyPr>
            <a:lstStyle/>
            <a:p>
              <a:r>
                <a:rPr lang="en-US" dirty="0" smtClean="0"/>
                <a:t>“Dynamic fracture mechanics is the subfield of fracture mechanics concerned with fracture phenomena for which the role of material inertia becomes significant”</a:t>
              </a:r>
              <a:endParaRPr lang="en-US" dirty="0"/>
            </a:p>
          </p:txBody>
        </p:sp>
        <p:sp>
          <p:nvSpPr>
            <p:cNvPr id="16" name="TextBox 15"/>
            <p:cNvSpPr txBox="1"/>
            <p:nvPr/>
          </p:nvSpPr>
          <p:spPr>
            <a:xfrm>
              <a:off x="6404010" y="4521196"/>
              <a:ext cx="1872820" cy="369332"/>
            </a:xfrm>
            <a:prstGeom prst="rect">
              <a:avLst/>
            </a:prstGeom>
            <a:noFill/>
          </p:spPr>
          <p:txBody>
            <a:bodyPr wrap="none" rtlCol="0">
              <a:spAutoFit/>
            </a:bodyPr>
            <a:lstStyle/>
            <a:p>
              <a:r>
                <a:rPr lang="en-US" dirty="0" smtClean="0"/>
                <a:t>- L. B. Freud, 1990</a:t>
              </a:r>
              <a:endParaRPr lang="en-US" dirty="0"/>
            </a:p>
          </p:txBody>
        </p:sp>
      </p:grpSp>
      <p:grpSp>
        <p:nvGrpSpPr>
          <p:cNvPr id="100" name="Group 99"/>
          <p:cNvGrpSpPr/>
          <p:nvPr/>
        </p:nvGrpSpPr>
        <p:grpSpPr>
          <a:xfrm>
            <a:off x="3764867" y="2182232"/>
            <a:ext cx="4913391" cy="3808588"/>
            <a:chOff x="3764867" y="2753732"/>
            <a:chExt cx="4913391" cy="3808588"/>
          </a:xfrm>
        </p:grpSpPr>
        <p:grpSp>
          <p:nvGrpSpPr>
            <p:cNvPr id="99" name="Group 98"/>
            <p:cNvGrpSpPr/>
            <p:nvPr/>
          </p:nvGrpSpPr>
          <p:grpSpPr>
            <a:xfrm>
              <a:off x="3764867" y="2753732"/>
              <a:ext cx="4913391" cy="3808588"/>
              <a:chOff x="3574367" y="2725157"/>
              <a:chExt cx="4913391" cy="3808588"/>
            </a:xfrm>
          </p:grpSpPr>
          <p:sp>
            <p:nvSpPr>
              <p:cNvPr id="72" name="Rectangle 71"/>
              <p:cNvSpPr/>
              <p:nvPr/>
            </p:nvSpPr>
            <p:spPr>
              <a:xfrm>
                <a:off x="4057650" y="4390176"/>
                <a:ext cx="3876675" cy="650396"/>
              </a:xfrm>
              <a:prstGeom prst="rect">
                <a:avLst/>
              </a:prstGeom>
              <a:solidFill>
                <a:srgbClr val="FFBFBF"/>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574367" y="2725157"/>
                <a:ext cx="4913391" cy="646331"/>
              </a:xfrm>
              <a:prstGeom prst="rect">
                <a:avLst/>
              </a:prstGeom>
              <a:noFill/>
            </p:spPr>
            <p:txBody>
              <a:bodyPr wrap="square" rtlCol="0">
                <a:spAutoFit/>
              </a:bodyPr>
              <a:lstStyle/>
              <a:p>
                <a:r>
                  <a:rPr lang="en-US" dirty="0" smtClean="0"/>
                  <a:t>In dynamic fracture mechanics, loads felt by a material point are dependent on time:</a:t>
                </a:r>
                <a:endParaRPr lang="en-US" dirty="0"/>
              </a:p>
            </p:txBody>
          </p:sp>
          <mc:AlternateContent xmlns:mc="http://schemas.openxmlformats.org/markup-compatibility/2006" xmlns:a14="http://schemas.microsoft.com/office/drawing/2010/main">
            <mc:Choice Requires="a14">
              <p:sp>
                <p:nvSpPr>
                  <p:cNvPr id="98" name="TextBox 97"/>
                  <p:cNvSpPr txBox="1"/>
                  <p:nvPr/>
                </p:nvSpPr>
                <p:spPr>
                  <a:xfrm>
                    <a:off x="4247273" y="4574897"/>
                    <a:ext cx="3567580" cy="299313"/>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1" i="1" smtClean="0">
                            <a:latin typeface="Cambria Math" panose="02040503050406030204" pitchFamily="18" charset="0"/>
                          </a:rPr>
                          <m:t>𝒕</m:t>
                        </m:r>
                        <m:r>
                          <a:rPr lang="en-US" b="0" i="1" smtClean="0">
                            <a:latin typeface="Cambria Math" panose="02040503050406030204" pitchFamily="18" charset="0"/>
                          </a:rPr>
                          <m:t>)</m:t>
                        </m:r>
                      </m:oMath>
                    </a14:m>
                    <a:r>
                      <a:rPr lang="en-US" dirty="0" smtClean="0"/>
                      <a:t> – a non-equilibrium field</a:t>
                    </a:r>
                    <a:endParaRPr lang="en-US" dirty="0"/>
                  </a:p>
                </p:txBody>
              </p:sp>
            </mc:Choice>
            <mc:Fallback xmlns="">
              <p:sp>
                <p:nvSpPr>
                  <p:cNvPr id="98" name="TextBox 97"/>
                  <p:cNvSpPr txBox="1">
                    <a:spLocks noRot="1" noChangeAspect="1" noMove="1" noResize="1" noEditPoints="1" noAdjustHandles="1" noChangeArrowheads="1" noChangeShapeType="1" noTextEdit="1"/>
                  </p:cNvSpPr>
                  <p:nvPr/>
                </p:nvSpPr>
                <p:spPr>
                  <a:xfrm>
                    <a:off x="4247273" y="4574897"/>
                    <a:ext cx="3567580" cy="299313"/>
                  </a:xfrm>
                  <a:prstGeom prst="rect">
                    <a:avLst/>
                  </a:prstGeom>
                  <a:blipFill>
                    <a:blip r:embed="rId6"/>
                    <a:stretch>
                      <a:fillRect l="-1709" t="-24000" r="-3248"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3965725" y="5333416"/>
                    <a:ext cx="4297761" cy="1200329"/>
                  </a:xfrm>
                  <a:prstGeom prst="rect">
                    <a:avLst/>
                  </a:prstGeom>
                  <a:noFill/>
                </p:spPr>
                <p:txBody>
                  <a:bodyPr wrap="square" rtlCol="0">
                    <a:spAutoFit/>
                  </a:bodyPr>
                  <a:lstStyle/>
                  <a:p>
                    <a:r>
                      <a:rPr lang="en-US" dirty="0" smtClean="0"/>
                      <a:t>Wave motion and wave interactions must be accounted for to properly represent the material state.</a:t>
                    </a:r>
                  </a:p>
                  <a:p>
                    <a:r>
                      <a:rPr lang="en-US" dirty="0"/>
                      <a:t> </a:t>
                    </a:r>
                    <a14:m>
                      <m:oMath xmlns:m="http://schemas.openxmlformats.org/officeDocument/2006/math">
                        <m:r>
                          <a:rPr lang="en-US" i="1" dirty="0" smtClean="0">
                            <a:latin typeface="Cambria Math" panose="02040503050406030204" pitchFamily="18" charset="0"/>
                          </a:rPr>
                          <m:t>→</m:t>
                        </m:r>
                      </m:oMath>
                    </a14:m>
                    <a:r>
                      <a:rPr lang="en-US" dirty="0" smtClean="0"/>
                      <a:t> transient crack tip fields</a:t>
                    </a:r>
                  </a:p>
                </p:txBody>
              </p:sp>
            </mc:Choice>
            <mc:Fallback xmlns="">
              <p:sp>
                <p:nvSpPr>
                  <p:cNvPr id="69" name="TextBox 68"/>
                  <p:cNvSpPr txBox="1">
                    <a:spLocks noRot="1" noChangeAspect="1" noMove="1" noResize="1" noEditPoints="1" noAdjustHandles="1" noChangeArrowheads="1" noChangeShapeType="1" noTextEdit="1"/>
                  </p:cNvSpPr>
                  <p:nvPr/>
                </p:nvSpPr>
                <p:spPr>
                  <a:xfrm>
                    <a:off x="3965725" y="5333416"/>
                    <a:ext cx="4297761" cy="1200329"/>
                  </a:xfrm>
                  <a:prstGeom prst="rect">
                    <a:avLst/>
                  </a:prstGeom>
                  <a:blipFill>
                    <a:blip r:embed="rId7"/>
                    <a:stretch>
                      <a:fillRect l="-1277" t="-3046" b="-7107"/>
                    </a:stretch>
                  </a:blipFill>
                </p:spPr>
                <p:txBody>
                  <a:bodyPr/>
                  <a:lstStyle/>
                  <a:p>
                    <a:r>
                      <a:rPr lang="en-US">
                        <a:noFill/>
                      </a:rPr>
                      <a:t> </a:t>
                    </a:r>
                  </a:p>
                </p:txBody>
              </p:sp>
            </mc:Fallback>
          </mc:AlternateContent>
        </p:grpSp>
        <p:sp>
          <p:nvSpPr>
            <p:cNvPr id="101" name="TextBox 100"/>
            <p:cNvSpPr txBox="1"/>
            <p:nvPr/>
          </p:nvSpPr>
          <p:spPr>
            <a:xfrm>
              <a:off x="4156224" y="3469333"/>
              <a:ext cx="4297761" cy="646331"/>
            </a:xfrm>
            <a:prstGeom prst="rect">
              <a:avLst/>
            </a:prstGeom>
            <a:noFill/>
          </p:spPr>
          <p:txBody>
            <a:bodyPr wrap="square" rtlCol="0">
              <a:spAutoFit/>
            </a:bodyPr>
            <a:lstStyle/>
            <a:p>
              <a:r>
                <a:rPr lang="en-US" dirty="0" smtClean="0"/>
                <a:t>Material stiffness and inertial resistance to loading evolve.</a:t>
              </a:r>
            </a:p>
          </p:txBody>
        </p:sp>
      </p:grpSp>
      <p:grpSp>
        <p:nvGrpSpPr>
          <p:cNvPr id="2" name="Group 1"/>
          <p:cNvGrpSpPr/>
          <p:nvPr/>
        </p:nvGrpSpPr>
        <p:grpSpPr>
          <a:xfrm>
            <a:off x="644102" y="2108145"/>
            <a:ext cx="2695837" cy="3801593"/>
            <a:chOff x="826208" y="2059157"/>
            <a:chExt cx="2695837" cy="3801593"/>
          </a:xfrm>
        </p:grpSpPr>
        <p:grpSp>
          <p:nvGrpSpPr>
            <p:cNvPr id="77" name="Group 76"/>
            <p:cNvGrpSpPr>
              <a:grpSpLocks noChangeAspect="1"/>
            </p:cNvGrpSpPr>
            <p:nvPr/>
          </p:nvGrpSpPr>
          <p:grpSpPr>
            <a:xfrm>
              <a:off x="826208" y="2059157"/>
              <a:ext cx="2695837" cy="3801593"/>
              <a:chOff x="6269182" y="1202058"/>
              <a:chExt cx="1908327" cy="2691069"/>
            </a:xfrm>
          </p:grpSpPr>
          <p:sp>
            <p:nvSpPr>
              <p:cNvPr id="79" name="Freeform 78"/>
              <p:cNvSpPr/>
              <p:nvPr/>
            </p:nvSpPr>
            <p:spPr>
              <a:xfrm>
                <a:off x="6681218" y="1479057"/>
                <a:ext cx="1496291" cy="2168236"/>
              </a:xfrm>
              <a:custGeom>
                <a:avLst/>
                <a:gdLst>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6291" h="2168236">
                    <a:moveTo>
                      <a:pt x="0" y="0"/>
                    </a:moveTo>
                    <a:cubicBezTo>
                      <a:pt x="480291" y="168564"/>
                      <a:pt x="981363" y="143163"/>
                      <a:pt x="1461654" y="131618"/>
                    </a:cubicBezTo>
                    <a:lnTo>
                      <a:pt x="1496291" y="2078182"/>
                    </a:lnTo>
                    <a:cubicBezTo>
                      <a:pt x="995219" y="2059709"/>
                      <a:pt x="501072" y="2103582"/>
                      <a:pt x="34636" y="2168236"/>
                    </a:cubicBezTo>
                    <a:lnTo>
                      <a:pt x="20782" y="1295400"/>
                    </a:lnTo>
                    <a:cubicBezTo>
                      <a:pt x="256309" y="1235363"/>
                      <a:pt x="519545" y="1230745"/>
                      <a:pt x="768927" y="1198418"/>
                    </a:cubicBezTo>
                    <a:cubicBezTo>
                      <a:pt x="514927" y="1156854"/>
                      <a:pt x="247072" y="1156854"/>
                      <a:pt x="6927" y="1073727"/>
                    </a:cubicBezTo>
                    <a:lnTo>
                      <a:pt x="0" y="0"/>
                    </a:lnTo>
                    <a:close/>
                  </a:path>
                </a:pathLst>
              </a:custGeom>
              <a:no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p:cNvCxnSpPr>
                <a:stCxn id="93" idx="0"/>
                <a:endCxn id="79" idx="0"/>
              </p:cNvCxnSpPr>
              <p:nvPr/>
            </p:nvCxnSpPr>
            <p:spPr>
              <a:xfrm flipV="1">
                <a:off x="6269182" y="1479057"/>
                <a:ext cx="412036" cy="24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93" idx="1"/>
                <a:endCxn id="79" idx="1"/>
              </p:cNvCxnSpPr>
              <p:nvPr/>
            </p:nvCxnSpPr>
            <p:spPr>
              <a:xfrm flipV="1">
                <a:off x="7730836" y="1610675"/>
                <a:ext cx="412036" cy="24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93" idx="2"/>
                <a:endCxn id="79" idx="2"/>
              </p:cNvCxnSpPr>
              <p:nvPr/>
            </p:nvCxnSpPr>
            <p:spPr>
              <a:xfrm flipV="1">
                <a:off x="7765473" y="3557239"/>
                <a:ext cx="412036" cy="24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93" idx="3"/>
                <a:endCxn id="79" idx="3"/>
              </p:cNvCxnSpPr>
              <p:nvPr/>
            </p:nvCxnSpPr>
            <p:spPr>
              <a:xfrm flipV="1">
                <a:off x="6303818" y="3647293"/>
                <a:ext cx="412036" cy="245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93" idx="6"/>
                <a:endCxn id="79" idx="6"/>
              </p:cNvCxnSpPr>
              <p:nvPr/>
            </p:nvCxnSpPr>
            <p:spPr>
              <a:xfrm flipV="1">
                <a:off x="6276109" y="2552784"/>
                <a:ext cx="412036" cy="24583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noChangeAspect="1"/>
              </p:cNvCxnSpPr>
              <p:nvPr/>
            </p:nvCxnSpPr>
            <p:spPr>
              <a:xfrm flipV="1">
                <a:off x="6557912" y="2768092"/>
                <a:ext cx="137160" cy="8183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7162801" y="1325509"/>
                <a:ext cx="0" cy="1488755"/>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7155873" y="2849927"/>
                <a:ext cx="970927"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024255" y="2670548"/>
                <a:ext cx="412036" cy="245834"/>
              </a:xfrm>
              <a:prstGeom prst="line">
                <a:avLst/>
              </a:prstGeom>
              <a:ln w="34925" cap="rnd">
                <a:solidFill>
                  <a:srgbClr val="C00000"/>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7879415" y="2604158"/>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7879415" y="2604158"/>
                    <a:ext cx="183320" cy="2769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7002155" y="1202058"/>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90" name="TextBox 89"/>
                  <p:cNvSpPr txBox="1">
                    <a:spLocks noRot="1" noChangeAspect="1" noMove="1" noResize="1" noEditPoints="1" noAdjustHandles="1" noChangeArrowheads="1" noChangeShapeType="1" noTextEdit="1"/>
                  </p:cNvSpPr>
                  <p:nvPr/>
                </p:nvSpPr>
                <p:spPr>
                  <a:xfrm>
                    <a:off x="7002155" y="1202058"/>
                    <a:ext cx="186718" cy="276999"/>
                  </a:xfrm>
                  <a:prstGeom prst="rect">
                    <a:avLst/>
                  </a:prstGeom>
                  <a:blipFill>
                    <a:blip r:embed="rId4"/>
                    <a:stretch>
                      <a:fillRect l="-6818" r="-4545"/>
                    </a:stretch>
                  </a:blipFill>
                </p:spPr>
                <p:txBody>
                  <a:bodyPr/>
                  <a:lstStyle/>
                  <a:p>
                    <a:r>
                      <a:rPr lang="en-US">
                        <a:noFill/>
                      </a:rPr>
                      <a:t> </a:t>
                    </a:r>
                  </a:p>
                </p:txBody>
              </p:sp>
            </mc:Fallback>
          </mc:AlternateContent>
          <p:cxnSp>
            <p:nvCxnSpPr>
              <p:cNvPr id="91" name="Straight Arrow Connector 90"/>
              <p:cNvCxnSpPr/>
              <p:nvPr/>
            </p:nvCxnSpPr>
            <p:spPr>
              <a:xfrm flipH="1" flipV="1">
                <a:off x="6475615" y="1905000"/>
                <a:ext cx="0" cy="610293"/>
              </a:xfrm>
              <a:prstGeom prst="straightConnector1">
                <a:avLst/>
              </a:prstGeom>
              <a:ln w="25400">
                <a:solidFill>
                  <a:srgbClr val="0000FF"/>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6501524" y="3048662"/>
                <a:ext cx="0" cy="610293"/>
              </a:xfrm>
              <a:prstGeom prst="straightConnector1">
                <a:avLst/>
              </a:prstGeom>
              <a:ln w="25400">
                <a:solidFill>
                  <a:srgbClr val="0000FF"/>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3" name="Freeform 92"/>
              <p:cNvSpPr/>
              <p:nvPr/>
            </p:nvSpPr>
            <p:spPr>
              <a:xfrm>
                <a:off x="6269182" y="1724891"/>
                <a:ext cx="1496291" cy="2168236"/>
              </a:xfrm>
              <a:custGeom>
                <a:avLst/>
                <a:gdLst>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 name="connsiteX0" fmla="*/ 0 w 1496291"/>
                  <a:gd name="connsiteY0" fmla="*/ 0 h 2168236"/>
                  <a:gd name="connsiteX1" fmla="*/ 1461654 w 1496291"/>
                  <a:gd name="connsiteY1" fmla="*/ 131618 h 2168236"/>
                  <a:gd name="connsiteX2" fmla="*/ 1496291 w 1496291"/>
                  <a:gd name="connsiteY2" fmla="*/ 2078182 h 2168236"/>
                  <a:gd name="connsiteX3" fmla="*/ 34636 w 1496291"/>
                  <a:gd name="connsiteY3" fmla="*/ 2168236 h 2168236"/>
                  <a:gd name="connsiteX4" fmla="*/ 20782 w 1496291"/>
                  <a:gd name="connsiteY4" fmla="*/ 1295400 h 2168236"/>
                  <a:gd name="connsiteX5" fmla="*/ 768927 w 1496291"/>
                  <a:gd name="connsiteY5" fmla="*/ 1198418 h 2168236"/>
                  <a:gd name="connsiteX6" fmla="*/ 6927 w 1496291"/>
                  <a:gd name="connsiteY6" fmla="*/ 1073727 h 2168236"/>
                  <a:gd name="connsiteX7" fmla="*/ 0 w 1496291"/>
                  <a:gd name="connsiteY7" fmla="*/ 0 h 216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6291" h="2168236">
                    <a:moveTo>
                      <a:pt x="0" y="0"/>
                    </a:moveTo>
                    <a:cubicBezTo>
                      <a:pt x="480291" y="168564"/>
                      <a:pt x="981363" y="143163"/>
                      <a:pt x="1461654" y="131618"/>
                    </a:cubicBezTo>
                    <a:lnTo>
                      <a:pt x="1496291" y="2078182"/>
                    </a:lnTo>
                    <a:cubicBezTo>
                      <a:pt x="995219" y="2059709"/>
                      <a:pt x="501072" y="2103582"/>
                      <a:pt x="34636" y="2168236"/>
                    </a:cubicBezTo>
                    <a:lnTo>
                      <a:pt x="20782" y="1295400"/>
                    </a:lnTo>
                    <a:cubicBezTo>
                      <a:pt x="256309" y="1235363"/>
                      <a:pt x="519545" y="1230745"/>
                      <a:pt x="768927" y="1198418"/>
                    </a:cubicBezTo>
                    <a:cubicBezTo>
                      <a:pt x="514927" y="1156854"/>
                      <a:pt x="247072" y="1156854"/>
                      <a:pt x="6927" y="1073727"/>
                    </a:cubicBezTo>
                    <a:lnTo>
                      <a:pt x="0" y="0"/>
                    </a:lnTo>
                    <a:close/>
                  </a:path>
                </a:pathLst>
              </a:custGeom>
              <a:solidFill>
                <a:schemeClr val="accent1">
                  <a:lumMod val="20000"/>
                  <a:lumOff val="80000"/>
                  <a:alpha val="75000"/>
                </a:schemeClr>
              </a:solidFill>
              <a:ln w="1905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Straight Connector 93"/>
              <p:cNvCxnSpPr>
                <a:cxnSpLocks noChangeAspect="1"/>
              </p:cNvCxnSpPr>
              <p:nvPr/>
            </p:nvCxnSpPr>
            <p:spPr>
              <a:xfrm flipV="1">
                <a:off x="6276109" y="2855442"/>
                <a:ext cx="274320" cy="1636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3" idx="5"/>
              </p:cNvCxnSpPr>
              <p:nvPr/>
            </p:nvCxnSpPr>
            <p:spPr>
              <a:xfrm flipH="1">
                <a:off x="6642089" y="2923309"/>
                <a:ext cx="396020" cy="24583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6761575" y="3077267"/>
                    <a:ext cx="1690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96" name="TextBox 95"/>
                  <p:cNvSpPr txBox="1">
                    <a:spLocks noRot="1" noChangeAspect="1" noMove="1" noResize="1" noEditPoints="1" noAdjustHandles="1" noChangeArrowheads="1" noChangeShapeType="1" noTextEdit="1"/>
                  </p:cNvSpPr>
                  <p:nvPr/>
                </p:nvSpPr>
                <p:spPr>
                  <a:xfrm>
                    <a:off x="6761575" y="3077267"/>
                    <a:ext cx="169085" cy="276999"/>
                  </a:xfrm>
                  <a:prstGeom prst="rect">
                    <a:avLst/>
                  </a:prstGeom>
                  <a:blipFill>
                    <a:blip r:embed="rId5"/>
                    <a:stretch>
                      <a:fillRect/>
                    </a:stretch>
                  </a:blipFill>
                </p:spPr>
                <p:txBody>
                  <a:bodyPr/>
                  <a:lstStyle/>
                  <a:p>
                    <a:r>
                      <a:rPr lang="en-US">
                        <a:noFill/>
                      </a:rPr>
                      <a:t> </a:t>
                    </a:r>
                  </a:p>
                </p:txBody>
              </p:sp>
            </mc:Fallback>
          </mc:AlternateContent>
        </p:grpSp>
        <p:sp>
          <p:nvSpPr>
            <p:cNvPr id="102" name="Oval 101"/>
            <p:cNvSpPr/>
            <p:nvPr/>
          </p:nvSpPr>
          <p:spPr>
            <a:xfrm>
              <a:off x="1673794" y="4094258"/>
              <a:ext cx="64008" cy="64008"/>
            </a:xfrm>
            <a:prstGeom prst="ellipse">
              <a:avLst/>
            </a:prstGeom>
            <a:solidFill>
              <a:schemeClr val="accent6">
                <a:lumMod val="40000"/>
                <a:lumOff val="60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300939" y="5002625"/>
              <a:ext cx="64008" cy="64008"/>
            </a:xfrm>
            <a:prstGeom prst="ellipse">
              <a:avLst/>
            </a:prstGeom>
            <a:solidFill>
              <a:schemeClr val="accent6">
                <a:lumMod val="40000"/>
                <a:lumOff val="60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1270129" y="3724556"/>
              <a:ext cx="839974" cy="369332"/>
            </a:xfrm>
            <a:prstGeom prst="rect">
              <a:avLst/>
            </a:prstGeom>
            <a:noFill/>
          </p:spPr>
          <p:txBody>
            <a:bodyPr wrap="none" rtlCol="0">
              <a:spAutoFit/>
            </a:bodyPr>
            <a:lstStyle/>
            <a:p>
              <a:r>
                <a:rPr lang="en-US" dirty="0" smtClean="0"/>
                <a:t>Point 1</a:t>
              </a:r>
              <a:endParaRPr lang="en-US" dirty="0"/>
            </a:p>
          </p:txBody>
        </p:sp>
        <p:sp>
          <p:nvSpPr>
            <p:cNvPr id="106" name="TextBox 105"/>
            <p:cNvSpPr txBox="1"/>
            <p:nvPr/>
          </p:nvSpPr>
          <p:spPr>
            <a:xfrm>
              <a:off x="1944960" y="5020449"/>
              <a:ext cx="839974" cy="369332"/>
            </a:xfrm>
            <a:prstGeom prst="rect">
              <a:avLst/>
            </a:prstGeom>
            <a:noFill/>
          </p:spPr>
          <p:txBody>
            <a:bodyPr wrap="none" rtlCol="0">
              <a:spAutoFit/>
            </a:bodyPr>
            <a:lstStyle/>
            <a:p>
              <a:r>
                <a:rPr lang="en-US" dirty="0" smtClean="0"/>
                <a:t>Point 2</a:t>
              </a:r>
              <a:endParaRPr lang="en-US" dirty="0"/>
            </a:p>
          </p:txBody>
        </p:sp>
      </p:grpSp>
    </p:spTree>
    <p:extLst>
      <p:ext uri="{BB962C8B-B14F-4D97-AF65-F5344CB8AC3E}">
        <p14:creationId xmlns:p14="http://schemas.microsoft.com/office/powerpoint/2010/main" val="64045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153400" y="76200"/>
            <a:ext cx="914400" cy="369332"/>
          </a:xfrm>
          <a:prstGeom prst="rect">
            <a:avLst/>
          </a:prstGeom>
          <a:noFill/>
        </p:spPr>
        <p:txBody>
          <a:bodyPr wrap="square" rtlCol="0">
            <a:spAutoFit/>
          </a:bodyPr>
          <a:lstStyle/>
          <a:p>
            <a:pPr algn="r"/>
            <a:r>
              <a:rPr lang="en-US" dirty="0" smtClean="0"/>
              <a:t>9</a:t>
            </a:r>
            <a:endParaRPr lang="en-US" dirty="0"/>
          </a:p>
        </p:txBody>
      </p:sp>
      <p:grpSp>
        <p:nvGrpSpPr>
          <p:cNvPr id="61" name="Group 60"/>
          <p:cNvGrpSpPr/>
          <p:nvPr/>
        </p:nvGrpSpPr>
        <p:grpSpPr>
          <a:xfrm>
            <a:off x="76200" y="6331529"/>
            <a:ext cx="8915400" cy="480167"/>
            <a:chOff x="76200" y="6331529"/>
            <a:chExt cx="8915400" cy="480167"/>
          </a:xfrm>
        </p:grpSpPr>
        <p:grpSp>
          <p:nvGrpSpPr>
            <p:cNvPr id="63" name="Group 62"/>
            <p:cNvGrpSpPr/>
            <p:nvPr/>
          </p:nvGrpSpPr>
          <p:grpSpPr>
            <a:xfrm>
              <a:off x="76200" y="6331529"/>
              <a:ext cx="8915400" cy="438603"/>
              <a:chOff x="76200" y="6331529"/>
              <a:chExt cx="8915400" cy="438603"/>
            </a:xfrm>
          </p:grpSpPr>
          <p:cxnSp>
            <p:nvCxnSpPr>
              <p:cNvPr id="67" name="Straight Connector 66"/>
              <p:cNvCxnSpPr/>
              <p:nvPr/>
            </p:nvCxnSpPr>
            <p:spPr>
              <a:xfrm>
                <a:off x="152400" y="6331529"/>
                <a:ext cx="8839200" cy="0"/>
              </a:xfrm>
              <a:prstGeom prst="line">
                <a:avLst/>
              </a:prstGeom>
              <a:ln w="317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6200" y="6400800"/>
                <a:ext cx="2493888" cy="369332"/>
              </a:xfrm>
              <a:prstGeom prst="rect">
                <a:avLst/>
              </a:prstGeom>
              <a:noFill/>
            </p:spPr>
            <p:txBody>
              <a:bodyPr wrap="none" rtlCol="0">
                <a:spAutoFit/>
              </a:bodyPr>
              <a:lstStyle/>
              <a:p>
                <a:r>
                  <a:rPr lang="en-US" dirty="0" smtClean="0"/>
                  <a:t>© Owen Kingstedt</a:t>
                </a:r>
                <a:r>
                  <a:rPr lang="en-US" dirty="0"/>
                  <a:t>,</a:t>
                </a:r>
                <a:r>
                  <a:rPr lang="en-US" dirty="0" smtClean="0"/>
                  <a:t> 2018</a:t>
                </a:r>
                <a:endParaRPr lang="en-US" dirty="0"/>
              </a:p>
            </p:txBody>
          </p:sp>
          <p:sp>
            <p:nvSpPr>
              <p:cNvPr id="78" name="TextBox 77"/>
              <p:cNvSpPr txBox="1"/>
              <p:nvPr/>
            </p:nvSpPr>
            <p:spPr>
              <a:xfrm>
                <a:off x="3293445" y="6400800"/>
                <a:ext cx="2557110" cy="369332"/>
              </a:xfrm>
              <a:prstGeom prst="rect">
                <a:avLst/>
              </a:prstGeom>
              <a:noFill/>
            </p:spPr>
            <p:txBody>
              <a:bodyPr wrap="none" rtlCol="0">
                <a:spAutoFit/>
              </a:bodyPr>
              <a:lstStyle/>
              <a:p>
                <a:r>
                  <a:rPr lang="en-US" dirty="0" smtClean="0"/>
                  <a:t>ME EN 6960: Spring 2018</a:t>
                </a:r>
                <a:endParaRPr lang="en-US" dirty="0"/>
              </a:p>
            </p:txBody>
          </p:sp>
        </p:grpSp>
        <p:pic>
          <p:nvPicPr>
            <p:cNvPr id="66"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t="78257" r="83136" b="7584"/>
            <a:stretch/>
          </p:blipFill>
          <p:spPr>
            <a:xfrm>
              <a:off x="8562109" y="6408831"/>
              <a:ext cx="429491" cy="402865"/>
            </a:xfrm>
            <a:prstGeom prst="rect">
              <a:avLst/>
            </a:prstGeom>
          </p:spPr>
        </p:pic>
      </p:grpSp>
      <p:sp>
        <p:nvSpPr>
          <p:cNvPr id="142" name="TextBox 141"/>
          <p:cNvSpPr txBox="1"/>
          <p:nvPr/>
        </p:nvSpPr>
        <p:spPr>
          <a:xfrm>
            <a:off x="1486893" y="136518"/>
            <a:ext cx="6170215" cy="646331"/>
          </a:xfrm>
          <a:prstGeom prst="rect">
            <a:avLst/>
          </a:prstGeom>
          <a:noFill/>
        </p:spPr>
        <p:txBody>
          <a:bodyPr wrap="none" rtlCol="0">
            <a:spAutoFit/>
          </a:bodyPr>
          <a:lstStyle/>
          <a:p>
            <a:r>
              <a:rPr lang="en-US" sz="3600" dirty="0" smtClean="0">
                <a:solidFill>
                  <a:srgbClr val="C00000"/>
                </a:solidFill>
              </a:rPr>
              <a:t>Introduction – Dynamic fracture</a:t>
            </a:r>
          </a:p>
        </p:txBody>
      </p:sp>
      <p:sp>
        <p:nvSpPr>
          <p:cNvPr id="6" name="TextBox 5"/>
          <p:cNvSpPr txBox="1"/>
          <p:nvPr/>
        </p:nvSpPr>
        <p:spPr>
          <a:xfrm>
            <a:off x="300075" y="886341"/>
            <a:ext cx="4540025" cy="369332"/>
          </a:xfrm>
          <a:prstGeom prst="rect">
            <a:avLst/>
          </a:prstGeom>
          <a:noFill/>
        </p:spPr>
        <p:txBody>
          <a:bodyPr wrap="none" rtlCol="0">
            <a:spAutoFit/>
          </a:bodyPr>
          <a:lstStyle/>
          <a:p>
            <a:r>
              <a:rPr lang="en-US" b="1" dirty="0" smtClean="0">
                <a:solidFill>
                  <a:srgbClr val="C00000"/>
                </a:solidFill>
              </a:rPr>
              <a:t>Question</a:t>
            </a:r>
            <a:r>
              <a:rPr lang="en-US" dirty="0" smtClean="0"/>
              <a:t>: When is material inertia significant?</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318419" y="1162566"/>
                <a:ext cx="5151347" cy="923330"/>
              </a:xfrm>
              <a:prstGeom prst="rect">
                <a:avLst/>
              </a:prstGeom>
              <a:noFill/>
            </p:spPr>
            <p:txBody>
              <a:bodyPr wrap="none" rtlCol="0">
                <a:spAutoFit/>
              </a:bodyPr>
              <a:lstStyle/>
              <a:p>
                <a:r>
                  <a:rPr lang="en-US" dirty="0" smtClean="0"/>
                  <a:t>1) Rapid loading application</a:t>
                </a:r>
              </a:p>
              <a:p>
                <a:r>
                  <a:rPr lang="en-US" dirty="0" smtClean="0"/>
                  <a:t>      </a:t>
                </a:r>
                <a14:m>
                  <m:oMath xmlns:m="http://schemas.openxmlformats.org/officeDocument/2006/math">
                    <m:r>
                      <a:rPr lang="en-US" i="1" dirty="0" smtClean="0">
                        <a:latin typeface="Cambria Math" panose="02040503050406030204" pitchFamily="18" charset="0"/>
                      </a:rPr>
                      <m:t>→</m:t>
                    </m:r>
                  </m:oMath>
                </a14:m>
                <a:r>
                  <a:rPr lang="en-US" dirty="0" smtClean="0"/>
                  <a:t> stress wave interactions with a stationary crack</a:t>
                </a:r>
              </a:p>
              <a:p>
                <a:r>
                  <a:rPr lang="en-US" dirty="0"/>
                  <a:t> </a:t>
                </a:r>
                <a:r>
                  <a:rPr lang="en-US" dirty="0" smtClean="0"/>
                  <a:t>     </a:t>
                </a:r>
                <a14:m>
                  <m:oMath xmlns:m="http://schemas.openxmlformats.org/officeDocument/2006/math">
                    <m:r>
                      <a:rPr lang="en-US" i="1" dirty="0">
                        <a:latin typeface="Cambria Math" panose="02040503050406030204" pitchFamily="18" charset="0"/>
                      </a:rPr>
                      <m:t>→</m:t>
                    </m:r>
                  </m:oMath>
                </a14:m>
                <a:r>
                  <a:rPr lang="en-US" dirty="0"/>
                  <a:t> </a:t>
                </a:r>
                <a:r>
                  <a:rPr lang="en-US" dirty="0" smtClean="0"/>
                  <a:t>strain-rate dependent material response</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318419" y="1162566"/>
                <a:ext cx="5151347" cy="923330"/>
              </a:xfrm>
              <a:prstGeom prst="rect">
                <a:avLst/>
              </a:prstGeom>
              <a:blipFill>
                <a:blip r:embed="rId4"/>
                <a:stretch>
                  <a:fillRect l="-947" t="-3974" r="-118"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318419" y="2002314"/>
                <a:ext cx="5859938" cy="646331"/>
              </a:xfrm>
              <a:prstGeom prst="rect">
                <a:avLst/>
              </a:prstGeom>
              <a:noFill/>
            </p:spPr>
            <p:txBody>
              <a:bodyPr wrap="none" rtlCol="0">
                <a:spAutoFit/>
              </a:bodyPr>
              <a:lstStyle/>
              <a:p>
                <a:r>
                  <a:rPr lang="en-US" dirty="0" smtClean="0"/>
                  <a:t>2) Rapid crack propagation</a:t>
                </a:r>
              </a:p>
              <a:p>
                <a:r>
                  <a:rPr lang="en-US" dirty="0"/>
                  <a:t> </a:t>
                </a:r>
                <a:r>
                  <a:rPr lang="en-US" dirty="0" smtClean="0"/>
                  <a:t>     </a:t>
                </a:r>
                <a14:m>
                  <m:oMath xmlns:m="http://schemas.openxmlformats.org/officeDocument/2006/math">
                    <m:r>
                      <a:rPr lang="en-US" i="1" dirty="0">
                        <a:latin typeface="Cambria Math" panose="02040503050406030204" pitchFamily="18" charset="0"/>
                      </a:rPr>
                      <m:t>→</m:t>
                    </m:r>
                  </m:oMath>
                </a14:m>
                <a:r>
                  <a:rPr lang="en-US" dirty="0"/>
                  <a:t> stress </a:t>
                </a:r>
                <a:r>
                  <a:rPr lang="en-US" dirty="0" smtClean="0"/>
                  <a:t>waves are emanated from a propagating crack</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318419" y="2002314"/>
                <a:ext cx="5859938" cy="646331"/>
              </a:xfrm>
              <a:prstGeom prst="rect">
                <a:avLst/>
              </a:prstGeom>
              <a:blipFill>
                <a:blip r:embed="rId5"/>
                <a:stretch>
                  <a:fillRect l="-832" t="-4717" b="-14151"/>
                </a:stretch>
              </a:blipFill>
            </p:spPr>
            <p:txBody>
              <a:bodyPr/>
              <a:lstStyle/>
              <a:p>
                <a:r>
                  <a:rPr lang="en-US">
                    <a:noFill/>
                  </a:rPr>
                  <a:t> </a:t>
                </a:r>
              </a:p>
            </p:txBody>
          </p:sp>
        </mc:Fallback>
      </mc:AlternateContent>
      <p:sp>
        <p:nvSpPr>
          <p:cNvPr id="10" name="TextBox 9"/>
          <p:cNvSpPr txBox="1"/>
          <p:nvPr/>
        </p:nvSpPr>
        <p:spPr>
          <a:xfrm>
            <a:off x="269071" y="2733409"/>
            <a:ext cx="1612942" cy="369332"/>
          </a:xfrm>
          <a:prstGeom prst="rect">
            <a:avLst/>
          </a:prstGeom>
          <a:noFill/>
        </p:spPr>
        <p:txBody>
          <a:bodyPr wrap="none" rtlCol="0">
            <a:spAutoFit/>
          </a:bodyPr>
          <a:lstStyle/>
          <a:p>
            <a:r>
              <a:rPr lang="en-US" b="1" dirty="0" smtClean="0">
                <a:solidFill>
                  <a:srgbClr val="C00000"/>
                </a:solidFill>
              </a:rPr>
              <a:t>Rule of thumb</a:t>
            </a:r>
            <a:r>
              <a:rPr lang="en-US" dirty="0" smtClean="0"/>
              <a:t>:</a:t>
            </a:r>
            <a:endParaRPr lang="en-US" dirty="0"/>
          </a:p>
        </p:txBody>
      </p:sp>
      <p:grpSp>
        <p:nvGrpSpPr>
          <p:cNvPr id="50" name="Group 49"/>
          <p:cNvGrpSpPr/>
          <p:nvPr/>
        </p:nvGrpSpPr>
        <p:grpSpPr>
          <a:xfrm>
            <a:off x="546697" y="3243118"/>
            <a:ext cx="2334785" cy="1364753"/>
            <a:chOff x="670838" y="4368266"/>
            <a:chExt cx="2334785" cy="1364753"/>
          </a:xfrm>
        </p:grpSpPr>
        <p:grpSp>
          <p:nvGrpSpPr>
            <p:cNvPr id="23" name="Group 22"/>
            <p:cNvGrpSpPr/>
            <p:nvPr/>
          </p:nvGrpSpPr>
          <p:grpSpPr>
            <a:xfrm>
              <a:off x="1302861" y="4368266"/>
              <a:ext cx="1463040" cy="1097280"/>
              <a:chOff x="1175950" y="2163491"/>
              <a:chExt cx="1463040" cy="1097280"/>
            </a:xfrm>
          </p:grpSpPr>
          <p:cxnSp>
            <p:nvCxnSpPr>
              <p:cNvPr id="24" name="Straight Arrow Connector 23"/>
              <p:cNvCxnSpPr/>
              <p:nvPr/>
            </p:nvCxnSpPr>
            <p:spPr>
              <a:xfrm flipH="1" flipV="1">
                <a:off x="1175950" y="2163491"/>
                <a:ext cx="0" cy="109728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175950" y="3260771"/>
                <a:ext cx="1463040" cy="0"/>
              </a:xfrm>
              <a:prstGeom prst="straightConnector1">
                <a:avLst/>
              </a:prstGeom>
              <a:ln w="1905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a:off x="1219200" y="4610100"/>
              <a:ext cx="1693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670838" y="4385072"/>
                  <a:ext cx="526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𝑚𝑎𝑥</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0838" y="4385072"/>
                  <a:ext cx="526811" cy="276999"/>
                </a:xfrm>
                <a:prstGeom prst="rect">
                  <a:avLst/>
                </a:prstGeom>
                <a:blipFill>
                  <a:blip r:embed="rId6"/>
                  <a:stretch>
                    <a:fillRect l="-10465" r="-1163" b="-11111"/>
                  </a:stretch>
                </a:blipFill>
              </p:spPr>
              <p:txBody>
                <a:bodyPr/>
                <a:lstStyle/>
                <a:p>
                  <a:r>
                    <a:rPr lang="en-US">
                      <a:noFill/>
                    </a:rPr>
                    <a:t> </a:t>
                  </a:r>
                </a:p>
              </p:txBody>
            </p:sp>
          </mc:Fallback>
        </mc:AlternateContent>
        <p:grpSp>
          <p:nvGrpSpPr>
            <p:cNvPr id="40" name="Group 39"/>
            <p:cNvGrpSpPr/>
            <p:nvPr/>
          </p:nvGrpSpPr>
          <p:grpSpPr>
            <a:xfrm>
              <a:off x="1369536" y="4610100"/>
              <a:ext cx="1272399" cy="1122919"/>
              <a:chOff x="1664811" y="4610100"/>
              <a:chExt cx="1272399" cy="1122919"/>
            </a:xfrm>
          </p:grpSpPr>
          <p:cxnSp>
            <p:nvCxnSpPr>
              <p:cNvPr id="27" name="Straight Connector 26"/>
              <p:cNvCxnSpPr/>
              <p:nvPr/>
            </p:nvCxnSpPr>
            <p:spPr>
              <a:xfrm flipH="1">
                <a:off x="2120106" y="5374106"/>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85169" y="5374106"/>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215356" y="5456020"/>
                    <a:ext cx="2877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215356" y="5456020"/>
                    <a:ext cx="287771" cy="276999"/>
                  </a:xfrm>
                  <a:prstGeom prst="rect">
                    <a:avLst/>
                  </a:prstGeom>
                  <a:blipFill>
                    <a:blip r:embed="rId7"/>
                    <a:stretch>
                      <a:fillRect l="-21277" r="-14894" b="-6522"/>
                    </a:stretch>
                  </a:blipFill>
                </p:spPr>
                <p:txBody>
                  <a:bodyPr/>
                  <a:lstStyle/>
                  <a:p>
                    <a:r>
                      <a:rPr lang="en-US">
                        <a:noFill/>
                      </a:rPr>
                      <a:t> </a:t>
                    </a:r>
                  </a:p>
                </p:txBody>
              </p:sp>
            </mc:Fallback>
          </mc:AlternateContent>
          <p:grpSp>
            <p:nvGrpSpPr>
              <p:cNvPr id="39" name="Group 38"/>
              <p:cNvGrpSpPr/>
              <p:nvPr/>
            </p:nvGrpSpPr>
            <p:grpSpPr>
              <a:xfrm>
                <a:off x="1664811" y="4610100"/>
                <a:ext cx="1272399" cy="688044"/>
                <a:chOff x="1664811" y="4610100"/>
                <a:chExt cx="1272399" cy="688044"/>
              </a:xfrm>
            </p:grpSpPr>
            <p:cxnSp>
              <p:nvCxnSpPr>
                <p:cNvPr id="13" name="Straight Connector 12"/>
                <p:cNvCxnSpPr/>
                <p:nvPr/>
              </p:nvCxnSpPr>
              <p:spPr>
                <a:xfrm flipV="1">
                  <a:off x="1664811" y="5298144"/>
                  <a:ext cx="457200" cy="0"/>
                </a:xfrm>
                <a:prstGeom prst="line">
                  <a:avLst/>
                </a:prstGeom>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571450" y="4610100"/>
                  <a:ext cx="365760" cy="0"/>
                </a:xfrm>
                <a:prstGeom prst="line">
                  <a:avLst/>
                </a:prstGeom>
                <a:ln w="2540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494316" y="4730733"/>
                  <a:ext cx="0" cy="39616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224881" y="5121794"/>
                  <a:ext cx="27432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125821" y="4610100"/>
                  <a:ext cx="444267" cy="688044"/>
                </a:xfrm>
                <a:prstGeom prst="line">
                  <a:avLst/>
                </a:prstGeom>
                <a:ln w="25400" cap="rnd">
                  <a:solidFill>
                    <a:srgbClr val="C00000"/>
                  </a:solidFill>
                  <a:round/>
                </a:ln>
              </p:spPr>
              <p:style>
                <a:lnRef idx="1">
                  <a:schemeClr val="accent1"/>
                </a:lnRef>
                <a:fillRef idx="0">
                  <a:schemeClr val="accent1"/>
                </a:fillRef>
                <a:effectRef idx="0">
                  <a:schemeClr val="accent1"/>
                </a:effectRef>
                <a:fontRef idx="minor">
                  <a:schemeClr val="tx1"/>
                </a:fontRef>
              </p:style>
            </p:cxnSp>
          </p:grpSp>
        </p:grpSp>
        <p:sp>
          <p:nvSpPr>
            <p:cNvPr id="41" name="TextBox 40"/>
            <p:cNvSpPr txBox="1"/>
            <p:nvPr/>
          </p:nvSpPr>
          <p:spPr>
            <a:xfrm>
              <a:off x="2226242" y="4713800"/>
              <a:ext cx="779381" cy="646331"/>
            </a:xfrm>
            <a:prstGeom prst="rect">
              <a:avLst/>
            </a:prstGeom>
            <a:noFill/>
          </p:spPr>
          <p:txBody>
            <a:bodyPr wrap="none" rtlCol="0">
              <a:spAutoFit/>
            </a:bodyPr>
            <a:lstStyle/>
            <a:p>
              <a:r>
                <a:rPr lang="en-US" dirty="0" smtClean="0"/>
                <a:t>Ramp </a:t>
              </a:r>
            </a:p>
            <a:p>
              <a:r>
                <a:rPr lang="en-US" dirty="0" smtClean="0"/>
                <a:t>rate</a:t>
              </a:r>
              <a:endParaRPr lang="en-US" dirty="0"/>
            </a:p>
          </p:txBody>
        </p:sp>
      </p:grpSp>
      <mc:AlternateContent xmlns:mc="http://schemas.openxmlformats.org/markup-compatibility/2006" xmlns:a14="http://schemas.microsoft.com/office/drawing/2010/main">
        <mc:Choice Requires="a14">
          <p:sp>
            <p:nvSpPr>
              <p:cNvPr id="42" name="TextBox 41"/>
              <p:cNvSpPr txBox="1"/>
              <p:nvPr/>
            </p:nvSpPr>
            <p:spPr>
              <a:xfrm>
                <a:off x="3541769" y="3661003"/>
                <a:ext cx="1603131" cy="565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𝑚𝑎𝑥</m:t>
                              </m:r>
                            </m:sub>
                          </m:sSub>
                        </m:num>
                        <m:den>
                          <m:r>
                            <a:rPr lang="en-US" b="0" i="1" smtClean="0">
                              <a:latin typeface="Cambria Math" panose="02040503050406030204" pitchFamily="18" charset="0"/>
                            </a:rPr>
                            <m:t>𝑟𝑎𝑚𝑝</m:t>
                          </m:r>
                          <m:r>
                            <a:rPr lang="en-US" b="0" i="1" smtClean="0">
                              <a:latin typeface="Cambria Math" panose="02040503050406030204" pitchFamily="18" charset="0"/>
                            </a:rPr>
                            <m:t> </m:t>
                          </m:r>
                          <m:r>
                            <a:rPr lang="en-US" b="0" i="1" smtClean="0">
                              <a:latin typeface="Cambria Math" panose="02040503050406030204" pitchFamily="18" charset="0"/>
                            </a:rPr>
                            <m:t>𝑟𝑎𝑡𝑒</m:t>
                          </m:r>
                        </m:den>
                      </m:f>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3541769" y="3661003"/>
                <a:ext cx="1603131" cy="56521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3975541" y="5265718"/>
                <a:ext cx="735586" cy="51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𝐿</m:t>
                              </m:r>
                            </m:sub>
                          </m:sSub>
                        </m:den>
                      </m:f>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975541" y="5265718"/>
                <a:ext cx="735586" cy="51969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6795811" y="3723077"/>
                <a:ext cx="670312" cy="547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𝑡</m:t>
                              </m:r>
                            </m:sub>
                          </m:sSub>
                        </m:den>
                      </m:f>
                      <m:r>
                        <a:rPr lang="en-US" b="0" i="1" smtClean="0">
                          <a:latin typeface="Cambria Math" panose="02040503050406030204" pitchFamily="18" charset="0"/>
                        </a:rPr>
                        <m:t>&gt;1</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6795811" y="3723077"/>
                <a:ext cx="670312" cy="54713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6795811" y="5348383"/>
                <a:ext cx="670312" cy="547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𝑡</m:t>
                              </m:r>
                            </m:sub>
                          </m:sSub>
                        </m:den>
                      </m:f>
                      <m:r>
                        <a:rPr lang="en-US" b="0" i="1" smtClean="0">
                          <a:latin typeface="Cambria Math" panose="02040503050406030204" pitchFamily="18" charset="0"/>
                        </a:rPr>
                        <m:t>&lt;1</m:t>
                      </m:r>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6795811" y="5348383"/>
                <a:ext cx="670312" cy="547137"/>
              </a:xfrm>
              <a:prstGeom prst="rect">
                <a:avLst/>
              </a:prstGeom>
              <a:blipFill>
                <a:blip r:embed="rId11"/>
                <a:stretch>
                  <a:fillRect/>
                </a:stretch>
              </a:blipFill>
            </p:spPr>
            <p:txBody>
              <a:bodyPr/>
              <a:lstStyle/>
              <a:p>
                <a:r>
                  <a:rPr lang="en-US">
                    <a:noFill/>
                  </a:rPr>
                  <a:t> </a:t>
                </a:r>
              </a:p>
            </p:txBody>
          </p:sp>
        </mc:Fallback>
      </mc:AlternateContent>
      <p:sp>
        <p:nvSpPr>
          <p:cNvPr id="56" name="TextBox 55"/>
          <p:cNvSpPr txBox="1"/>
          <p:nvPr/>
        </p:nvSpPr>
        <p:spPr>
          <a:xfrm>
            <a:off x="3333493" y="3229385"/>
            <a:ext cx="2007088" cy="369332"/>
          </a:xfrm>
          <a:prstGeom prst="rect">
            <a:avLst/>
          </a:prstGeom>
          <a:noFill/>
        </p:spPr>
        <p:txBody>
          <a:bodyPr wrap="none" rtlCol="0">
            <a:spAutoFit/>
          </a:bodyPr>
          <a:lstStyle/>
          <a:p>
            <a:r>
              <a:rPr lang="en-US" dirty="0" smtClean="0"/>
              <a:t>Characteristic time:</a:t>
            </a:r>
            <a:endParaRPr lang="en-US" dirty="0"/>
          </a:p>
        </p:txBody>
      </p:sp>
      <p:sp>
        <p:nvSpPr>
          <p:cNvPr id="74" name="TextBox 73"/>
          <p:cNvSpPr txBox="1"/>
          <p:nvPr/>
        </p:nvSpPr>
        <p:spPr>
          <a:xfrm>
            <a:off x="3333493" y="4867546"/>
            <a:ext cx="1938544" cy="369332"/>
          </a:xfrm>
          <a:prstGeom prst="rect">
            <a:avLst/>
          </a:prstGeom>
          <a:noFill/>
        </p:spPr>
        <p:txBody>
          <a:bodyPr wrap="none" rtlCol="0">
            <a:spAutoFit/>
          </a:bodyPr>
          <a:lstStyle/>
          <a:p>
            <a:r>
              <a:rPr lang="en-US" dirty="0" smtClean="0"/>
              <a:t>Transmission time:</a:t>
            </a:r>
            <a:endParaRPr lang="en-US" dirty="0"/>
          </a:p>
        </p:txBody>
      </p:sp>
      <p:grpSp>
        <p:nvGrpSpPr>
          <p:cNvPr id="5" name="Group 4"/>
          <p:cNvGrpSpPr/>
          <p:nvPr/>
        </p:nvGrpSpPr>
        <p:grpSpPr>
          <a:xfrm>
            <a:off x="666496" y="4812327"/>
            <a:ext cx="2419347" cy="1258550"/>
            <a:chOff x="666496" y="4736127"/>
            <a:chExt cx="2419347" cy="1258550"/>
          </a:xfrm>
        </p:grpSpPr>
        <p:grpSp>
          <p:nvGrpSpPr>
            <p:cNvPr id="52" name="Group 51"/>
            <p:cNvGrpSpPr/>
            <p:nvPr/>
          </p:nvGrpSpPr>
          <p:grpSpPr>
            <a:xfrm>
              <a:off x="666496" y="4736127"/>
              <a:ext cx="2419347" cy="1258550"/>
              <a:chOff x="5619753" y="4276725"/>
              <a:chExt cx="2419347" cy="1258550"/>
            </a:xfrm>
          </p:grpSpPr>
          <p:sp>
            <p:nvSpPr>
              <p:cNvPr id="45" name="Freeform 44"/>
              <p:cNvSpPr/>
              <p:nvPr/>
            </p:nvSpPr>
            <p:spPr>
              <a:xfrm>
                <a:off x="5629275" y="4724400"/>
                <a:ext cx="1181103" cy="295275"/>
              </a:xfrm>
              <a:custGeom>
                <a:avLst/>
                <a:gdLst>
                  <a:gd name="connsiteX0" fmla="*/ 9525 w 1181103"/>
                  <a:gd name="connsiteY0" fmla="*/ 0 h 295275"/>
                  <a:gd name="connsiteX1" fmla="*/ 1181100 w 1181103"/>
                  <a:gd name="connsiteY1" fmla="*/ 133350 h 295275"/>
                  <a:gd name="connsiteX2" fmla="*/ 0 w 1181103"/>
                  <a:gd name="connsiteY2" fmla="*/ 295275 h 295275"/>
                </a:gdLst>
                <a:ahLst/>
                <a:cxnLst>
                  <a:cxn ang="0">
                    <a:pos x="connsiteX0" y="connsiteY0"/>
                  </a:cxn>
                  <a:cxn ang="0">
                    <a:pos x="connsiteX1" y="connsiteY1"/>
                  </a:cxn>
                  <a:cxn ang="0">
                    <a:pos x="connsiteX2" y="connsiteY2"/>
                  </a:cxn>
                </a:cxnLst>
                <a:rect l="l" t="t" r="r" b="b"/>
                <a:pathLst>
                  <a:path w="1181103" h="295275">
                    <a:moveTo>
                      <a:pt x="9525" y="0"/>
                    </a:moveTo>
                    <a:cubicBezTo>
                      <a:pt x="596106" y="42069"/>
                      <a:pt x="1182687" y="84138"/>
                      <a:pt x="1181100" y="133350"/>
                    </a:cubicBezTo>
                    <a:cubicBezTo>
                      <a:pt x="1179513" y="182562"/>
                      <a:pt x="589756" y="238918"/>
                      <a:pt x="0" y="295275"/>
                    </a:cubicBezTo>
                  </a:path>
                </a:pathLst>
              </a:cu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7886700" y="4276725"/>
                <a:ext cx="152400" cy="1181100"/>
              </a:xfrm>
              <a:custGeom>
                <a:avLst/>
                <a:gdLst>
                  <a:gd name="connsiteX0" fmla="*/ 0 w 295275"/>
                  <a:gd name="connsiteY0" fmla="*/ 0 h 1181100"/>
                  <a:gd name="connsiteX1" fmla="*/ 219075 w 295275"/>
                  <a:gd name="connsiteY1" fmla="*/ 295275 h 1181100"/>
                  <a:gd name="connsiteX2" fmla="*/ 85725 w 295275"/>
                  <a:gd name="connsiteY2" fmla="*/ 571500 h 1181100"/>
                  <a:gd name="connsiteX3" fmla="*/ 295275 w 295275"/>
                  <a:gd name="connsiteY3" fmla="*/ 885825 h 1181100"/>
                  <a:gd name="connsiteX4" fmla="*/ 85725 w 295275"/>
                  <a:gd name="connsiteY4" fmla="*/ 1181100 h 1181100"/>
                  <a:gd name="connsiteX0" fmla="*/ 0 w 220048"/>
                  <a:gd name="connsiteY0" fmla="*/ 0 h 1181100"/>
                  <a:gd name="connsiteX1" fmla="*/ 219075 w 220048"/>
                  <a:gd name="connsiteY1" fmla="*/ 295275 h 1181100"/>
                  <a:gd name="connsiteX2" fmla="*/ 85725 w 220048"/>
                  <a:gd name="connsiteY2" fmla="*/ 571500 h 1181100"/>
                  <a:gd name="connsiteX3" fmla="*/ 219075 w 220048"/>
                  <a:gd name="connsiteY3" fmla="*/ 885825 h 1181100"/>
                  <a:gd name="connsiteX4" fmla="*/ 85725 w 220048"/>
                  <a:gd name="connsiteY4" fmla="*/ 1181100 h 1181100"/>
                  <a:gd name="connsiteX0" fmla="*/ 0 w 190955"/>
                  <a:gd name="connsiteY0" fmla="*/ 0 h 1181100"/>
                  <a:gd name="connsiteX1" fmla="*/ 190500 w 190955"/>
                  <a:gd name="connsiteY1" fmla="*/ 295275 h 1181100"/>
                  <a:gd name="connsiteX2" fmla="*/ 57150 w 190955"/>
                  <a:gd name="connsiteY2" fmla="*/ 571500 h 1181100"/>
                  <a:gd name="connsiteX3" fmla="*/ 190500 w 190955"/>
                  <a:gd name="connsiteY3" fmla="*/ 885825 h 1181100"/>
                  <a:gd name="connsiteX4" fmla="*/ 57150 w 190955"/>
                  <a:gd name="connsiteY4" fmla="*/ 1181100 h 1181100"/>
                  <a:gd name="connsiteX0" fmla="*/ 0 w 190500"/>
                  <a:gd name="connsiteY0" fmla="*/ 0 h 1181100"/>
                  <a:gd name="connsiteX1" fmla="*/ 161925 w 190500"/>
                  <a:gd name="connsiteY1" fmla="*/ 304800 h 1181100"/>
                  <a:gd name="connsiteX2" fmla="*/ 57150 w 190500"/>
                  <a:gd name="connsiteY2" fmla="*/ 571500 h 1181100"/>
                  <a:gd name="connsiteX3" fmla="*/ 190500 w 190500"/>
                  <a:gd name="connsiteY3" fmla="*/ 885825 h 1181100"/>
                  <a:gd name="connsiteX4" fmla="*/ 57150 w 190500"/>
                  <a:gd name="connsiteY4" fmla="*/ 1181100 h 1181100"/>
                  <a:gd name="connsiteX0" fmla="*/ 0 w 152400"/>
                  <a:gd name="connsiteY0" fmla="*/ 0 h 1181100"/>
                  <a:gd name="connsiteX1" fmla="*/ 123825 w 152400"/>
                  <a:gd name="connsiteY1" fmla="*/ 304800 h 1181100"/>
                  <a:gd name="connsiteX2" fmla="*/ 19050 w 152400"/>
                  <a:gd name="connsiteY2" fmla="*/ 571500 h 1181100"/>
                  <a:gd name="connsiteX3" fmla="*/ 152400 w 152400"/>
                  <a:gd name="connsiteY3" fmla="*/ 885825 h 1181100"/>
                  <a:gd name="connsiteX4" fmla="*/ 19050 w 152400"/>
                  <a:gd name="connsiteY4" fmla="*/ 1181100 h 1181100"/>
                  <a:gd name="connsiteX0" fmla="*/ 0 w 152400"/>
                  <a:gd name="connsiteY0" fmla="*/ 0 h 1181100"/>
                  <a:gd name="connsiteX1" fmla="*/ 123825 w 152400"/>
                  <a:gd name="connsiteY1" fmla="*/ 304800 h 1181100"/>
                  <a:gd name="connsiteX2" fmla="*/ 19050 w 152400"/>
                  <a:gd name="connsiteY2" fmla="*/ 571500 h 1181100"/>
                  <a:gd name="connsiteX3" fmla="*/ 152400 w 152400"/>
                  <a:gd name="connsiteY3" fmla="*/ 885825 h 1181100"/>
                  <a:gd name="connsiteX4" fmla="*/ 19050 w 152400"/>
                  <a:gd name="connsiteY4" fmla="*/ 1181100 h 1181100"/>
                  <a:gd name="connsiteX0" fmla="*/ 0 w 152400"/>
                  <a:gd name="connsiteY0" fmla="*/ 0 h 1181100"/>
                  <a:gd name="connsiteX1" fmla="*/ 123825 w 152400"/>
                  <a:gd name="connsiteY1" fmla="*/ 304800 h 1181100"/>
                  <a:gd name="connsiteX2" fmla="*/ 19050 w 152400"/>
                  <a:gd name="connsiteY2" fmla="*/ 571500 h 1181100"/>
                  <a:gd name="connsiteX3" fmla="*/ 152400 w 152400"/>
                  <a:gd name="connsiteY3" fmla="*/ 857250 h 1181100"/>
                  <a:gd name="connsiteX4" fmla="*/ 19050 w 152400"/>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181100">
                    <a:moveTo>
                      <a:pt x="0" y="0"/>
                    </a:moveTo>
                    <a:cubicBezTo>
                      <a:pt x="102394" y="100012"/>
                      <a:pt x="120650" y="209550"/>
                      <a:pt x="123825" y="304800"/>
                    </a:cubicBezTo>
                    <a:cubicBezTo>
                      <a:pt x="127000" y="400050"/>
                      <a:pt x="14288" y="479425"/>
                      <a:pt x="19050" y="571500"/>
                    </a:cubicBezTo>
                    <a:cubicBezTo>
                      <a:pt x="23812" y="663575"/>
                      <a:pt x="152400" y="755650"/>
                      <a:pt x="152400" y="857250"/>
                    </a:cubicBezTo>
                    <a:cubicBezTo>
                      <a:pt x="152400" y="958850"/>
                      <a:pt x="123825" y="1084262"/>
                      <a:pt x="19050" y="1181100"/>
                    </a:cubicBezTo>
                  </a:path>
                </a:pathLst>
              </a:custGeom>
              <a:noFill/>
              <a:ln w="254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H="1">
                <a:off x="6810378" y="4785548"/>
                <a:ext cx="0" cy="5486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622890" y="5259655"/>
                <a:ext cx="118872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619753" y="5151308"/>
                <a:ext cx="0" cy="18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6123860" y="5258276"/>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6123860" y="5258276"/>
                    <a:ext cx="186781" cy="276999"/>
                  </a:xfrm>
                  <a:prstGeom prst="rect">
                    <a:avLst/>
                  </a:prstGeom>
                  <a:blipFill>
                    <a:blip r:embed="rId12"/>
                    <a:stretch>
                      <a:fillRect l="-19355" r="-12903"/>
                    </a:stretch>
                  </a:blipFill>
                </p:spPr>
                <p:txBody>
                  <a:bodyPr/>
                  <a:lstStyle/>
                  <a:p>
                    <a:r>
                      <a:rPr lang="en-US">
                        <a:noFill/>
                      </a:rPr>
                      <a:t> </a:t>
                    </a:r>
                  </a:p>
                </p:txBody>
              </p:sp>
            </mc:Fallback>
          </mc:AlternateContent>
          <p:cxnSp>
            <p:nvCxnSpPr>
              <p:cNvPr id="65" name="Straight Arrow Connector 64"/>
              <p:cNvCxnSpPr/>
              <p:nvPr/>
            </p:nvCxnSpPr>
            <p:spPr>
              <a:xfrm>
                <a:off x="6821135" y="5259655"/>
                <a:ext cx="1188720"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a:off x="7322105" y="5258276"/>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68" name="TextBox 67"/>
                  <p:cNvSpPr txBox="1">
                    <a:spLocks noRot="1" noChangeAspect="1" noMove="1" noResize="1" noEditPoints="1" noAdjustHandles="1" noChangeArrowheads="1" noChangeShapeType="1" noTextEdit="1"/>
                  </p:cNvSpPr>
                  <p:nvPr/>
                </p:nvSpPr>
                <p:spPr>
                  <a:xfrm>
                    <a:off x="7322105" y="5258276"/>
                    <a:ext cx="186781" cy="276999"/>
                  </a:xfrm>
                  <a:prstGeom prst="rect">
                    <a:avLst/>
                  </a:prstGeom>
                  <a:blipFill>
                    <a:blip r:embed="rId13"/>
                    <a:stretch>
                      <a:fillRect l="-30000" r="-30000" b="-6522"/>
                    </a:stretch>
                  </a:blipFill>
                </p:spPr>
                <p:txBody>
                  <a:bodyPr/>
                  <a:lstStyle/>
                  <a:p>
                    <a:r>
                      <a:rPr lang="en-US">
                        <a:noFill/>
                      </a:rPr>
                      <a:t> </a:t>
                    </a:r>
                  </a:p>
                </p:txBody>
              </p:sp>
            </mc:Fallback>
          </mc:AlternateContent>
        </p:grpSp>
        <p:sp>
          <p:nvSpPr>
            <p:cNvPr id="75" name="TextBox 74"/>
            <p:cNvSpPr txBox="1"/>
            <p:nvPr/>
          </p:nvSpPr>
          <p:spPr>
            <a:xfrm>
              <a:off x="870494" y="4856172"/>
              <a:ext cx="616451" cy="338554"/>
            </a:xfrm>
            <a:prstGeom prst="rect">
              <a:avLst/>
            </a:prstGeom>
            <a:noFill/>
          </p:spPr>
          <p:txBody>
            <a:bodyPr wrap="none" rtlCol="0">
              <a:spAutoFit/>
            </a:bodyPr>
            <a:lstStyle/>
            <a:p>
              <a:r>
                <a:rPr lang="en-US" sz="1600" dirty="0" smtClean="0"/>
                <a:t>crack</a:t>
              </a:r>
              <a:endParaRPr lang="en-US" sz="1600" dirty="0"/>
            </a:p>
          </p:txBody>
        </p:sp>
      </p:grpSp>
      <p:sp>
        <p:nvSpPr>
          <p:cNvPr id="57" name="TextBox 56"/>
          <p:cNvSpPr txBox="1"/>
          <p:nvPr/>
        </p:nvSpPr>
        <p:spPr>
          <a:xfrm>
            <a:off x="5634853" y="3229385"/>
            <a:ext cx="2934971" cy="369332"/>
          </a:xfrm>
          <a:prstGeom prst="rect">
            <a:avLst/>
          </a:prstGeom>
          <a:noFill/>
        </p:spPr>
        <p:txBody>
          <a:bodyPr wrap="none" rtlCol="0">
            <a:spAutoFit/>
          </a:bodyPr>
          <a:lstStyle/>
          <a:p>
            <a:r>
              <a:rPr lang="en-US" dirty="0" smtClean="0"/>
              <a:t>Minimal inertia effects when,</a:t>
            </a:r>
            <a:endParaRPr lang="en-US" dirty="0"/>
          </a:p>
        </p:txBody>
      </p:sp>
      <p:sp>
        <p:nvSpPr>
          <p:cNvPr id="76" name="TextBox 75"/>
          <p:cNvSpPr txBox="1"/>
          <p:nvPr/>
        </p:nvSpPr>
        <p:spPr>
          <a:xfrm>
            <a:off x="5634853" y="4867546"/>
            <a:ext cx="3155929" cy="369332"/>
          </a:xfrm>
          <a:prstGeom prst="rect">
            <a:avLst/>
          </a:prstGeom>
          <a:noFill/>
        </p:spPr>
        <p:txBody>
          <a:bodyPr wrap="none" rtlCol="0">
            <a:spAutoFit/>
          </a:bodyPr>
          <a:lstStyle/>
          <a:p>
            <a:r>
              <a:rPr lang="en-US" b="1" dirty="0" smtClean="0">
                <a:solidFill>
                  <a:srgbClr val="C00000"/>
                </a:solidFill>
              </a:rPr>
              <a:t>Significant</a:t>
            </a:r>
            <a:r>
              <a:rPr lang="en-US" dirty="0" smtClean="0"/>
              <a:t> inertia effects when,</a:t>
            </a:r>
            <a:endParaRPr lang="en-US" dirty="0"/>
          </a:p>
        </p:txBody>
      </p:sp>
      <p:sp>
        <p:nvSpPr>
          <p:cNvPr id="2" name="Right Brace 1"/>
          <p:cNvSpPr/>
          <p:nvPr/>
        </p:nvSpPr>
        <p:spPr>
          <a:xfrm>
            <a:off x="6955789" y="1254884"/>
            <a:ext cx="222568" cy="1287502"/>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263044" y="1575469"/>
            <a:ext cx="1880956" cy="646331"/>
          </a:xfrm>
          <a:prstGeom prst="rect">
            <a:avLst/>
          </a:prstGeom>
          <a:noFill/>
        </p:spPr>
        <p:txBody>
          <a:bodyPr wrap="square" rtlCol="0">
            <a:spAutoFit/>
          </a:bodyPr>
          <a:lstStyle/>
          <a:p>
            <a:r>
              <a:rPr lang="en-US" dirty="0" smtClean="0"/>
              <a:t>Geometry is important too.</a:t>
            </a:r>
            <a:endParaRPr lang="en-US" dirty="0"/>
          </a:p>
        </p:txBody>
      </p:sp>
    </p:spTree>
    <p:extLst>
      <p:ext uri="{BB962C8B-B14F-4D97-AF65-F5344CB8AC3E}">
        <p14:creationId xmlns:p14="http://schemas.microsoft.com/office/powerpoint/2010/main" val="20641841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6926</TotalTime>
  <Words>4142</Words>
  <Application>Microsoft Office PowerPoint</Application>
  <PresentationFormat>On-screen Show (4:3)</PresentationFormat>
  <Paragraphs>1077</Paragraphs>
  <Slides>54</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Cambria Math</vt:lpstr>
      <vt:lpstr>Times New Roman</vt:lpstr>
      <vt:lpstr>Office Theme</vt:lpstr>
      <vt:lpstr>ME EN 6960: Experimental Methods in Solid Mechanics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 EN 6960: Experimental Methods in Solid Mechanics</dc:title>
  <dc:creator>Owen Kingstedt</dc:creator>
  <cp:lastModifiedBy>Windows User</cp:lastModifiedBy>
  <cp:revision>207</cp:revision>
  <cp:lastPrinted>2018-04-02T16:19:43Z</cp:lastPrinted>
  <dcterms:created xsi:type="dcterms:W3CDTF">2018-03-01T23:10:07Z</dcterms:created>
  <dcterms:modified xsi:type="dcterms:W3CDTF">2018-04-12T15:18:21Z</dcterms:modified>
</cp:coreProperties>
</file>